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x="9144000" cy="5143500"/>
  <p:notesSz cx="9144000" cy="5143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0" i="0">
                <a:solidFill>
                  <a:srgbClr val="8B1414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0" i="0">
                <a:solidFill>
                  <a:srgbClr val="8B1414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0" i="0">
                <a:solidFill>
                  <a:srgbClr val="8B1414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Relationship Id="rId8" Type="http://schemas.openxmlformats.org/officeDocument/2006/relationships/image" Target="../media/image2.jp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0025" cy="5143500"/>
          </a:xfrm>
          <a:custGeom>
            <a:avLst/>
            <a:gdLst/>
            <a:ahLst/>
            <a:cxnLst/>
            <a:rect l="l" t="t" r="r" b="b"/>
            <a:pathLst>
              <a:path w="200025" h="5143500">
                <a:moveTo>
                  <a:pt x="200025" y="0"/>
                </a:moveTo>
                <a:lnTo>
                  <a:pt x="0" y="0"/>
                </a:lnTo>
                <a:lnTo>
                  <a:pt x="0" y="5143500"/>
                </a:lnTo>
                <a:lnTo>
                  <a:pt x="200025" y="5143500"/>
                </a:lnTo>
                <a:lnTo>
                  <a:pt x="200025" y="0"/>
                </a:lnTo>
                <a:close/>
              </a:path>
            </a:pathLst>
          </a:custGeom>
          <a:solidFill>
            <a:srgbClr val="78071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19925" y="4562475"/>
            <a:ext cx="1743075" cy="58102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696075" y="4552950"/>
            <a:ext cx="2343150" cy="4572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5897" y="-8318"/>
            <a:ext cx="8780145" cy="17818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0" i="0">
                <a:solidFill>
                  <a:srgbClr val="8B1414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89915" y="1478661"/>
            <a:ext cx="7904480" cy="2959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ancer.org/" TargetMode="External"/><Relationship Id="rId3" Type="http://schemas.openxmlformats.org/officeDocument/2006/relationships/image" Target="../media/image13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image" Target="../media/image25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Relationship Id="rId3" Type="http://schemas.openxmlformats.org/officeDocument/2006/relationships/image" Target="../media/image29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Relationship Id="rId3" Type="http://schemas.openxmlformats.org/officeDocument/2006/relationships/image" Target="../media/image32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Relationship Id="rId3" Type="http://schemas.openxmlformats.org/officeDocument/2006/relationships/image" Target="../media/image35.jp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Relationship Id="rId3" Type="http://schemas.openxmlformats.org/officeDocument/2006/relationships/image" Target="../media/image41.jpg"/><Relationship Id="rId4" Type="http://schemas.openxmlformats.org/officeDocument/2006/relationships/image" Target="../media/image42.jpg"/><Relationship Id="rId5" Type="http://schemas.openxmlformats.org/officeDocument/2006/relationships/image" Target="../media/image43.jpg"/><Relationship Id="rId6" Type="http://schemas.openxmlformats.org/officeDocument/2006/relationships/image" Target="../media/image44.jpg"/><Relationship Id="rId7" Type="http://schemas.openxmlformats.org/officeDocument/2006/relationships/image" Target="../media/image45.jpg"/><Relationship Id="rId8" Type="http://schemas.openxmlformats.org/officeDocument/2006/relationships/image" Target="../media/image46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jpg"/><Relationship Id="rId6" Type="http://schemas.openxmlformats.org/officeDocument/2006/relationships/image" Target="../media/image51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jpg"/><Relationship Id="rId6" Type="http://schemas.openxmlformats.org/officeDocument/2006/relationships/image" Target="../media/image56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g"/><Relationship Id="rId3" Type="http://schemas.openxmlformats.org/officeDocument/2006/relationships/image" Target="../media/image60.jpg"/><Relationship Id="rId4" Type="http://schemas.openxmlformats.org/officeDocument/2006/relationships/hyperlink" Target="mailto:Jeffrey.b.velotta@kp.org" TargetMode="External"/><Relationship Id="rId5" Type="http://schemas.openxmlformats.org/officeDocument/2006/relationships/image" Target="../media/image61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2.jpg"/><Relationship Id="rId3" Type="http://schemas.openxmlformats.org/officeDocument/2006/relationships/image" Target="../media/image63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jpg"/><Relationship Id="rId3" Type="http://schemas.openxmlformats.org/officeDocument/2006/relationships/hyperlink" Target="mailto:Jeffrey.b.velotta@kp.org" TargetMode="Externa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.png"/><Relationship Id="rId3" Type="http://schemas.openxmlformats.org/officeDocument/2006/relationships/image" Target="../media/image66.jpg"/><Relationship Id="rId4" Type="http://schemas.openxmlformats.org/officeDocument/2006/relationships/image" Target="../media/image67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jpg"/><Relationship Id="rId3" Type="http://schemas.openxmlformats.org/officeDocument/2006/relationships/image" Target="../media/image69.jp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jp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hyperlink" Target="http://www.cdc.gov/women/lcod/2017" TargetMode="External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g"/><Relationship Id="rId3" Type="http://schemas.openxmlformats.org/officeDocument/2006/relationships/image" Target="../media/image74.png"/><Relationship Id="rId4" Type="http://schemas.openxmlformats.org/officeDocument/2006/relationships/image" Target="../media/image75.jpg"/><Relationship Id="rId5" Type="http://schemas.openxmlformats.org/officeDocument/2006/relationships/image" Target="../media/image76.jpg"/><Relationship Id="rId6" Type="http://schemas.openxmlformats.org/officeDocument/2006/relationships/image" Target="../media/image77.png"/><Relationship Id="rId7" Type="http://schemas.openxmlformats.org/officeDocument/2006/relationships/image" Target="../media/image78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jp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jpg"/><Relationship Id="rId3" Type="http://schemas.openxmlformats.org/officeDocument/2006/relationships/image" Target="../media/image81.jpg"/><Relationship Id="rId4" Type="http://schemas.openxmlformats.org/officeDocument/2006/relationships/image" Target="../media/image82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3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jpg"/><Relationship Id="rId3" Type="http://schemas.openxmlformats.org/officeDocument/2006/relationships/hyperlink" Target="mailto:Jeffrey.b.velotta@kp.org" TargetMode="External"/><Relationship Id="rId4" Type="http://schemas.openxmlformats.org/officeDocument/2006/relationships/image" Target="../media/image8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hyperlink" Target="http://www.nytimes.com/interactive/2021/08/21/us/asians-census-us.html" TargetMode="Externa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Relationship Id="rId4" Type="http://schemas.openxmlformats.org/officeDocument/2006/relationships/image" Target="../media/image10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6995" rIns="0" bIns="0" rtlCol="0" vert="horz">
            <a:spAutoFit/>
          </a:bodyPr>
          <a:lstStyle/>
          <a:p>
            <a:pPr algn="ctr" marL="12065" marR="5080" indent="-1270">
              <a:lnSpc>
                <a:spcPts val="4430"/>
              </a:lnSpc>
              <a:spcBef>
                <a:spcPts val="685"/>
              </a:spcBef>
            </a:pPr>
            <a:r>
              <a:rPr dirty="0" sz="4100" spc="295"/>
              <a:t>MED </a:t>
            </a:r>
            <a:r>
              <a:rPr dirty="0" sz="4100" spc="-55"/>
              <a:t>275: </a:t>
            </a:r>
            <a:r>
              <a:rPr dirty="0" sz="4100" spc="75"/>
              <a:t>From Diagnosis </a:t>
            </a:r>
            <a:r>
              <a:rPr dirty="0" sz="4100" spc="-90"/>
              <a:t>to </a:t>
            </a:r>
            <a:r>
              <a:rPr dirty="0" sz="4100" spc="-85"/>
              <a:t> </a:t>
            </a:r>
            <a:r>
              <a:rPr dirty="0" sz="4100" spc="10"/>
              <a:t>Dialogue:</a:t>
            </a:r>
            <a:r>
              <a:rPr dirty="0" sz="4100" spc="-185"/>
              <a:t> </a:t>
            </a:r>
            <a:r>
              <a:rPr dirty="0" sz="4100" spc="295"/>
              <a:t>A</a:t>
            </a:r>
            <a:r>
              <a:rPr dirty="0" sz="4100" spc="-145"/>
              <a:t> </a:t>
            </a:r>
            <a:r>
              <a:rPr dirty="0" sz="4100" spc="25"/>
              <a:t>Doctor's</a:t>
            </a:r>
            <a:r>
              <a:rPr dirty="0" sz="4100" spc="-195"/>
              <a:t> </a:t>
            </a:r>
            <a:r>
              <a:rPr dirty="0" sz="4100" spc="80"/>
              <a:t>Real-Time</a:t>
            </a:r>
            <a:r>
              <a:rPr dirty="0" sz="4100" spc="-135"/>
              <a:t> </a:t>
            </a:r>
            <a:r>
              <a:rPr dirty="0" sz="4100" spc="5"/>
              <a:t>Battle </a:t>
            </a:r>
            <a:r>
              <a:rPr dirty="0" sz="4100" spc="-1265"/>
              <a:t> </a:t>
            </a:r>
            <a:r>
              <a:rPr dirty="0" sz="4100" spc="-80"/>
              <a:t>with</a:t>
            </a:r>
            <a:r>
              <a:rPr dirty="0" sz="4100" spc="-204"/>
              <a:t> </a:t>
            </a:r>
            <a:r>
              <a:rPr dirty="0" sz="4100" spc="130"/>
              <a:t>Cancer</a:t>
            </a:r>
            <a:endParaRPr sz="4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550" y="4591050"/>
            <a:ext cx="1752600" cy="5334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74699" y="1680781"/>
            <a:ext cx="6626225" cy="3079115"/>
          </a:xfrm>
          <a:prstGeom prst="rect">
            <a:avLst/>
          </a:prstGeom>
        </p:spPr>
        <p:txBody>
          <a:bodyPr wrap="square" lIns="0" tIns="86995" rIns="0" bIns="0" rtlCol="0" vert="horz">
            <a:spAutoFit/>
          </a:bodyPr>
          <a:lstStyle/>
          <a:p>
            <a:pPr marL="1416050" marR="5080" indent="-1403985">
              <a:lnSpc>
                <a:spcPts val="4430"/>
              </a:lnSpc>
              <a:spcBef>
                <a:spcPts val="685"/>
              </a:spcBef>
            </a:pPr>
            <a:r>
              <a:rPr dirty="0" u="heavy" sz="4100" spc="-5" b="1">
                <a:solidFill>
                  <a:srgbClr val="8B1414"/>
                </a:solidFill>
                <a:uFill>
                  <a:solidFill>
                    <a:srgbClr val="8B1414"/>
                  </a:solidFill>
                </a:uFill>
                <a:latin typeface="Arial"/>
                <a:cs typeface="Arial"/>
              </a:rPr>
              <a:t>Epidemiology</a:t>
            </a:r>
            <a:r>
              <a:rPr dirty="0" u="heavy" sz="4100" spc="-75" b="1">
                <a:solidFill>
                  <a:srgbClr val="8B1414"/>
                </a:solidFill>
                <a:uFill>
                  <a:solidFill>
                    <a:srgbClr val="8B1414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4100" spc="5" b="1">
                <a:solidFill>
                  <a:srgbClr val="8B1414"/>
                </a:solidFill>
                <a:uFill>
                  <a:solidFill>
                    <a:srgbClr val="8B1414"/>
                  </a:solidFill>
                </a:uFill>
                <a:latin typeface="Arial"/>
                <a:cs typeface="Arial"/>
              </a:rPr>
              <a:t>and</a:t>
            </a:r>
            <a:r>
              <a:rPr dirty="0" u="heavy" sz="4100" spc="-75" b="1">
                <a:solidFill>
                  <a:srgbClr val="8B1414"/>
                </a:solidFill>
                <a:uFill>
                  <a:solidFill>
                    <a:srgbClr val="8B1414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4100" spc="5" b="1">
                <a:solidFill>
                  <a:srgbClr val="8B1414"/>
                </a:solidFill>
                <a:uFill>
                  <a:solidFill>
                    <a:srgbClr val="8B1414"/>
                  </a:solidFill>
                </a:uFill>
                <a:latin typeface="Arial"/>
                <a:cs typeface="Arial"/>
              </a:rPr>
              <a:t>Cultural </a:t>
            </a:r>
            <a:r>
              <a:rPr dirty="0" sz="4100" spc="-1120" b="1">
                <a:solidFill>
                  <a:srgbClr val="8B1414"/>
                </a:solidFill>
                <a:latin typeface="Arial"/>
                <a:cs typeface="Arial"/>
              </a:rPr>
              <a:t> </a:t>
            </a:r>
            <a:r>
              <a:rPr dirty="0" u="heavy" sz="4100" spc="-5" b="1">
                <a:solidFill>
                  <a:srgbClr val="8B1414"/>
                </a:solidFill>
                <a:uFill>
                  <a:solidFill>
                    <a:srgbClr val="8B1414"/>
                  </a:solidFill>
                </a:uFill>
                <a:latin typeface="Arial"/>
                <a:cs typeface="Arial"/>
              </a:rPr>
              <a:t>Considerations</a:t>
            </a:r>
            <a:endParaRPr sz="4100">
              <a:latin typeface="Arial"/>
              <a:cs typeface="Arial"/>
            </a:endParaRPr>
          </a:p>
          <a:p>
            <a:pPr algn="ctr" marR="185420">
              <a:lnSpc>
                <a:spcPts val="1670"/>
              </a:lnSpc>
            </a:pPr>
            <a:r>
              <a:rPr dirty="0" sz="1800" spc="-5">
                <a:latin typeface="Arial MT"/>
                <a:cs typeface="Arial MT"/>
              </a:rPr>
              <a:t>Jeffrey</a:t>
            </a:r>
            <a:r>
              <a:rPr dirty="0" sz="1800" spc="-6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Velotta,</a:t>
            </a:r>
            <a:r>
              <a:rPr dirty="0" sz="1800" spc="-40">
                <a:latin typeface="Arial MT"/>
                <a:cs typeface="Arial MT"/>
              </a:rPr>
              <a:t> </a:t>
            </a:r>
            <a:r>
              <a:rPr dirty="0" sz="1800" spc="-10">
                <a:latin typeface="Arial MT"/>
                <a:cs typeface="Arial MT"/>
              </a:rPr>
              <a:t>MD,</a:t>
            </a:r>
            <a:r>
              <a:rPr dirty="0" sz="1800" spc="30">
                <a:latin typeface="Arial MT"/>
                <a:cs typeface="Arial MT"/>
              </a:rPr>
              <a:t> </a:t>
            </a:r>
            <a:r>
              <a:rPr dirty="0" sz="1800" spc="-40">
                <a:latin typeface="Arial MT"/>
                <a:cs typeface="Arial MT"/>
              </a:rPr>
              <a:t>FACS</a:t>
            </a:r>
            <a:endParaRPr sz="1800">
              <a:latin typeface="Arial MT"/>
              <a:cs typeface="Arial MT"/>
            </a:endParaRPr>
          </a:p>
          <a:p>
            <a:pPr marL="1361440" marR="1318895" indent="540385">
              <a:lnSpc>
                <a:spcPts val="2780"/>
              </a:lnSpc>
              <a:spcBef>
                <a:spcPts val="125"/>
              </a:spcBef>
            </a:pPr>
            <a:r>
              <a:rPr dirty="0" sz="1800">
                <a:latin typeface="Arial MT"/>
                <a:cs typeface="Arial MT"/>
              </a:rPr>
              <a:t>Division </a:t>
            </a:r>
            <a:r>
              <a:rPr dirty="0" sz="1800" spc="-15">
                <a:latin typeface="Arial MT"/>
                <a:cs typeface="Arial MT"/>
              </a:rPr>
              <a:t>of </a:t>
            </a:r>
            <a:r>
              <a:rPr dirty="0" sz="1800" spc="-5">
                <a:latin typeface="Arial MT"/>
                <a:cs typeface="Arial MT"/>
              </a:rPr>
              <a:t>Thoracic Surgery 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Kaiser</a:t>
            </a:r>
            <a:r>
              <a:rPr dirty="0" sz="1800" spc="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Permanente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Northern</a:t>
            </a:r>
            <a:r>
              <a:rPr dirty="0" sz="1800" spc="-1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California</a:t>
            </a:r>
            <a:endParaRPr sz="1800">
              <a:latin typeface="Arial MT"/>
              <a:cs typeface="Arial MT"/>
            </a:endParaRPr>
          </a:p>
          <a:p>
            <a:pPr marL="115570" marR="81280" indent="622935">
              <a:lnSpc>
                <a:spcPts val="2710"/>
              </a:lnSpc>
              <a:spcBef>
                <a:spcPts val="55"/>
              </a:spcBef>
            </a:pPr>
            <a:r>
              <a:rPr dirty="0" sz="1800" spc="-5">
                <a:latin typeface="Arial MT"/>
                <a:cs typeface="Arial MT"/>
              </a:rPr>
              <a:t>Clinical </a:t>
            </a:r>
            <a:r>
              <a:rPr dirty="0" sz="1800">
                <a:latin typeface="Arial MT"/>
                <a:cs typeface="Arial MT"/>
              </a:rPr>
              <a:t>Assistant Professor, </a:t>
            </a:r>
            <a:r>
              <a:rPr dirty="0" sz="1800" spc="5">
                <a:latin typeface="Arial MT"/>
                <a:cs typeface="Arial MT"/>
              </a:rPr>
              <a:t>UCSF </a:t>
            </a:r>
            <a:r>
              <a:rPr dirty="0" sz="1800" spc="-5">
                <a:latin typeface="Arial MT"/>
                <a:cs typeface="Arial MT"/>
              </a:rPr>
              <a:t>Dept </a:t>
            </a:r>
            <a:r>
              <a:rPr dirty="0" sz="1800" spc="20">
                <a:latin typeface="Arial MT"/>
                <a:cs typeface="Arial MT"/>
              </a:rPr>
              <a:t>of </a:t>
            </a:r>
            <a:r>
              <a:rPr dirty="0" sz="1800" spc="-5">
                <a:latin typeface="Arial MT"/>
                <a:cs typeface="Arial MT"/>
              </a:rPr>
              <a:t>Surgery 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Clinical </a:t>
            </a:r>
            <a:r>
              <a:rPr dirty="0" sz="1800">
                <a:latin typeface="Arial MT"/>
                <a:cs typeface="Arial MT"/>
              </a:rPr>
              <a:t>Professor,</a:t>
            </a:r>
            <a:r>
              <a:rPr dirty="0" sz="1800" spc="-2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Kaiser</a:t>
            </a:r>
            <a:r>
              <a:rPr dirty="0" sz="1800" spc="2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Permanente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Bernard</a:t>
            </a:r>
            <a:r>
              <a:rPr dirty="0" sz="1800">
                <a:latin typeface="Arial MT"/>
                <a:cs typeface="Arial MT"/>
              </a:rPr>
              <a:t> J.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Tyson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School</a:t>
            </a:r>
            <a:endParaRPr sz="1800">
              <a:latin typeface="Arial MT"/>
              <a:cs typeface="Arial MT"/>
            </a:endParaRPr>
          </a:p>
          <a:p>
            <a:pPr marL="1590675">
              <a:lnSpc>
                <a:spcPts val="1764"/>
              </a:lnSpc>
            </a:pPr>
            <a:r>
              <a:rPr dirty="0" sz="1800" spc="-15">
                <a:latin typeface="Arial MT"/>
                <a:cs typeface="Arial MT"/>
              </a:rPr>
              <a:t>of</a:t>
            </a:r>
            <a:r>
              <a:rPr dirty="0" sz="1800" spc="4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Medicine,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Dept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20">
                <a:latin typeface="Arial MT"/>
                <a:cs typeface="Arial MT"/>
              </a:rPr>
              <a:t>of</a:t>
            </a:r>
            <a:r>
              <a:rPr dirty="0" sz="1800" spc="-3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Clinical Science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10940" y="4812029"/>
            <a:ext cx="1790064" cy="300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 spc="-10">
                <a:solidFill>
                  <a:srgbClr val="8B1414"/>
                </a:solidFill>
                <a:latin typeface="Arial MT"/>
                <a:cs typeface="Arial MT"/>
              </a:rPr>
              <a:t>October</a:t>
            </a:r>
            <a:r>
              <a:rPr dirty="0" sz="1800" spc="-5">
                <a:solidFill>
                  <a:srgbClr val="8B1414"/>
                </a:solidFill>
                <a:latin typeface="Arial MT"/>
                <a:cs typeface="Arial MT"/>
              </a:rPr>
              <a:t> </a:t>
            </a:r>
            <a:r>
              <a:rPr dirty="0" sz="1800" spc="5">
                <a:solidFill>
                  <a:srgbClr val="8B1414"/>
                </a:solidFill>
                <a:latin typeface="Arial MT"/>
                <a:cs typeface="Arial MT"/>
              </a:rPr>
              <a:t>30,</a:t>
            </a:r>
            <a:r>
              <a:rPr dirty="0" sz="1800" spc="-50">
                <a:solidFill>
                  <a:srgbClr val="8B1414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8B1414"/>
                </a:solidFill>
                <a:latin typeface="Arial MT"/>
                <a:cs typeface="Arial MT"/>
              </a:rPr>
              <a:t>2024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72029" y="4850765"/>
            <a:ext cx="116776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5" b="1">
                <a:solidFill>
                  <a:srgbClr val="00AFEF"/>
                </a:solidFill>
                <a:latin typeface="Arial"/>
                <a:cs typeface="Arial"/>
              </a:rPr>
              <a:t>@JVelottaMD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2172" y="94868"/>
            <a:ext cx="7482205" cy="177355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105"/>
              </a:spcBef>
            </a:pPr>
            <a:r>
              <a:rPr dirty="0" spc="50"/>
              <a:t>2024 </a:t>
            </a:r>
            <a:r>
              <a:rPr dirty="0" spc="60"/>
              <a:t>American </a:t>
            </a:r>
            <a:r>
              <a:rPr dirty="0" spc="114"/>
              <a:t>Cancer </a:t>
            </a:r>
            <a:r>
              <a:rPr dirty="0" spc="70"/>
              <a:t>Society </a:t>
            </a:r>
            <a:r>
              <a:rPr dirty="0" spc="55"/>
              <a:t>– </a:t>
            </a:r>
            <a:r>
              <a:rPr dirty="0" spc="60"/>
              <a:t> </a:t>
            </a:r>
            <a:r>
              <a:rPr dirty="0" spc="65"/>
              <a:t>Lung</a:t>
            </a:r>
            <a:r>
              <a:rPr dirty="0" spc="-170"/>
              <a:t> </a:t>
            </a:r>
            <a:r>
              <a:rPr dirty="0" spc="114"/>
              <a:t>Cancer</a:t>
            </a:r>
            <a:r>
              <a:rPr dirty="0" spc="-140"/>
              <a:t> </a:t>
            </a:r>
            <a:r>
              <a:rPr dirty="0" spc="10"/>
              <a:t>5-year</a:t>
            </a:r>
            <a:r>
              <a:rPr dirty="0" spc="-140"/>
              <a:t> </a:t>
            </a:r>
            <a:r>
              <a:rPr dirty="0" spc="5"/>
              <a:t>Survival:</a:t>
            </a:r>
            <a:r>
              <a:rPr dirty="0" spc="-155"/>
              <a:t> </a:t>
            </a:r>
            <a:r>
              <a:rPr dirty="0" spc="30"/>
              <a:t>2013 </a:t>
            </a:r>
            <a:r>
              <a:rPr dirty="0" spc="-1170"/>
              <a:t> </a:t>
            </a:r>
            <a:r>
              <a:rPr dirty="0" spc="-80"/>
              <a:t>to</a:t>
            </a:r>
            <a:r>
              <a:rPr dirty="0" spc="-170"/>
              <a:t> </a:t>
            </a:r>
            <a:r>
              <a:rPr dirty="0" spc="50"/>
              <a:t>2019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0384" y="2058035"/>
            <a:ext cx="3829050" cy="186182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05"/>
              </a:spcBef>
              <a:buSzPct val="45833"/>
              <a:buChar char="•"/>
              <a:tabLst>
                <a:tab pos="298450" algn="l"/>
                <a:tab pos="299085" algn="l"/>
              </a:tabLst>
            </a:pPr>
            <a:r>
              <a:rPr dirty="0" sz="2400" spc="-114">
                <a:latin typeface="Tahoma"/>
                <a:cs typeface="Tahoma"/>
              </a:rPr>
              <a:t>2</a:t>
            </a:r>
            <a:r>
              <a:rPr dirty="0" sz="2400" spc="-110">
                <a:latin typeface="Tahoma"/>
                <a:cs typeface="Tahoma"/>
              </a:rPr>
              <a:t>5</a:t>
            </a:r>
            <a:r>
              <a:rPr dirty="0" sz="2400" spc="-365">
                <a:latin typeface="Tahoma"/>
                <a:cs typeface="Tahoma"/>
              </a:rPr>
              <a:t>%</a:t>
            </a:r>
            <a:r>
              <a:rPr dirty="0" sz="2400" spc="-330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f</a:t>
            </a:r>
            <a:r>
              <a:rPr dirty="0" sz="2400" spc="-30">
                <a:latin typeface="Tahoma"/>
                <a:cs typeface="Tahoma"/>
              </a:rPr>
              <a:t>o</a:t>
            </a:r>
            <a:r>
              <a:rPr dirty="0" sz="2400" spc="-35">
                <a:latin typeface="Tahoma"/>
                <a:cs typeface="Tahoma"/>
              </a:rPr>
              <a:t>r</a:t>
            </a:r>
            <a:r>
              <a:rPr dirty="0" sz="2400" spc="-240">
                <a:latin typeface="Tahoma"/>
                <a:cs typeface="Tahoma"/>
              </a:rPr>
              <a:t> </a:t>
            </a:r>
            <a:r>
              <a:rPr dirty="0" sz="2400" spc="-65">
                <a:latin typeface="Tahoma"/>
                <a:cs typeface="Tahoma"/>
              </a:rPr>
              <a:t>a</a:t>
            </a:r>
            <a:r>
              <a:rPr dirty="0" sz="2400" spc="45">
                <a:latin typeface="Tahoma"/>
                <a:cs typeface="Tahoma"/>
              </a:rPr>
              <a:t>l</a:t>
            </a:r>
            <a:r>
              <a:rPr dirty="0" sz="2400" spc="60">
                <a:latin typeface="Tahoma"/>
                <a:cs typeface="Tahoma"/>
              </a:rPr>
              <a:t>l</a:t>
            </a:r>
            <a:r>
              <a:rPr dirty="0" sz="2400" spc="-315">
                <a:latin typeface="Tahoma"/>
                <a:cs typeface="Tahoma"/>
              </a:rPr>
              <a:t> </a:t>
            </a:r>
            <a:r>
              <a:rPr dirty="0" sz="2400" spc="-25">
                <a:latin typeface="Tahoma"/>
                <a:cs typeface="Tahoma"/>
              </a:rPr>
              <a:t>s</a:t>
            </a:r>
            <a:r>
              <a:rPr dirty="0" sz="2400" spc="15">
                <a:latin typeface="Tahoma"/>
                <a:cs typeface="Tahoma"/>
              </a:rPr>
              <a:t>t</a:t>
            </a:r>
            <a:r>
              <a:rPr dirty="0" sz="2400" spc="-65">
                <a:latin typeface="Tahoma"/>
                <a:cs typeface="Tahoma"/>
              </a:rPr>
              <a:t>a</a:t>
            </a:r>
            <a:r>
              <a:rPr dirty="0" sz="2400" spc="-130">
                <a:latin typeface="Tahoma"/>
                <a:cs typeface="Tahoma"/>
              </a:rPr>
              <a:t>g</a:t>
            </a:r>
            <a:r>
              <a:rPr dirty="0" sz="2400" spc="-70">
                <a:latin typeface="Tahoma"/>
                <a:cs typeface="Tahoma"/>
              </a:rPr>
              <a:t>es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Font typeface="Tahoma"/>
              <a:buChar char="•"/>
            </a:pPr>
            <a:endParaRPr sz="2350">
              <a:latin typeface="Tahoma"/>
              <a:cs typeface="Tahoma"/>
            </a:endParaRPr>
          </a:p>
          <a:p>
            <a:pPr marL="355600" marR="5080" indent="-343535">
              <a:lnSpc>
                <a:spcPct val="100400"/>
              </a:lnSpc>
              <a:buSzPct val="45833"/>
              <a:buChar char="•"/>
              <a:tabLst>
                <a:tab pos="355600" algn="l"/>
                <a:tab pos="356235" algn="l"/>
              </a:tabLst>
            </a:pPr>
            <a:r>
              <a:rPr dirty="0" sz="2400" spc="-170">
                <a:latin typeface="Tahoma"/>
                <a:cs typeface="Tahoma"/>
              </a:rPr>
              <a:t>A</a:t>
            </a:r>
            <a:r>
              <a:rPr dirty="0" sz="2400" spc="-25">
                <a:latin typeface="Tahoma"/>
                <a:cs typeface="Tahoma"/>
              </a:rPr>
              <a:t>s</a:t>
            </a:r>
            <a:r>
              <a:rPr dirty="0" sz="2400" spc="45">
                <a:latin typeface="Tahoma"/>
                <a:cs typeface="Tahoma"/>
              </a:rPr>
              <a:t>i</a:t>
            </a:r>
            <a:r>
              <a:rPr dirty="0" sz="2400" spc="-65">
                <a:latin typeface="Tahoma"/>
                <a:cs typeface="Tahoma"/>
              </a:rPr>
              <a:t>a</a:t>
            </a:r>
            <a:r>
              <a:rPr dirty="0" sz="2400" spc="-65">
                <a:latin typeface="Tahoma"/>
                <a:cs typeface="Tahoma"/>
              </a:rPr>
              <a:t>n</a:t>
            </a:r>
            <a:r>
              <a:rPr dirty="0" sz="2400" spc="-254">
                <a:latin typeface="Tahoma"/>
                <a:cs typeface="Tahoma"/>
              </a:rPr>
              <a:t>:</a:t>
            </a:r>
            <a:r>
              <a:rPr dirty="0" sz="2400" spc="-229">
                <a:latin typeface="Tahoma"/>
                <a:cs typeface="Tahoma"/>
              </a:rPr>
              <a:t> </a:t>
            </a:r>
            <a:r>
              <a:rPr dirty="0" sz="2400" spc="-95">
                <a:latin typeface="Tahoma"/>
                <a:cs typeface="Tahoma"/>
              </a:rPr>
              <a:t>f</a:t>
            </a:r>
            <a:r>
              <a:rPr dirty="0" sz="2400" spc="-65">
                <a:latin typeface="Tahoma"/>
                <a:cs typeface="Tahoma"/>
              </a:rPr>
              <a:t>a</a:t>
            </a:r>
            <a:r>
              <a:rPr dirty="0" sz="2400" spc="-40">
                <a:latin typeface="Tahoma"/>
                <a:cs typeface="Tahoma"/>
              </a:rPr>
              <a:t>v</a:t>
            </a:r>
            <a:r>
              <a:rPr dirty="0" sz="2400" spc="-65">
                <a:latin typeface="Tahoma"/>
                <a:cs typeface="Tahoma"/>
              </a:rPr>
              <a:t>o</a:t>
            </a:r>
            <a:r>
              <a:rPr dirty="0" sz="2400" spc="25">
                <a:latin typeface="Tahoma"/>
                <a:cs typeface="Tahoma"/>
              </a:rPr>
              <a:t>r</a:t>
            </a:r>
            <a:r>
              <a:rPr dirty="0" sz="2400" spc="-65">
                <a:latin typeface="Tahoma"/>
                <a:cs typeface="Tahoma"/>
              </a:rPr>
              <a:t>a</a:t>
            </a:r>
            <a:r>
              <a:rPr dirty="0" sz="2400" spc="-55">
                <a:latin typeface="Tahoma"/>
                <a:cs typeface="Tahoma"/>
              </a:rPr>
              <a:t>b</a:t>
            </a:r>
            <a:r>
              <a:rPr dirty="0" sz="2400" spc="120">
                <a:latin typeface="Tahoma"/>
                <a:cs typeface="Tahoma"/>
              </a:rPr>
              <a:t>l</a:t>
            </a:r>
            <a:r>
              <a:rPr dirty="0" sz="2400" spc="-75">
                <a:latin typeface="Tahoma"/>
                <a:cs typeface="Tahoma"/>
              </a:rPr>
              <a:t>e</a:t>
            </a:r>
            <a:r>
              <a:rPr dirty="0" sz="2400" spc="-295">
                <a:latin typeface="Tahoma"/>
                <a:cs typeface="Tahoma"/>
              </a:rPr>
              <a:t> </a:t>
            </a:r>
            <a:r>
              <a:rPr dirty="0" sz="2400" spc="15">
                <a:latin typeface="Tahoma"/>
                <a:cs typeface="Tahoma"/>
              </a:rPr>
              <a:t>p</a:t>
            </a:r>
            <a:r>
              <a:rPr dirty="0" sz="2400" spc="-45">
                <a:latin typeface="Tahoma"/>
                <a:cs typeface="Tahoma"/>
              </a:rPr>
              <a:t>r</a:t>
            </a:r>
            <a:r>
              <a:rPr dirty="0" sz="2400" spc="-35">
                <a:latin typeface="Tahoma"/>
                <a:cs typeface="Tahoma"/>
              </a:rPr>
              <a:t>o</a:t>
            </a:r>
            <a:r>
              <a:rPr dirty="0" sz="2400" spc="-135">
                <a:latin typeface="Tahoma"/>
                <a:cs typeface="Tahoma"/>
              </a:rPr>
              <a:t>g</a:t>
            </a:r>
            <a:r>
              <a:rPr dirty="0" sz="2400" spc="5">
                <a:latin typeface="Tahoma"/>
                <a:cs typeface="Tahoma"/>
              </a:rPr>
              <a:t>n</a:t>
            </a:r>
            <a:r>
              <a:rPr dirty="0" sz="2400" spc="-35">
                <a:latin typeface="Tahoma"/>
                <a:cs typeface="Tahoma"/>
              </a:rPr>
              <a:t>o</a:t>
            </a:r>
            <a:r>
              <a:rPr dirty="0" sz="2400" spc="-100">
                <a:latin typeface="Tahoma"/>
                <a:cs typeface="Tahoma"/>
              </a:rPr>
              <a:t>s</a:t>
            </a:r>
            <a:r>
              <a:rPr dirty="0" sz="2400" spc="10">
                <a:latin typeface="Tahoma"/>
                <a:cs typeface="Tahoma"/>
              </a:rPr>
              <a:t>t</a:t>
            </a:r>
            <a:r>
              <a:rPr dirty="0" sz="2400" spc="45">
                <a:latin typeface="Tahoma"/>
                <a:cs typeface="Tahoma"/>
              </a:rPr>
              <a:t>i</a:t>
            </a:r>
            <a:r>
              <a:rPr dirty="0" sz="2400" spc="-10">
                <a:latin typeface="Tahoma"/>
                <a:cs typeface="Tahoma"/>
              </a:rPr>
              <a:t>c  </a:t>
            </a:r>
            <a:r>
              <a:rPr dirty="0" sz="2400" spc="-95">
                <a:latin typeface="Tahoma"/>
                <a:cs typeface="Tahoma"/>
              </a:rPr>
              <a:t>f</a:t>
            </a:r>
            <a:r>
              <a:rPr dirty="0" sz="2400" spc="10">
                <a:latin typeface="Tahoma"/>
                <a:cs typeface="Tahoma"/>
              </a:rPr>
              <a:t>a</a:t>
            </a:r>
            <a:r>
              <a:rPr dirty="0" sz="2400" spc="-65">
                <a:latin typeface="Tahoma"/>
                <a:cs typeface="Tahoma"/>
              </a:rPr>
              <a:t>c</a:t>
            </a:r>
            <a:r>
              <a:rPr dirty="0" sz="2400" spc="10">
                <a:latin typeface="Tahoma"/>
                <a:cs typeface="Tahoma"/>
              </a:rPr>
              <a:t>t</a:t>
            </a:r>
            <a:r>
              <a:rPr dirty="0" sz="2400" spc="-35">
                <a:latin typeface="Tahoma"/>
                <a:cs typeface="Tahoma"/>
              </a:rPr>
              <a:t>o</a:t>
            </a:r>
            <a:r>
              <a:rPr dirty="0" sz="2400" spc="-35">
                <a:latin typeface="Tahoma"/>
                <a:cs typeface="Tahoma"/>
              </a:rPr>
              <a:t>r</a:t>
            </a:r>
            <a:r>
              <a:rPr dirty="0" sz="2400" spc="-240">
                <a:latin typeface="Tahoma"/>
                <a:cs typeface="Tahoma"/>
              </a:rPr>
              <a:t> </a:t>
            </a:r>
            <a:r>
              <a:rPr dirty="0" sz="2400" spc="45">
                <a:latin typeface="Tahoma"/>
                <a:cs typeface="Tahoma"/>
              </a:rPr>
              <a:t>i</a:t>
            </a:r>
            <a:r>
              <a:rPr dirty="0" sz="2400" spc="-65">
                <a:latin typeface="Tahoma"/>
                <a:cs typeface="Tahoma"/>
              </a:rPr>
              <a:t>n</a:t>
            </a:r>
            <a:r>
              <a:rPr dirty="0" sz="2400" spc="15">
                <a:latin typeface="Tahoma"/>
                <a:cs typeface="Tahoma"/>
              </a:rPr>
              <a:t>d</a:t>
            </a:r>
            <a:r>
              <a:rPr dirty="0" sz="2400" spc="-75">
                <a:latin typeface="Tahoma"/>
                <a:cs typeface="Tahoma"/>
              </a:rPr>
              <a:t>e</a:t>
            </a:r>
            <a:r>
              <a:rPr dirty="0" sz="2400" spc="15">
                <a:latin typeface="Tahoma"/>
                <a:cs typeface="Tahoma"/>
              </a:rPr>
              <a:t>p</a:t>
            </a:r>
            <a:r>
              <a:rPr dirty="0" sz="2400" spc="-75">
                <a:latin typeface="Tahoma"/>
                <a:cs typeface="Tahoma"/>
              </a:rPr>
              <a:t>e</a:t>
            </a:r>
            <a:r>
              <a:rPr dirty="0" sz="2400" spc="-65">
                <a:latin typeface="Tahoma"/>
                <a:cs typeface="Tahoma"/>
              </a:rPr>
              <a:t>n</a:t>
            </a:r>
            <a:r>
              <a:rPr dirty="0" sz="2400" spc="15">
                <a:latin typeface="Tahoma"/>
                <a:cs typeface="Tahoma"/>
              </a:rPr>
              <a:t>d</a:t>
            </a:r>
            <a:r>
              <a:rPr dirty="0" sz="2400" spc="-75">
                <a:latin typeface="Tahoma"/>
                <a:cs typeface="Tahoma"/>
              </a:rPr>
              <a:t>e</a:t>
            </a:r>
            <a:r>
              <a:rPr dirty="0" sz="2400" spc="-65">
                <a:latin typeface="Tahoma"/>
                <a:cs typeface="Tahoma"/>
              </a:rPr>
              <a:t>n</a:t>
            </a:r>
            <a:r>
              <a:rPr dirty="0" sz="2400" spc="5">
                <a:latin typeface="Tahoma"/>
                <a:cs typeface="Tahoma"/>
              </a:rPr>
              <a:t>t</a:t>
            </a:r>
            <a:r>
              <a:rPr dirty="0" sz="2400" spc="-295">
                <a:latin typeface="Tahoma"/>
                <a:cs typeface="Tahoma"/>
              </a:rPr>
              <a:t> </a:t>
            </a:r>
            <a:r>
              <a:rPr dirty="0" sz="2400" spc="40">
                <a:latin typeface="Tahoma"/>
                <a:cs typeface="Tahoma"/>
              </a:rPr>
              <a:t>o</a:t>
            </a:r>
            <a:r>
              <a:rPr dirty="0" sz="2400" spc="-65">
                <a:latin typeface="Tahoma"/>
                <a:cs typeface="Tahoma"/>
              </a:rPr>
              <a:t>f  </a:t>
            </a:r>
            <a:r>
              <a:rPr dirty="0" sz="2400" spc="-100">
                <a:latin typeface="Tahoma"/>
                <a:cs typeface="Tahoma"/>
              </a:rPr>
              <a:t>s</a:t>
            </a:r>
            <a:r>
              <a:rPr dirty="0" sz="2400" spc="5">
                <a:latin typeface="Tahoma"/>
                <a:cs typeface="Tahoma"/>
              </a:rPr>
              <a:t>m</a:t>
            </a:r>
            <a:r>
              <a:rPr dirty="0" sz="2400" spc="-30">
                <a:latin typeface="Tahoma"/>
                <a:cs typeface="Tahoma"/>
              </a:rPr>
              <a:t>o</a:t>
            </a:r>
            <a:r>
              <a:rPr dirty="0" sz="2400">
                <a:latin typeface="Tahoma"/>
                <a:cs typeface="Tahoma"/>
              </a:rPr>
              <a:t>k</a:t>
            </a:r>
            <a:r>
              <a:rPr dirty="0" sz="2400" spc="40">
                <a:latin typeface="Tahoma"/>
                <a:cs typeface="Tahoma"/>
              </a:rPr>
              <a:t>i</a:t>
            </a:r>
            <a:r>
              <a:rPr dirty="0" sz="2400" spc="-70">
                <a:latin typeface="Tahoma"/>
                <a:cs typeface="Tahoma"/>
              </a:rPr>
              <a:t>n</a:t>
            </a:r>
            <a:r>
              <a:rPr dirty="0" sz="2400" spc="-114">
                <a:latin typeface="Tahoma"/>
                <a:cs typeface="Tahoma"/>
              </a:rPr>
              <a:t>g</a:t>
            </a:r>
            <a:r>
              <a:rPr dirty="0" sz="2400" spc="-245">
                <a:latin typeface="Tahoma"/>
                <a:cs typeface="Tahoma"/>
              </a:rPr>
              <a:t> </a:t>
            </a:r>
            <a:r>
              <a:rPr dirty="0" sz="2400" spc="-100">
                <a:latin typeface="Tahoma"/>
                <a:cs typeface="Tahoma"/>
              </a:rPr>
              <a:t>s</a:t>
            </a:r>
            <a:r>
              <a:rPr dirty="0" sz="2400" spc="15">
                <a:latin typeface="Tahoma"/>
                <a:cs typeface="Tahoma"/>
              </a:rPr>
              <a:t>t</a:t>
            </a:r>
            <a:r>
              <a:rPr dirty="0" sz="2400" spc="-65">
                <a:latin typeface="Tahoma"/>
                <a:cs typeface="Tahoma"/>
              </a:rPr>
              <a:t>a</a:t>
            </a:r>
            <a:r>
              <a:rPr dirty="0" sz="2400" spc="15">
                <a:latin typeface="Tahoma"/>
                <a:cs typeface="Tahoma"/>
              </a:rPr>
              <a:t>t</a:t>
            </a:r>
            <a:r>
              <a:rPr dirty="0" sz="2400" spc="-65">
                <a:latin typeface="Tahoma"/>
                <a:cs typeface="Tahoma"/>
              </a:rPr>
              <a:t>u</a:t>
            </a:r>
            <a:r>
              <a:rPr dirty="0" sz="2400" spc="-65">
                <a:latin typeface="Tahoma"/>
                <a:cs typeface="Tahoma"/>
              </a:rPr>
              <a:t>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23809" y="4772977"/>
            <a:ext cx="984885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5">
                <a:latin typeface="Tahoma"/>
                <a:cs typeface="Tahoma"/>
                <a:hlinkClick r:id="rId2"/>
              </a:rPr>
              <a:t>www.cancer.org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17134" y="4803457"/>
            <a:ext cx="69088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5">
                <a:latin typeface="Tahoma"/>
                <a:cs typeface="Tahoma"/>
              </a:rPr>
              <a:t>J</a:t>
            </a:r>
            <a:r>
              <a:rPr dirty="0" sz="1200" spc="85">
                <a:latin typeface="Tahoma"/>
                <a:cs typeface="Tahoma"/>
              </a:rPr>
              <a:t>T</a:t>
            </a:r>
            <a:r>
              <a:rPr dirty="0" sz="1200" spc="85">
                <a:latin typeface="Tahoma"/>
                <a:cs typeface="Tahoma"/>
              </a:rPr>
              <a:t>O</a:t>
            </a:r>
            <a:r>
              <a:rPr dirty="0" sz="1200" spc="-40">
                <a:latin typeface="Tahoma"/>
                <a:cs typeface="Tahoma"/>
              </a:rPr>
              <a:t> </a:t>
            </a:r>
            <a:r>
              <a:rPr dirty="0" sz="1200" spc="10">
                <a:latin typeface="Tahoma"/>
                <a:cs typeface="Tahoma"/>
              </a:rPr>
              <a:t>20</a:t>
            </a:r>
            <a:r>
              <a:rPr dirty="0" sz="1200" spc="-60">
                <a:latin typeface="Tahoma"/>
                <a:cs typeface="Tahoma"/>
              </a:rPr>
              <a:t>0</a:t>
            </a:r>
            <a:r>
              <a:rPr dirty="0" sz="1200" spc="10">
                <a:latin typeface="Tahoma"/>
                <a:cs typeface="Tahoma"/>
              </a:rPr>
              <a:t>9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67275" y="1543050"/>
            <a:ext cx="3838575" cy="27908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947" y="256222"/>
            <a:ext cx="8456295" cy="54102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350"/>
              <a:t>Mortality</a:t>
            </a:r>
            <a:r>
              <a:rPr dirty="0" sz="3350" spc="-110"/>
              <a:t> </a:t>
            </a:r>
            <a:r>
              <a:rPr dirty="0" sz="3350" spc="60"/>
              <a:t>remains</a:t>
            </a:r>
            <a:r>
              <a:rPr dirty="0" sz="3350" spc="-110"/>
              <a:t> </a:t>
            </a:r>
            <a:r>
              <a:rPr dirty="0" sz="3350" spc="-15"/>
              <a:t>high,</a:t>
            </a:r>
            <a:r>
              <a:rPr dirty="0" sz="3350" spc="-35"/>
              <a:t> </a:t>
            </a:r>
            <a:r>
              <a:rPr dirty="0" sz="3350" spc="50"/>
              <a:t>due</a:t>
            </a:r>
            <a:r>
              <a:rPr dirty="0" sz="3350" spc="-85"/>
              <a:t> </a:t>
            </a:r>
            <a:r>
              <a:rPr dirty="0" sz="3350" spc="-45"/>
              <a:t>to</a:t>
            </a:r>
            <a:r>
              <a:rPr dirty="0" sz="3350" spc="-150"/>
              <a:t> </a:t>
            </a:r>
            <a:r>
              <a:rPr dirty="0" sz="3350" spc="15"/>
              <a:t>late</a:t>
            </a:r>
            <a:r>
              <a:rPr dirty="0" sz="3350" spc="-75"/>
              <a:t> </a:t>
            </a:r>
            <a:r>
              <a:rPr dirty="0" sz="3350" spc="70"/>
              <a:t>diagnosis</a:t>
            </a:r>
            <a:endParaRPr sz="3350"/>
          </a:p>
        </p:txBody>
      </p:sp>
      <p:sp>
        <p:nvSpPr>
          <p:cNvPr id="3" name="object 3"/>
          <p:cNvSpPr txBox="1"/>
          <p:nvPr/>
        </p:nvSpPr>
        <p:spPr>
          <a:xfrm>
            <a:off x="5339715" y="4710112"/>
            <a:ext cx="1385570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40">
                <a:latin typeface="Tahoma"/>
                <a:cs typeface="Tahoma"/>
              </a:rPr>
              <a:t>A</a:t>
            </a:r>
            <a:r>
              <a:rPr dirty="0" sz="1050" spc="190">
                <a:latin typeface="Tahoma"/>
                <a:cs typeface="Tahoma"/>
              </a:rPr>
              <a:t>C</a:t>
            </a:r>
            <a:r>
              <a:rPr dirty="0" sz="1050" spc="114">
                <a:latin typeface="Tahoma"/>
                <a:cs typeface="Tahoma"/>
              </a:rPr>
              <a:t>S</a:t>
            </a:r>
            <a:r>
              <a:rPr dirty="0" sz="1050" spc="-55">
                <a:latin typeface="Tahoma"/>
                <a:cs typeface="Tahoma"/>
              </a:rPr>
              <a:t> </a:t>
            </a:r>
            <a:r>
              <a:rPr dirty="0" sz="1050" spc="85">
                <a:latin typeface="Tahoma"/>
                <a:cs typeface="Tahoma"/>
              </a:rPr>
              <a:t>S</a:t>
            </a:r>
            <a:r>
              <a:rPr dirty="0" sz="1050" spc="80">
                <a:latin typeface="Tahoma"/>
                <a:cs typeface="Tahoma"/>
              </a:rPr>
              <a:t>E</a:t>
            </a:r>
            <a:r>
              <a:rPr dirty="0" sz="1050" spc="160">
                <a:latin typeface="Tahoma"/>
                <a:cs typeface="Tahoma"/>
              </a:rPr>
              <a:t>E</a:t>
            </a:r>
            <a:r>
              <a:rPr dirty="0" sz="1050" spc="105">
                <a:latin typeface="Tahoma"/>
                <a:cs typeface="Tahoma"/>
              </a:rPr>
              <a:t>R</a:t>
            </a:r>
            <a:r>
              <a:rPr dirty="0" sz="1050" spc="-35">
                <a:latin typeface="Tahoma"/>
                <a:cs typeface="Tahoma"/>
              </a:rPr>
              <a:t> </a:t>
            </a:r>
            <a:r>
              <a:rPr dirty="0" sz="1050" spc="20">
                <a:latin typeface="Tahoma"/>
                <a:cs typeface="Tahoma"/>
              </a:rPr>
              <a:t>2</a:t>
            </a:r>
            <a:r>
              <a:rPr dirty="0" sz="1050" spc="-50">
                <a:latin typeface="Tahoma"/>
                <a:cs typeface="Tahoma"/>
              </a:rPr>
              <a:t>0</a:t>
            </a:r>
            <a:r>
              <a:rPr dirty="0" sz="1050" spc="20">
                <a:latin typeface="Tahoma"/>
                <a:cs typeface="Tahoma"/>
              </a:rPr>
              <a:t>1</a:t>
            </a:r>
            <a:r>
              <a:rPr dirty="0" sz="1050" spc="30">
                <a:latin typeface="Tahoma"/>
                <a:cs typeface="Tahoma"/>
              </a:rPr>
              <a:t>2</a:t>
            </a:r>
            <a:r>
              <a:rPr dirty="0" sz="1050" spc="-35">
                <a:latin typeface="Tahoma"/>
                <a:cs typeface="Tahoma"/>
              </a:rPr>
              <a:t>-</a:t>
            </a:r>
            <a:r>
              <a:rPr dirty="0" sz="1050" spc="25">
                <a:latin typeface="Tahoma"/>
                <a:cs typeface="Tahoma"/>
              </a:rPr>
              <a:t>2018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2307" y="1302638"/>
            <a:ext cx="756285" cy="346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100" spc="20" b="1">
                <a:latin typeface="Arial"/>
                <a:cs typeface="Arial"/>
              </a:rPr>
              <a:t>S</a:t>
            </a:r>
            <a:r>
              <a:rPr dirty="0" sz="2100" spc="-25" b="1">
                <a:latin typeface="Arial"/>
                <a:cs typeface="Arial"/>
              </a:rPr>
              <a:t>t</a:t>
            </a:r>
            <a:r>
              <a:rPr dirty="0" sz="2100" spc="25" b="1">
                <a:latin typeface="Arial"/>
                <a:cs typeface="Arial"/>
              </a:rPr>
              <a:t>a</a:t>
            </a:r>
            <a:r>
              <a:rPr dirty="0" sz="2100" spc="-10" b="1">
                <a:latin typeface="Arial"/>
                <a:cs typeface="Arial"/>
              </a:rPr>
              <a:t>g</a:t>
            </a:r>
            <a:r>
              <a:rPr dirty="0" sz="2100" b="1">
                <a:latin typeface="Arial"/>
                <a:cs typeface="Arial"/>
              </a:rPr>
              <a:t>e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21814" y="1341056"/>
            <a:ext cx="14478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%</a:t>
            </a:r>
            <a:r>
              <a:rPr dirty="0" sz="1800" spc="-30" b="1">
                <a:latin typeface="Arial"/>
                <a:cs typeface="Arial"/>
              </a:rPr>
              <a:t> </a:t>
            </a:r>
            <a:r>
              <a:rPr dirty="0" sz="1800" spc="10" b="1">
                <a:latin typeface="Arial"/>
                <a:cs typeface="Arial"/>
              </a:rPr>
              <a:t>of</a:t>
            </a:r>
            <a:r>
              <a:rPr dirty="0" sz="1800" spc="-7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lung</a:t>
            </a:r>
            <a:r>
              <a:rPr dirty="0" sz="1800" spc="10" b="1">
                <a:latin typeface="Arial"/>
                <a:cs typeface="Arial"/>
              </a:rPr>
              <a:t> </a:t>
            </a:r>
            <a:r>
              <a:rPr dirty="0" sz="1800" spc="-15" b="1">
                <a:latin typeface="Arial"/>
                <a:cs typeface="Arial"/>
              </a:rPr>
              <a:t>CA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54120" y="1302638"/>
            <a:ext cx="3387090" cy="346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100" spc="-5" b="1">
                <a:latin typeface="Arial"/>
                <a:cs typeface="Arial"/>
              </a:rPr>
              <a:t>5-year</a:t>
            </a:r>
            <a:r>
              <a:rPr dirty="0" sz="2100" spc="-75" b="1">
                <a:latin typeface="Arial"/>
                <a:cs typeface="Arial"/>
              </a:rPr>
              <a:t> </a:t>
            </a:r>
            <a:r>
              <a:rPr dirty="0" sz="2100" b="1">
                <a:latin typeface="Arial"/>
                <a:cs typeface="Arial"/>
              </a:rPr>
              <a:t>relative</a:t>
            </a:r>
            <a:r>
              <a:rPr dirty="0" sz="2100" spc="-45" b="1">
                <a:latin typeface="Arial"/>
                <a:cs typeface="Arial"/>
              </a:rPr>
              <a:t> </a:t>
            </a:r>
            <a:r>
              <a:rPr dirty="0" sz="2100" spc="-5" b="1">
                <a:latin typeface="Arial"/>
                <a:cs typeface="Arial"/>
              </a:rPr>
              <a:t>survival</a:t>
            </a:r>
            <a:r>
              <a:rPr dirty="0" sz="2100" spc="-60" b="1">
                <a:latin typeface="Arial"/>
                <a:cs typeface="Arial"/>
              </a:rPr>
              <a:t> </a:t>
            </a:r>
            <a:r>
              <a:rPr dirty="0" sz="2100" spc="15" b="1">
                <a:latin typeface="Arial"/>
                <a:cs typeface="Arial"/>
              </a:rPr>
              <a:t>(%)</a:t>
            </a:r>
            <a:endParaRPr sz="2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2307" y="1942528"/>
            <a:ext cx="1147445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40">
                <a:latin typeface="Tahoma"/>
                <a:cs typeface="Tahoma"/>
              </a:rPr>
              <a:t>Localized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13076" y="1942528"/>
            <a:ext cx="558800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50">
                <a:latin typeface="Tahoma"/>
                <a:cs typeface="Tahoma"/>
              </a:rPr>
              <a:t>2</a:t>
            </a:r>
            <a:r>
              <a:rPr dirty="0" sz="2100" spc="-25">
                <a:latin typeface="Tahoma"/>
                <a:cs typeface="Tahoma"/>
              </a:rPr>
              <a:t>4</a:t>
            </a:r>
            <a:r>
              <a:rPr dirty="0" sz="2100" spc="-185">
                <a:latin typeface="Tahoma"/>
                <a:cs typeface="Tahoma"/>
              </a:rPr>
              <a:t>%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2307" y="2591371"/>
            <a:ext cx="1076960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35">
                <a:latin typeface="Tahoma"/>
                <a:cs typeface="Tahoma"/>
              </a:rPr>
              <a:t>Regional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13076" y="2591371"/>
            <a:ext cx="558800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50">
                <a:latin typeface="Tahoma"/>
                <a:cs typeface="Tahoma"/>
              </a:rPr>
              <a:t>2</a:t>
            </a:r>
            <a:r>
              <a:rPr dirty="0" sz="2100" spc="-25">
                <a:latin typeface="Tahoma"/>
                <a:cs typeface="Tahoma"/>
              </a:rPr>
              <a:t>2</a:t>
            </a:r>
            <a:r>
              <a:rPr dirty="0" sz="2100" spc="-185">
                <a:latin typeface="Tahoma"/>
                <a:cs typeface="Tahoma"/>
              </a:rPr>
              <a:t>%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2307" y="3230244"/>
            <a:ext cx="853440" cy="346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100" spc="75">
                <a:latin typeface="Tahoma"/>
                <a:cs typeface="Tahoma"/>
              </a:rPr>
              <a:t>D</a:t>
            </a:r>
            <a:r>
              <a:rPr dirty="0" sz="2100" spc="-35">
                <a:latin typeface="Tahoma"/>
                <a:cs typeface="Tahoma"/>
              </a:rPr>
              <a:t>i</a:t>
            </a:r>
            <a:r>
              <a:rPr dirty="0" sz="2100" spc="-5">
                <a:latin typeface="Tahoma"/>
                <a:cs typeface="Tahoma"/>
              </a:rPr>
              <a:t>s</a:t>
            </a:r>
            <a:r>
              <a:rPr dirty="0" sz="2100" spc="5">
                <a:latin typeface="Tahoma"/>
                <a:cs typeface="Tahoma"/>
              </a:rPr>
              <a:t>t</a:t>
            </a:r>
            <a:r>
              <a:rPr dirty="0" sz="2100" spc="90">
                <a:latin typeface="Tahoma"/>
                <a:cs typeface="Tahoma"/>
              </a:rPr>
              <a:t>a</a:t>
            </a:r>
            <a:r>
              <a:rPr dirty="0" sz="2100" spc="-50">
                <a:latin typeface="Tahoma"/>
                <a:cs typeface="Tahoma"/>
              </a:rPr>
              <a:t>n</a:t>
            </a:r>
            <a:r>
              <a:rPr dirty="0" sz="2100" spc="-120">
                <a:latin typeface="Tahoma"/>
                <a:cs typeface="Tahoma"/>
              </a:rPr>
              <a:t>t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13076" y="3230244"/>
            <a:ext cx="558800" cy="346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100" spc="45">
                <a:latin typeface="Tahoma"/>
                <a:cs typeface="Tahoma"/>
              </a:rPr>
              <a:t>4</a:t>
            </a:r>
            <a:r>
              <a:rPr dirty="0" sz="2100" spc="-25">
                <a:latin typeface="Tahoma"/>
                <a:cs typeface="Tahoma"/>
              </a:rPr>
              <a:t>6</a:t>
            </a:r>
            <a:r>
              <a:rPr dirty="0" sz="2100" spc="-180">
                <a:latin typeface="Tahoma"/>
                <a:cs typeface="Tahoma"/>
              </a:rPr>
              <a:t>%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33850" y="3276600"/>
            <a:ext cx="495300" cy="219075"/>
          </a:xfrm>
          <a:custGeom>
            <a:avLst/>
            <a:gdLst/>
            <a:ahLst/>
            <a:cxnLst/>
            <a:rect l="l" t="t" r="r" b="b"/>
            <a:pathLst>
              <a:path w="495300" h="219075">
                <a:moveTo>
                  <a:pt x="495300" y="0"/>
                </a:moveTo>
                <a:lnTo>
                  <a:pt x="0" y="0"/>
                </a:lnTo>
                <a:lnTo>
                  <a:pt x="0" y="219075"/>
                </a:lnTo>
                <a:lnTo>
                  <a:pt x="495300" y="219075"/>
                </a:lnTo>
                <a:lnTo>
                  <a:pt x="495300" y="0"/>
                </a:lnTo>
                <a:close/>
              </a:path>
            </a:pathLst>
          </a:custGeom>
          <a:solidFill>
            <a:srgbClr val="8B141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133850" y="2647950"/>
            <a:ext cx="2381250" cy="228600"/>
          </a:xfrm>
          <a:custGeom>
            <a:avLst/>
            <a:gdLst/>
            <a:ahLst/>
            <a:cxnLst/>
            <a:rect l="l" t="t" r="r" b="b"/>
            <a:pathLst>
              <a:path w="2381250" h="228600">
                <a:moveTo>
                  <a:pt x="2381250" y="0"/>
                </a:moveTo>
                <a:lnTo>
                  <a:pt x="0" y="0"/>
                </a:lnTo>
                <a:lnTo>
                  <a:pt x="0" y="228600"/>
                </a:lnTo>
                <a:lnTo>
                  <a:pt x="2381250" y="228600"/>
                </a:lnTo>
                <a:lnTo>
                  <a:pt x="2381250" y="0"/>
                </a:lnTo>
                <a:close/>
              </a:path>
            </a:pathLst>
          </a:custGeom>
          <a:solidFill>
            <a:srgbClr val="8B141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133850" y="2028825"/>
            <a:ext cx="4362450" cy="219075"/>
          </a:xfrm>
          <a:custGeom>
            <a:avLst/>
            <a:gdLst/>
            <a:ahLst/>
            <a:cxnLst/>
            <a:rect l="l" t="t" r="r" b="b"/>
            <a:pathLst>
              <a:path w="4362450" h="219075">
                <a:moveTo>
                  <a:pt x="4362450" y="0"/>
                </a:moveTo>
                <a:lnTo>
                  <a:pt x="0" y="0"/>
                </a:lnTo>
                <a:lnTo>
                  <a:pt x="0" y="219075"/>
                </a:lnTo>
                <a:lnTo>
                  <a:pt x="4362450" y="219075"/>
                </a:lnTo>
                <a:lnTo>
                  <a:pt x="4362450" y="0"/>
                </a:lnTo>
                <a:close/>
              </a:path>
            </a:pathLst>
          </a:custGeom>
          <a:solidFill>
            <a:srgbClr val="8B141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4699634" y="3213417"/>
            <a:ext cx="37846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 b="1">
                <a:solidFill>
                  <a:srgbClr val="404040"/>
                </a:solidFill>
                <a:latin typeface="Arial"/>
                <a:cs typeface="Arial"/>
              </a:rPr>
              <a:t>7</a:t>
            </a:r>
            <a:r>
              <a:rPr dirty="0" sz="2000" spc="-40" b="1">
                <a:solidFill>
                  <a:srgbClr val="404040"/>
                </a:solidFill>
                <a:latin typeface="Arial"/>
                <a:cs typeface="Arial"/>
              </a:rPr>
              <a:t>.</a:t>
            </a:r>
            <a:r>
              <a:rPr dirty="0" sz="2000" spc="15" b="1">
                <a:solidFill>
                  <a:srgbClr val="404040"/>
                </a:solidFill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90030" y="2588577"/>
            <a:ext cx="521334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 b="1">
                <a:solidFill>
                  <a:srgbClr val="404040"/>
                </a:solidFill>
                <a:latin typeface="Arial"/>
                <a:cs typeface="Arial"/>
              </a:rPr>
              <a:t>33</a:t>
            </a:r>
            <a:r>
              <a:rPr dirty="0" sz="2000" spc="-40" b="1">
                <a:solidFill>
                  <a:srgbClr val="404040"/>
                </a:solidFill>
                <a:latin typeface="Arial"/>
                <a:cs typeface="Arial"/>
              </a:rPr>
              <a:t>.</a:t>
            </a:r>
            <a:r>
              <a:rPr dirty="0" sz="2000" spc="15" b="1">
                <a:solidFill>
                  <a:srgbClr val="404040"/>
                </a:solidFill>
                <a:latin typeface="Arial"/>
                <a:cs typeface="Arial"/>
              </a:rPr>
              <a:t>5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565895" y="1963737"/>
            <a:ext cx="52197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 b="1">
                <a:solidFill>
                  <a:srgbClr val="404040"/>
                </a:solidFill>
                <a:latin typeface="Arial"/>
                <a:cs typeface="Arial"/>
              </a:rPr>
              <a:t>61</a:t>
            </a:r>
            <a:r>
              <a:rPr dirty="0" sz="2000" spc="-35" b="1">
                <a:solidFill>
                  <a:srgbClr val="404040"/>
                </a:solidFill>
                <a:latin typeface="Arial"/>
                <a:cs typeface="Arial"/>
              </a:rPr>
              <a:t>.</a:t>
            </a:r>
            <a:r>
              <a:rPr dirty="0" sz="2000" spc="15" b="1">
                <a:solidFill>
                  <a:srgbClr val="404040"/>
                </a:solidFill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95300" y="3028950"/>
            <a:ext cx="4895850" cy="923925"/>
          </a:xfrm>
          <a:custGeom>
            <a:avLst/>
            <a:gdLst/>
            <a:ahLst/>
            <a:cxnLst/>
            <a:rect l="l" t="t" r="r" b="b"/>
            <a:pathLst>
              <a:path w="4895850" h="923925">
                <a:moveTo>
                  <a:pt x="0" y="154050"/>
                </a:moveTo>
                <a:lnTo>
                  <a:pt x="7850" y="105355"/>
                </a:lnTo>
                <a:lnTo>
                  <a:pt x="29712" y="63066"/>
                </a:lnTo>
                <a:lnTo>
                  <a:pt x="63046" y="29720"/>
                </a:lnTo>
                <a:lnTo>
                  <a:pt x="105317" y="7852"/>
                </a:lnTo>
                <a:lnTo>
                  <a:pt x="153987" y="0"/>
                </a:lnTo>
                <a:lnTo>
                  <a:pt x="4741799" y="0"/>
                </a:lnTo>
                <a:lnTo>
                  <a:pt x="4790494" y="7852"/>
                </a:lnTo>
                <a:lnTo>
                  <a:pt x="4832783" y="29720"/>
                </a:lnTo>
                <a:lnTo>
                  <a:pt x="4866129" y="63066"/>
                </a:lnTo>
                <a:lnTo>
                  <a:pt x="4887997" y="105355"/>
                </a:lnTo>
                <a:lnTo>
                  <a:pt x="4895850" y="154050"/>
                </a:lnTo>
                <a:lnTo>
                  <a:pt x="4895850" y="769874"/>
                </a:lnTo>
                <a:lnTo>
                  <a:pt x="4887997" y="818574"/>
                </a:lnTo>
                <a:lnTo>
                  <a:pt x="4866129" y="860864"/>
                </a:lnTo>
                <a:lnTo>
                  <a:pt x="4832783" y="894208"/>
                </a:lnTo>
                <a:lnTo>
                  <a:pt x="4790494" y="916073"/>
                </a:lnTo>
                <a:lnTo>
                  <a:pt x="4741799" y="923925"/>
                </a:lnTo>
                <a:lnTo>
                  <a:pt x="153987" y="923925"/>
                </a:lnTo>
                <a:lnTo>
                  <a:pt x="105317" y="916073"/>
                </a:lnTo>
                <a:lnTo>
                  <a:pt x="63046" y="894208"/>
                </a:lnTo>
                <a:lnTo>
                  <a:pt x="29712" y="860864"/>
                </a:lnTo>
                <a:lnTo>
                  <a:pt x="7850" y="818574"/>
                </a:lnTo>
                <a:lnTo>
                  <a:pt x="0" y="769874"/>
                </a:lnTo>
                <a:lnTo>
                  <a:pt x="0" y="154050"/>
                </a:lnTo>
                <a:close/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14875" y="2962275"/>
            <a:ext cx="2743200" cy="15525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0530" y="0"/>
            <a:ext cx="6433185" cy="105600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90"/>
              </a:spcBef>
            </a:pPr>
            <a:r>
              <a:rPr dirty="0" sz="3350" spc="70"/>
              <a:t>Annual </a:t>
            </a:r>
            <a:r>
              <a:rPr dirty="0" sz="3350" spc="60"/>
              <a:t>screening </a:t>
            </a:r>
            <a:r>
              <a:rPr dirty="0" sz="3350" spc="-65"/>
              <a:t>for </a:t>
            </a:r>
            <a:r>
              <a:rPr dirty="0" sz="3350" spc="20"/>
              <a:t>lung </a:t>
            </a:r>
            <a:r>
              <a:rPr dirty="0" sz="3350" spc="80"/>
              <a:t>cancer </a:t>
            </a:r>
            <a:r>
              <a:rPr dirty="0" sz="3350" spc="-1035"/>
              <a:t> </a:t>
            </a:r>
            <a:r>
              <a:rPr dirty="0" sz="3350" spc="60"/>
              <a:t>recommended</a:t>
            </a:r>
            <a:r>
              <a:rPr dirty="0" sz="3350" spc="-170"/>
              <a:t> </a:t>
            </a:r>
            <a:r>
              <a:rPr dirty="0" sz="3350" spc="-45"/>
              <a:t>for</a:t>
            </a:r>
            <a:r>
              <a:rPr dirty="0" sz="3350" spc="-100"/>
              <a:t> </a:t>
            </a:r>
            <a:r>
              <a:rPr dirty="0" sz="3350" spc="15"/>
              <a:t>high-risk</a:t>
            </a:r>
            <a:r>
              <a:rPr dirty="0" sz="3350" spc="-130"/>
              <a:t> </a:t>
            </a:r>
            <a:r>
              <a:rPr dirty="0" sz="3350" spc="25"/>
              <a:t>adults</a:t>
            </a:r>
            <a:endParaRPr sz="335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750" y="2962275"/>
            <a:ext cx="2543175" cy="1552575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63537" y="1639951"/>
            <a:ext cx="8284209" cy="796290"/>
            <a:chOff x="363537" y="1639951"/>
            <a:chExt cx="8284209" cy="796290"/>
          </a:xfrm>
        </p:grpSpPr>
        <p:sp>
          <p:nvSpPr>
            <p:cNvPr id="6" name="object 6"/>
            <p:cNvSpPr/>
            <p:nvPr/>
          </p:nvSpPr>
          <p:spPr>
            <a:xfrm>
              <a:off x="376237" y="1652651"/>
              <a:ext cx="8258809" cy="533400"/>
            </a:xfrm>
            <a:custGeom>
              <a:avLst/>
              <a:gdLst/>
              <a:ahLst/>
              <a:cxnLst/>
              <a:rect l="l" t="t" r="r" b="b"/>
              <a:pathLst>
                <a:path w="8258809" h="533400">
                  <a:moveTo>
                    <a:pt x="7991538" y="0"/>
                  </a:moveTo>
                  <a:lnTo>
                    <a:pt x="7991538" y="133223"/>
                  </a:lnTo>
                  <a:lnTo>
                    <a:pt x="0" y="133223"/>
                  </a:lnTo>
                  <a:lnTo>
                    <a:pt x="0" y="400050"/>
                  </a:lnTo>
                  <a:lnTo>
                    <a:pt x="7991538" y="400050"/>
                  </a:lnTo>
                  <a:lnTo>
                    <a:pt x="7991538" y="533400"/>
                  </a:lnTo>
                  <a:lnTo>
                    <a:pt x="8258238" y="266700"/>
                  </a:lnTo>
                  <a:lnTo>
                    <a:pt x="7991538" y="0"/>
                  </a:lnTo>
                  <a:close/>
                </a:path>
              </a:pathLst>
            </a:custGeom>
            <a:solidFill>
              <a:srgbClr val="8B141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76237" y="1652651"/>
              <a:ext cx="8258809" cy="533400"/>
            </a:xfrm>
            <a:custGeom>
              <a:avLst/>
              <a:gdLst/>
              <a:ahLst/>
              <a:cxnLst/>
              <a:rect l="l" t="t" r="r" b="b"/>
              <a:pathLst>
                <a:path w="8258809" h="533400">
                  <a:moveTo>
                    <a:pt x="0" y="133223"/>
                  </a:moveTo>
                  <a:lnTo>
                    <a:pt x="7991538" y="133223"/>
                  </a:lnTo>
                  <a:lnTo>
                    <a:pt x="7991538" y="0"/>
                  </a:lnTo>
                  <a:lnTo>
                    <a:pt x="8258238" y="266700"/>
                  </a:lnTo>
                  <a:lnTo>
                    <a:pt x="7991538" y="533400"/>
                  </a:lnTo>
                  <a:lnTo>
                    <a:pt x="7991538" y="400050"/>
                  </a:lnTo>
                  <a:lnTo>
                    <a:pt x="0" y="400050"/>
                  </a:lnTo>
                  <a:lnTo>
                    <a:pt x="0" y="133223"/>
                  </a:lnTo>
                  <a:close/>
                </a:path>
              </a:pathLst>
            </a:custGeom>
            <a:ln w="25400">
              <a:solidFill>
                <a:srgbClr val="640B0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547875" y="2052701"/>
              <a:ext cx="0" cy="379095"/>
            </a:xfrm>
            <a:custGeom>
              <a:avLst/>
              <a:gdLst/>
              <a:ahLst/>
              <a:cxnLst/>
              <a:rect l="l" t="t" r="r" b="b"/>
              <a:pathLst>
                <a:path w="0" h="379094">
                  <a:moveTo>
                    <a:pt x="0" y="0"/>
                  </a:moveTo>
                  <a:lnTo>
                    <a:pt x="0" y="378714"/>
                  </a:lnTo>
                </a:path>
              </a:pathLst>
            </a:custGeom>
            <a:ln w="9525">
              <a:solidFill>
                <a:srgbClr val="8B111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346835" y="2310447"/>
            <a:ext cx="36830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 b="1">
                <a:latin typeface="Arial"/>
                <a:cs typeface="Arial"/>
              </a:rPr>
              <a:t>2011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4997" y="2491803"/>
            <a:ext cx="1821814" cy="389890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97790" marR="5080" indent="-85090">
              <a:lnSpc>
                <a:spcPts val="1430"/>
              </a:lnSpc>
              <a:spcBef>
                <a:spcPts val="155"/>
              </a:spcBef>
            </a:pPr>
            <a:r>
              <a:rPr dirty="0" sz="1200" b="1">
                <a:latin typeface="Arial"/>
                <a:cs typeface="Arial"/>
              </a:rPr>
              <a:t>National </a:t>
            </a:r>
            <a:r>
              <a:rPr dirty="0" sz="1200" spc="-10" b="1">
                <a:latin typeface="Arial"/>
                <a:cs typeface="Arial"/>
              </a:rPr>
              <a:t>Lung Screening </a:t>
            </a:r>
            <a:r>
              <a:rPr dirty="0" sz="1200" spc="-32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Trial </a:t>
            </a:r>
            <a:r>
              <a:rPr dirty="0" sz="1200" b="1">
                <a:latin typeface="Arial"/>
                <a:cs typeface="Arial"/>
              </a:rPr>
              <a:t>results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spc="-5" b="1">
                <a:latin typeface="Arial"/>
                <a:cs typeface="Arial"/>
              </a:rPr>
              <a:t>published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62276" y="1424050"/>
            <a:ext cx="0" cy="389255"/>
          </a:xfrm>
          <a:custGeom>
            <a:avLst/>
            <a:gdLst/>
            <a:ahLst/>
            <a:cxnLst/>
            <a:rect l="l" t="t" r="r" b="b"/>
            <a:pathLst>
              <a:path w="0" h="389255">
                <a:moveTo>
                  <a:pt x="0" y="388874"/>
                </a:moveTo>
                <a:lnTo>
                  <a:pt x="0" y="0"/>
                </a:lnTo>
              </a:path>
            </a:pathLst>
          </a:custGeom>
          <a:ln w="9525">
            <a:solidFill>
              <a:srgbClr val="8B11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730884" y="1002728"/>
            <a:ext cx="3452495" cy="571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1435"/>
              </a:lnSpc>
              <a:spcBef>
                <a:spcPts val="100"/>
              </a:spcBef>
            </a:pPr>
            <a:r>
              <a:rPr dirty="0" sz="1200" spc="-10" b="1">
                <a:latin typeface="Arial"/>
                <a:cs typeface="Arial"/>
              </a:rPr>
              <a:t>First </a:t>
            </a:r>
            <a:r>
              <a:rPr dirty="0" sz="1200" b="1">
                <a:latin typeface="Arial"/>
                <a:cs typeface="Arial"/>
              </a:rPr>
              <a:t>ever</a:t>
            </a:r>
            <a:r>
              <a:rPr dirty="0" sz="1200" spc="-70" b="1">
                <a:latin typeface="Arial"/>
                <a:cs typeface="Arial"/>
              </a:rPr>
              <a:t> </a:t>
            </a:r>
            <a:r>
              <a:rPr dirty="0" sz="1200" spc="5" b="1">
                <a:latin typeface="Arial"/>
                <a:cs typeface="Arial"/>
              </a:rPr>
              <a:t>USPSTF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spc="-5" b="1">
                <a:latin typeface="Arial"/>
                <a:cs typeface="Arial"/>
              </a:rPr>
              <a:t>recommendation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425"/>
              </a:lnSpc>
            </a:pPr>
            <a:r>
              <a:rPr dirty="0" sz="1200">
                <a:latin typeface="Tahoma"/>
                <a:cs typeface="Tahoma"/>
              </a:rPr>
              <a:t>(age</a:t>
            </a:r>
            <a:r>
              <a:rPr dirty="0" sz="1200" spc="-70">
                <a:latin typeface="Tahoma"/>
                <a:cs typeface="Tahoma"/>
              </a:rPr>
              <a:t> </a:t>
            </a:r>
            <a:r>
              <a:rPr dirty="0" sz="1200" spc="-5">
                <a:latin typeface="Tahoma"/>
                <a:cs typeface="Tahoma"/>
              </a:rPr>
              <a:t>55-80,</a:t>
            </a:r>
            <a:r>
              <a:rPr dirty="0" sz="1200" spc="-40">
                <a:latin typeface="Tahoma"/>
                <a:cs typeface="Tahoma"/>
              </a:rPr>
              <a:t> </a:t>
            </a:r>
            <a:r>
              <a:rPr dirty="0" sz="1200" spc="-75">
                <a:latin typeface="Tahoma"/>
                <a:cs typeface="Tahoma"/>
              </a:rPr>
              <a:t>30+</a:t>
            </a:r>
            <a:r>
              <a:rPr dirty="0" sz="1200" spc="-25">
                <a:latin typeface="Tahoma"/>
                <a:cs typeface="Tahoma"/>
              </a:rPr>
              <a:t> </a:t>
            </a:r>
            <a:r>
              <a:rPr dirty="0" sz="1200" spc="5">
                <a:latin typeface="Tahoma"/>
                <a:cs typeface="Tahoma"/>
              </a:rPr>
              <a:t>pack-years,</a:t>
            </a:r>
            <a:r>
              <a:rPr dirty="0" sz="1200" spc="-40">
                <a:latin typeface="Tahoma"/>
                <a:cs typeface="Tahoma"/>
              </a:rPr>
              <a:t> </a:t>
            </a:r>
            <a:r>
              <a:rPr dirty="0" sz="1200" spc="15">
                <a:latin typeface="Tahoma"/>
                <a:cs typeface="Tahoma"/>
              </a:rPr>
              <a:t>smoked</a:t>
            </a:r>
            <a:r>
              <a:rPr dirty="0" sz="1200" spc="-75">
                <a:latin typeface="Tahoma"/>
                <a:cs typeface="Tahoma"/>
              </a:rPr>
              <a:t> </a:t>
            </a:r>
            <a:r>
              <a:rPr dirty="0" sz="1200" spc="10">
                <a:latin typeface="Tahoma"/>
                <a:cs typeface="Tahoma"/>
              </a:rPr>
              <a:t>in</a:t>
            </a:r>
            <a:r>
              <a:rPr dirty="0" sz="1200" spc="-75">
                <a:latin typeface="Tahoma"/>
                <a:cs typeface="Tahoma"/>
              </a:rPr>
              <a:t> </a:t>
            </a:r>
            <a:r>
              <a:rPr dirty="0" sz="1200" spc="15">
                <a:latin typeface="Tahoma"/>
                <a:cs typeface="Tahoma"/>
              </a:rPr>
              <a:t>last</a:t>
            </a:r>
            <a:r>
              <a:rPr dirty="0" sz="1200" spc="-35">
                <a:latin typeface="Tahoma"/>
                <a:cs typeface="Tahoma"/>
              </a:rPr>
              <a:t> </a:t>
            </a:r>
            <a:r>
              <a:rPr dirty="0" sz="1200" spc="-25">
                <a:latin typeface="Tahoma"/>
                <a:cs typeface="Tahoma"/>
              </a:rPr>
              <a:t>15</a:t>
            </a:r>
            <a:r>
              <a:rPr dirty="0" sz="1200">
                <a:latin typeface="Tahoma"/>
                <a:cs typeface="Tahoma"/>
              </a:rPr>
              <a:t> </a:t>
            </a:r>
            <a:r>
              <a:rPr dirty="0" sz="1200" spc="-15">
                <a:latin typeface="Tahoma"/>
                <a:cs typeface="Tahoma"/>
              </a:rPr>
              <a:t>yrs)</a:t>
            </a:r>
            <a:endParaRPr sz="1200">
              <a:latin typeface="Tahoma"/>
              <a:cs typeface="Tahoma"/>
            </a:endParaRPr>
          </a:p>
          <a:p>
            <a:pPr algn="ctr" marL="10160">
              <a:lnSpc>
                <a:spcPts val="1435"/>
              </a:lnSpc>
            </a:pPr>
            <a:r>
              <a:rPr dirty="0" sz="1200" spc="5" b="1">
                <a:latin typeface="Arial"/>
                <a:cs typeface="Arial"/>
              </a:rPr>
              <a:t>2013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91276" y="2052701"/>
            <a:ext cx="0" cy="379095"/>
          </a:xfrm>
          <a:custGeom>
            <a:avLst/>
            <a:gdLst/>
            <a:ahLst/>
            <a:cxnLst/>
            <a:rect l="l" t="t" r="r" b="b"/>
            <a:pathLst>
              <a:path w="0" h="379094">
                <a:moveTo>
                  <a:pt x="0" y="0"/>
                </a:moveTo>
                <a:lnTo>
                  <a:pt x="0" y="378714"/>
                </a:lnTo>
              </a:path>
            </a:pathLst>
          </a:custGeom>
          <a:ln w="9525">
            <a:solidFill>
              <a:srgbClr val="8B11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693028" y="2311971"/>
            <a:ext cx="36830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 b="1">
                <a:latin typeface="Arial"/>
                <a:cs typeface="Arial"/>
              </a:rPr>
              <a:t>2020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089778" y="2493327"/>
            <a:ext cx="1572895" cy="389890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422909" marR="5080" indent="-410845">
              <a:lnSpc>
                <a:spcPts val="1430"/>
              </a:lnSpc>
              <a:spcBef>
                <a:spcPts val="155"/>
              </a:spcBef>
            </a:pPr>
            <a:r>
              <a:rPr dirty="0" sz="1200" spc="-5" b="1">
                <a:latin typeface="Arial"/>
                <a:cs typeface="Arial"/>
              </a:rPr>
              <a:t>NELSON </a:t>
            </a:r>
            <a:r>
              <a:rPr dirty="0" sz="1200" spc="5" b="1">
                <a:latin typeface="Arial"/>
                <a:cs typeface="Arial"/>
              </a:rPr>
              <a:t>Trial </a:t>
            </a:r>
            <a:r>
              <a:rPr dirty="0" sz="1200" spc="-10" b="1">
                <a:latin typeface="Arial"/>
                <a:cs typeface="Arial"/>
              </a:rPr>
              <a:t>results </a:t>
            </a:r>
            <a:r>
              <a:rPr dirty="0" sz="1200" spc="-320" b="1">
                <a:latin typeface="Arial"/>
                <a:cs typeface="Arial"/>
              </a:rPr>
              <a:t> </a:t>
            </a:r>
            <a:r>
              <a:rPr dirty="0" sz="1200" spc="-5" b="1">
                <a:latin typeface="Arial"/>
                <a:cs typeface="Arial"/>
              </a:rPr>
              <a:t>published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262751" y="1433575"/>
            <a:ext cx="0" cy="389255"/>
          </a:xfrm>
          <a:custGeom>
            <a:avLst/>
            <a:gdLst/>
            <a:ahLst/>
            <a:cxnLst/>
            <a:rect l="l" t="t" r="r" b="b"/>
            <a:pathLst>
              <a:path w="0" h="389255">
                <a:moveTo>
                  <a:pt x="0" y="388874"/>
                </a:moveTo>
                <a:lnTo>
                  <a:pt x="0" y="0"/>
                </a:lnTo>
              </a:path>
            </a:pathLst>
          </a:custGeom>
          <a:ln w="9525">
            <a:solidFill>
              <a:srgbClr val="8B11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4534153" y="1004252"/>
            <a:ext cx="3461385" cy="571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3810">
              <a:lnSpc>
                <a:spcPts val="1435"/>
              </a:lnSpc>
              <a:spcBef>
                <a:spcPts val="100"/>
              </a:spcBef>
            </a:pPr>
            <a:r>
              <a:rPr dirty="0" sz="1200" spc="-10" b="1">
                <a:latin typeface="Arial"/>
                <a:cs typeface="Arial"/>
              </a:rPr>
              <a:t>Updated</a:t>
            </a:r>
            <a:r>
              <a:rPr dirty="0" sz="1200" spc="3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USPSTF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spc="-5" b="1">
                <a:latin typeface="Arial"/>
                <a:cs typeface="Arial"/>
              </a:rPr>
              <a:t>recommendation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425"/>
              </a:lnSpc>
            </a:pPr>
            <a:r>
              <a:rPr dirty="0" sz="1200" spc="-5">
                <a:latin typeface="Tahoma"/>
                <a:cs typeface="Tahoma"/>
              </a:rPr>
              <a:t>(age</a:t>
            </a:r>
            <a:r>
              <a:rPr dirty="0" sz="1200" spc="-75">
                <a:latin typeface="Tahoma"/>
                <a:cs typeface="Tahoma"/>
              </a:rPr>
              <a:t> </a:t>
            </a:r>
            <a:r>
              <a:rPr dirty="0" sz="1200">
                <a:latin typeface="Tahoma"/>
                <a:cs typeface="Tahoma"/>
              </a:rPr>
              <a:t>50-80,</a:t>
            </a:r>
            <a:r>
              <a:rPr dirty="0" sz="1200" spc="-25">
                <a:latin typeface="Tahoma"/>
                <a:cs typeface="Tahoma"/>
              </a:rPr>
              <a:t> </a:t>
            </a:r>
            <a:r>
              <a:rPr dirty="0" sz="1200" spc="-70">
                <a:latin typeface="Tahoma"/>
                <a:cs typeface="Tahoma"/>
              </a:rPr>
              <a:t>20+</a:t>
            </a:r>
            <a:r>
              <a:rPr dirty="0" sz="1200" spc="-25">
                <a:latin typeface="Tahoma"/>
                <a:cs typeface="Tahoma"/>
              </a:rPr>
              <a:t> </a:t>
            </a:r>
            <a:r>
              <a:rPr dirty="0" sz="1200" spc="5">
                <a:latin typeface="Tahoma"/>
                <a:cs typeface="Tahoma"/>
              </a:rPr>
              <a:t>pack-years,</a:t>
            </a:r>
            <a:r>
              <a:rPr dirty="0" sz="1200" spc="-25">
                <a:latin typeface="Tahoma"/>
                <a:cs typeface="Tahoma"/>
              </a:rPr>
              <a:t> </a:t>
            </a:r>
            <a:r>
              <a:rPr dirty="0" sz="1200" spc="15">
                <a:latin typeface="Tahoma"/>
                <a:cs typeface="Tahoma"/>
              </a:rPr>
              <a:t>smoked</a:t>
            </a:r>
            <a:r>
              <a:rPr dirty="0" sz="1200" spc="-65">
                <a:latin typeface="Tahoma"/>
                <a:cs typeface="Tahoma"/>
              </a:rPr>
              <a:t> </a:t>
            </a:r>
            <a:r>
              <a:rPr dirty="0" sz="1200" spc="10">
                <a:latin typeface="Tahoma"/>
                <a:cs typeface="Tahoma"/>
              </a:rPr>
              <a:t>in</a:t>
            </a:r>
            <a:r>
              <a:rPr dirty="0" sz="1200" spc="-60">
                <a:latin typeface="Tahoma"/>
                <a:cs typeface="Tahoma"/>
              </a:rPr>
              <a:t> </a:t>
            </a:r>
            <a:r>
              <a:rPr dirty="0" sz="1200" spc="15">
                <a:latin typeface="Tahoma"/>
                <a:cs typeface="Tahoma"/>
              </a:rPr>
              <a:t>last</a:t>
            </a:r>
            <a:r>
              <a:rPr dirty="0" sz="1200" spc="-30">
                <a:latin typeface="Tahoma"/>
                <a:cs typeface="Tahoma"/>
              </a:rPr>
              <a:t> </a:t>
            </a:r>
            <a:r>
              <a:rPr dirty="0" sz="1200" spc="-25">
                <a:latin typeface="Tahoma"/>
                <a:cs typeface="Tahoma"/>
              </a:rPr>
              <a:t>15</a:t>
            </a:r>
            <a:r>
              <a:rPr dirty="0" sz="1200" spc="10">
                <a:latin typeface="Tahoma"/>
                <a:cs typeface="Tahoma"/>
              </a:rPr>
              <a:t> </a:t>
            </a:r>
            <a:r>
              <a:rPr dirty="0" sz="1200" spc="-15">
                <a:latin typeface="Tahoma"/>
                <a:cs typeface="Tahoma"/>
              </a:rPr>
              <a:t>yrs)</a:t>
            </a:r>
            <a:endParaRPr sz="1200">
              <a:latin typeface="Tahoma"/>
              <a:cs typeface="Tahoma"/>
            </a:endParaRPr>
          </a:p>
          <a:p>
            <a:pPr algn="ctr" marL="2540">
              <a:lnSpc>
                <a:spcPts val="1435"/>
              </a:lnSpc>
            </a:pPr>
            <a:r>
              <a:rPr dirty="0" sz="1200" spc="5" b="1">
                <a:latin typeface="Arial"/>
                <a:cs typeface="Arial"/>
              </a:rPr>
              <a:t>2021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2125" y="0"/>
            <a:ext cx="2886075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4515" y="700976"/>
            <a:ext cx="4429760" cy="119189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110"/>
              </a:spcBef>
            </a:pPr>
            <a:r>
              <a:rPr dirty="0" spc="10"/>
              <a:t>What</a:t>
            </a:r>
            <a:r>
              <a:rPr dirty="0" spc="-175"/>
              <a:t> </a:t>
            </a:r>
            <a:r>
              <a:rPr dirty="0" spc="120"/>
              <a:t>is</a:t>
            </a:r>
            <a:r>
              <a:rPr dirty="0" spc="-195"/>
              <a:t> </a:t>
            </a:r>
            <a:r>
              <a:rPr dirty="0" spc="50"/>
              <a:t>Lung</a:t>
            </a:r>
            <a:r>
              <a:rPr dirty="0" spc="-114"/>
              <a:t> </a:t>
            </a:r>
            <a:r>
              <a:rPr dirty="0" spc="65"/>
              <a:t>cancer </a:t>
            </a:r>
            <a:r>
              <a:rPr dirty="0" spc="-1170"/>
              <a:t> </a:t>
            </a:r>
            <a:r>
              <a:rPr dirty="0" spc="50"/>
              <a:t>screening</a:t>
            </a:r>
            <a:r>
              <a:rPr dirty="0" spc="-175"/>
              <a:t> </a:t>
            </a:r>
            <a:r>
              <a:rPr dirty="0" spc="170"/>
              <a:t>(LCS)?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50668" y="2657411"/>
            <a:ext cx="1407160" cy="700405"/>
            <a:chOff x="750668" y="2657411"/>
            <a:chExt cx="1407160" cy="70040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0668" y="2989066"/>
              <a:ext cx="65525" cy="5635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8674" y="2657411"/>
              <a:ext cx="1328674" cy="70008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35330" y="2007869"/>
            <a:ext cx="3611245" cy="295910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298450" marR="20955" indent="-286385">
              <a:lnSpc>
                <a:spcPts val="2860"/>
              </a:lnSpc>
              <a:spcBef>
                <a:spcPts val="215"/>
              </a:spcBef>
              <a:buSzPct val="45833"/>
              <a:buFont typeface="Tahoma"/>
              <a:buChar char="•"/>
              <a:tabLst>
                <a:tab pos="298450" algn="l"/>
                <a:tab pos="299085" algn="l"/>
              </a:tabLst>
            </a:pPr>
            <a:r>
              <a:rPr dirty="0" u="heavy" sz="2400" spc="-260" b="1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1</a:t>
            </a:r>
            <a:r>
              <a:rPr dirty="0" u="heavy" sz="2400" spc="-250" b="1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dirty="0" u="heavy" sz="2400" spc="-195" b="1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m</a:t>
            </a:r>
            <a:r>
              <a:rPr dirty="0" u="heavy" sz="2400" spc="-60" b="1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i</a:t>
            </a:r>
            <a:r>
              <a:rPr dirty="0" u="heavy" sz="2400" spc="-165" b="1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n</a:t>
            </a:r>
            <a:r>
              <a:rPr dirty="0" u="heavy" sz="2400" spc="-280" b="1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dirty="0" u="heavy" sz="2400" spc="-105" b="1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L</a:t>
            </a:r>
            <a:r>
              <a:rPr dirty="0" u="heavy" sz="2400" spc="-140" b="1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o</a:t>
            </a:r>
            <a:r>
              <a:rPr dirty="0" u="heavy" sz="2400" spc="-295" b="1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w</a:t>
            </a:r>
            <a:r>
              <a:rPr dirty="0" u="heavy" sz="2400" spc="-240" b="1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-</a:t>
            </a:r>
            <a:r>
              <a:rPr dirty="0" u="heavy" sz="2400" spc="-325" b="1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D</a:t>
            </a:r>
            <a:r>
              <a:rPr dirty="0" u="heavy" sz="2400" spc="-140" b="1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o</a:t>
            </a:r>
            <a:r>
              <a:rPr dirty="0" u="heavy" sz="2400" spc="-185" b="1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s</a:t>
            </a:r>
            <a:r>
              <a:rPr dirty="0" u="heavy" sz="2400" spc="-180" b="1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e</a:t>
            </a:r>
            <a:r>
              <a:rPr dirty="0" u="heavy" sz="2400" spc="-229" b="1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dirty="0" u="heavy" sz="2400" spc="-185" b="1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C</a:t>
            </a:r>
            <a:r>
              <a:rPr dirty="0" u="heavy" sz="2400" spc="-135" b="1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T</a:t>
            </a:r>
            <a:r>
              <a:rPr dirty="0" u="heavy" sz="2400" spc="-245" b="1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dirty="0" u="heavy" sz="2400" spc="-185" b="1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s</a:t>
            </a:r>
            <a:r>
              <a:rPr dirty="0" u="heavy" sz="2400" spc="-150" b="1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c</a:t>
            </a:r>
            <a:r>
              <a:rPr dirty="0" u="heavy" sz="2400" spc="-165" b="1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a</a:t>
            </a:r>
            <a:r>
              <a:rPr dirty="0" u="heavy" sz="2400" spc="-145" b="1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n</a:t>
            </a:r>
            <a:r>
              <a:rPr dirty="0" sz="2400" spc="-235">
                <a:latin typeface="Tahoma"/>
                <a:cs typeface="Tahoma"/>
              </a:rPr>
              <a:t>:  </a:t>
            </a:r>
            <a:r>
              <a:rPr dirty="0" sz="2400" spc="-35">
                <a:latin typeface="Tahoma"/>
                <a:cs typeface="Tahoma"/>
              </a:rPr>
              <a:t>N</a:t>
            </a:r>
            <a:r>
              <a:rPr dirty="0" sz="2400" spc="-125">
                <a:latin typeface="Tahoma"/>
                <a:cs typeface="Tahoma"/>
              </a:rPr>
              <a:t>O</a:t>
            </a:r>
            <a:r>
              <a:rPr dirty="0" sz="2400" spc="-114">
                <a:latin typeface="Tahoma"/>
                <a:cs typeface="Tahoma"/>
              </a:rPr>
              <a:t>T</a:t>
            </a:r>
            <a:r>
              <a:rPr dirty="0" sz="2400" spc="-315">
                <a:latin typeface="Tahoma"/>
                <a:cs typeface="Tahoma"/>
              </a:rPr>
              <a:t> </a:t>
            </a:r>
            <a:r>
              <a:rPr dirty="0" sz="2400" spc="10">
                <a:latin typeface="Tahoma"/>
                <a:cs typeface="Tahoma"/>
              </a:rPr>
              <a:t>a</a:t>
            </a:r>
            <a:r>
              <a:rPr dirty="0" sz="2400" spc="-25">
                <a:latin typeface="Tahoma"/>
                <a:cs typeface="Tahoma"/>
              </a:rPr>
              <a:t>n</a:t>
            </a:r>
            <a:r>
              <a:rPr dirty="0" sz="2400" spc="-345">
                <a:latin typeface="Tahoma"/>
                <a:cs typeface="Tahoma"/>
              </a:rPr>
              <a:t> </a:t>
            </a:r>
            <a:r>
              <a:rPr dirty="0" sz="2400" spc="-125">
                <a:latin typeface="Tahoma"/>
                <a:cs typeface="Tahoma"/>
              </a:rPr>
              <a:t>X</a:t>
            </a:r>
            <a:r>
              <a:rPr dirty="0" sz="2400" spc="-145">
                <a:latin typeface="Tahoma"/>
                <a:cs typeface="Tahoma"/>
              </a:rPr>
              <a:t>R</a:t>
            </a:r>
            <a:r>
              <a:rPr dirty="0" sz="2400" spc="-170">
                <a:latin typeface="Tahoma"/>
                <a:cs typeface="Tahoma"/>
              </a:rPr>
              <a:t>A</a:t>
            </a:r>
            <a:r>
              <a:rPr dirty="0" sz="2400" spc="-240">
                <a:latin typeface="Tahoma"/>
                <a:cs typeface="Tahoma"/>
              </a:rPr>
              <a:t>Y</a:t>
            </a:r>
            <a:endParaRPr sz="2400">
              <a:latin typeface="Tahoma"/>
              <a:cs typeface="Tahoma"/>
            </a:endParaRPr>
          </a:p>
          <a:p>
            <a:pPr marL="298450" indent="-286385">
              <a:lnSpc>
                <a:spcPts val="2820"/>
              </a:lnSpc>
              <a:buSzPct val="45833"/>
              <a:buChar char="•"/>
              <a:tabLst>
                <a:tab pos="298450" algn="l"/>
                <a:tab pos="299085" algn="l"/>
              </a:tabLst>
            </a:pPr>
            <a:r>
              <a:rPr dirty="0" sz="2400" spc="-170">
                <a:latin typeface="Tahoma"/>
                <a:cs typeface="Tahoma"/>
              </a:rPr>
              <a:t>A</a:t>
            </a:r>
            <a:r>
              <a:rPr dirty="0" sz="2400" spc="5">
                <a:latin typeface="Tahoma"/>
                <a:cs typeface="Tahoma"/>
              </a:rPr>
              <a:t>n</a:t>
            </a:r>
            <a:r>
              <a:rPr dirty="0" sz="2400" spc="-70">
                <a:latin typeface="Tahoma"/>
                <a:cs typeface="Tahoma"/>
              </a:rPr>
              <a:t>n</a:t>
            </a:r>
            <a:r>
              <a:rPr dirty="0" sz="2400" spc="5">
                <a:latin typeface="Tahoma"/>
                <a:cs typeface="Tahoma"/>
              </a:rPr>
              <a:t>u</a:t>
            </a:r>
            <a:r>
              <a:rPr dirty="0" sz="2400" spc="-65">
                <a:latin typeface="Tahoma"/>
                <a:cs typeface="Tahoma"/>
              </a:rPr>
              <a:t>a</a:t>
            </a:r>
            <a:r>
              <a:rPr dirty="0" sz="2400" spc="60">
                <a:latin typeface="Tahoma"/>
                <a:cs typeface="Tahoma"/>
              </a:rPr>
              <a:t>l</a:t>
            </a:r>
            <a:r>
              <a:rPr dirty="0" sz="2400" spc="-275">
                <a:latin typeface="Tahoma"/>
                <a:cs typeface="Tahoma"/>
              </a:rPr>
              <a:t> </a:t>
            </a:r>
            <a:r>
              <a:rPr dirty="0" sz="2400" spc="-95">
                <a:latin typeface="Tahoma"/>
                <a:cs typeface="Tahoma"/>
              </a:rPr>
              <a:t>C</a:t>
            </a:r>
            <a:r>
              <a:rPr dirty="0" sz="2400" spc="-114">
                <a:latin typeface="Tahoma"/>
                <a:cs typeface="Tahoma"/>
              </a:rPr>
              <a:t>T</a:t>
            </a:r>
            <a:r>
              <a:rPr dirty="0" sz="2400" spc="-245">
                <a:latin typeface="Tahoma"/>
                <a:cs typeface="Tahoma"/>
              </a:rPr>
              <a:t> </a:t>
            </a:r>
            <a:r>
              <a:rPr dirty="0" sz="2400" spc="-100">
                <a:latin typeface="Tahoma"/>
                <a:cs typeface="Tahoma"/>
              </a:rPr>
              <a:t>s</a:t>
            </a:r>
            <a:r>
              <a:rPr dirty="0" sz="2400" spc="10">
                <a:latin typeface="Tahoma"/>
                <a:cs typeface="Tahoma"/>
              </a:rPr>
              <a:t>c</a:t>
            </a:r>
            <a:r>
              <a:rPr dirty="0" sz="2400" spc="-65">
                <a:latin typeface="Tahoma"/>
                <a:cs typeface="Tahoma"/>
              </a:rPr>
              <a:t>a</a:t>
            </a:r>
            <a:r>
              <a:rPr dirty="0" sz="2400" spc="-25">
                <a:latin typeface="Tahoma"/>
                <a:cs typeface="Tahoma"/>
              </a:rPr>
              <a:t>n</a:t>
            </a:r>
            <a:endParaRPr sz="2400">
              <a:latin typeface="Tahoma"/>
              <a:cs typeface="Tahoma"/>
            </a:endParaRPr>
          </a:p>
          <a:p>
            <a:pPr marL="298450" indent="-286385">
              <a:lnSpc>
                <a:spcPts val="2870"/>
              </a:lnSpc>
              <a:buSzPct val="45833"/>
              <a:buFont typeface="Tahoma"/>
              <a:buChar char="•"/>
              <a:tabLst>
                <a:tab pos="298450" algn="l"/>
                <a:tab pos="299085" algn="l"/>
              </a:tabLst>
            </a:pPr>
            <a:r>
              <a:rPr dirty="0" sz="2400" spc="-260" b="1">
                <a:latin typeface="Tahoma"/>
                <a:cs typeface="Tahoma"/>
              </a:rPr>
              <a:t>2</a:t>
            </a:r>
            <a:r>
              <a:rPr dirty="0" sz="2400" spc="-254" b="1">
                <a:latin typeface="Tahoma"/>
                <a:cs typeface="Tahoma"/>
              </a:rPr>
              <a:t>0</a:t>
            </a:r>
            <a:r>
              <a:rPr dirty="0" sz="2400" spc="-260" b="1">
                <a:latin typeface="Tahoma"/>
                <a:cs typeface="Tahoma"/>
              </a:rPr>
              <a:t>21</a:t>
            </a:r>
            <a:r>
              <a:rPr dirty="0" sz="2400" spc="-245" b="1">
                <a:latin typeface="Tahoma"/>
                <a:cs typeface="Tahoma"/>
              </a:rPr>
              <a:t> </a:t>
            </a:r>
            <a:r>
              <a:rPr dirty="0" sz="2400" spc="-200" b="1">
                <a:latin typeface="Tahoma"/>
                <a:cs typeface="Tahoma"/>
              </a:rPr>
              <a:t>U</a:t>
            </a:r>
            <a:r>
              <a:rPr dirty="0" sz="2400" spc="-175" b="1">
                <a:latin typeface="Tahoma"/>
                <a:cs typeface="Tahoma"/>
              </a:rPr>
              <a:t>S</a:t>
            </a:r>
            <a:r>
              <a:rPr dirty="0" sz="2400" spc="-165" b="1">
                <a:latin typeface="Tahoma"/>
                <a:cs typeface="Tahoma"/>
              </a:rPr>
              <a:t>PS</a:t>
            </a:r>
            <a:r>
              <a:rPr dirty="0" sz="2400" spc="-125" b="1">
                <a:latin typeface="Tahoma"/>
                <a:cs typeface="Tahoma"/>
              </a:rPr>
              <a:t>T</a:t>
            </a:r>
            <a:r>
              <a:rPr dirty="0" sz="2400" spc="-140" b="1">
                <a:latin typeface="Tahoma"/>
                <a:cs typeface="Tahoma"/>
              </a:rPr>
              <a:t>F</a:t>
            </a:r>
            <a:r>
              <a:rPr dirty="0" sz="2400" spc="-240" b="1">
                <a:latin typeface="Tahoma"/>
                <a:cs typeface="Tahoma"/>
              </a:rPr>
              <a:t> </a:t>
            </a:r>
            <a:r>
              <a:rPr dirty="0" sz="2400" spc="-240" b="1">
                <a:latin typeface="Tahoma"/>
                <a:cs typeface="Tahoma"/>
              </a:rPr>
              <a:t>g</a:t>
            </a:r>
            <a:r>
              <a:rPr dirty="0" sz="2400" spc="-190" b="1">
                <a:latin typeface="Tahoma"/>
                <a:cs typeface="Tahoma"/>
              </a:rPr>
              <a:t>u</a:t>
            </a:r>
            <a:r>
              <a:rPr dirty="0" sz="2400" spc="-60" b="1">
                <a:latin typeface="Tahoma"/>
                <a:cs typeface="Tahoma"/>
              </a:rPr>
              <a:t>i</a:t>
            </a:r>
            <a:r>
              <a:rPr dirty="0" sz="2400" spc="-165" b="1">
                <a:latin typeface="Tahoma"/>
                <a:cs typeface="Tahoma"/>
              </a:rPr>
              <a:t>d</a:t>
            </a:r>
            <a:r>
              <a:rPr dirty="0" sz="2400" spc="-160" b="1">
                <a:latin typeface="Tahoma"/>
                <a:cs typeface="Tahoma"/>
              </a:rPr>
              <a:t>e</a:t>
            </a:r>
            <a:r>
              <a:rPr dirty="0" sz="2400" spc="-55" b="1">
                <a:latin typeface="Tahoma"/>
                <a:cs typeface="Tahoma"/>
              </a:rPr>
              <a:t>l</a:t>
            </a:r>
            <a:r>
              <a:rPr dirty="0" sz="2400" spc="-60" b="1">
                <a:latin typeface="Tahoma"/>
                <a:cs typeface="Tahoma"/>
              </a:rPr>
              <a:t>i</a:t>
            </a:r>
            <a:r>
              <a:rPr dirty="0" sz="2400" spc="-190" b="1">
                <a:latin typeface="Tahoma"/>
                <a:cs typeface="Tahoma"/>
              </a:rPr>
              <a:t>n</a:t>
            </a:r>
            <a:r>
              <a:rPr dirty="0" sz="2400" spc="-160" b="1">
                <a:latin typeface="Tahoma"/>
                <a:cs typeface="Tahoma"/>
              </a:rPr>
              <a:t>e</a:t>
            </a:r>
            <a:r>
              <a:rPr dirty="0" sz="2400" spc="-190" b="1">
                <a:latin typeface="Tahoma"/>
                <a:cs typeface="Tahoma"/>
              </a:rPr>
              <a:t>s</a:t>
            </a:r>
            <a:r>
              <a:rPr dirty="0" sz="2400" spc="-155" b="1">
                <a:latin typeface="Tahoma"/>
                <a:cs typeface="Tahoma"/>
              </a:rPr>
              <a:t>:</a:t>
            </a:r>
            <a:endParaRPr sz="2400">
              <a:latin typeface="Tahoma"/>
              <a:cs typeface="Tahoma"/>
            </a:endParaRPr>
          </a:p>
          <a:p>
            <a:pPr marL="298450" marR="66675">
              <a:lnSpc>
                <a:spcPct val="100000"/>
              </a:lnSpc>
              <a:spcBef>
                <a:spcPts val="50"/>
              </a:spcBef>
            </a:pPr>
            <a:r>
              <a:rPr dirty="0" sz="2400" spc="-295" b="1">
                <a:latin typeface="Tahoma"/>
                <a:cs typeface="Tahoma"/>
              </a:rPr>
              <a:t>A</a:t>
            </a:r>
            <a:r>
              <a:rPr dirty="0" sz="2400" spc="-170" b="1">
                <a:latin typeface="Tahoma"/>
                <a:cs typeface="Tahoma"/>
              </a:rPr>
              <a:t>g</a:t>
            </a:r>
            <a:r>
              <a:rPr dirty="0" sz="2400" spc="-180" b="1">
                <a:latin typeface="Tahoma"/>
                <a:cs typeface="Tahoma"/>
              </a:rPr>
              <a:t>e</a:t>
            </a:r>
            <a:r>
              <a:rPr dirty="0" sz="2400" spc="-300" b="1">
                <a:latin typeface="Tahoma"/>
                <a:cs typeface="Tahoma"/>
              </a:rPr>
              <a:t> </a:t>
            </a:r>
            <a:r>
              <a:rPr dirty="0" sz="2400" spc="-260" b="1">
                <a:latin typeface="Tahoma"/>
                <a:cs typeface="Tahoma"/>
              </a:rPr>
              <a:t>50</a:t>
            </a:r>
            <a:r>
              <a:rPr dirty="0" sz="2400" spc="-210" b="1">
                <a:latin typeface="Tahoma"/>
                <a:cs typeface="Tahoma"/>
              </a:rPr>
              <a:t> </a:t>
            </a:r>
            <a:r>
              <a:rPr dirty="0" sz="2400" spc="-375" b="1">
                <a:latin typeface="Tahoma"/>
                <a:cs typeface="Tahoma"/>
              </a:rPr>
              <a:t>–</a:t>
            </a:r>
            <a:r>
              <a:rPr dirty="0" sz="2400" spc="-235" b="1">
                <a:latin typeface="Tahoma"/>
                <a:cs typeface="Tahoma"/>
              </a:rPr>
              <a:t> </a:t>
            </a:r>
            <a:r>
              <a:rPr dirty="0" sz="2400" spc="-260" b="1">
                <a:latin typeface="Tahoma"/>
                <a:cs typeface="Tahoma"/>
              </a:rPr>
              <a:t>8</a:t>
            </a:r>
            <a:r>
              <a:rPr dirty="0" sz="2400" spc="-254" b="1">
                <a:latin typeface="Tahoma"/>
                <a:cs typeface="Tahoma"/>
              </a:rPr>
              <a:t>0</a:t>
            </a:r>
            <a:r>
              <a:rPr dirty="0" sz="2400" spc="-30" b="1">
                <a:latin typeface="Tahoma"/>
                <a:cs typeface="Tahoma"/>
              </a:rPr>
              <a:t>,</a:t>
            </a:r>
            <a:r>
              <a:rPr dirty="0" sz="2400" spc="-229" b="1">
                <a:latin typeface="Tahoma"/>
                <a:cs typeface="Tahoma"/>
              </a:rPr>
              <a:t> </a:t>
            </a:r>
            <a:r>
              <a:rPr dirty="0" sz="2400" spc="-145" b="1">
                <a:latin typeface="Tahoma"/>
                <a:cs typeface="Tahoma"/>
              </a:rPr>
              <a:t>c</a:t>
            </a:r>
            <a:r>
              <a:rPr dirty="0" sz="2400" spc="-190" b="1">
                <a:latin typeface="Tahoma"/>
                <a:cs typeface="Tahoma"/>
              </a:rPr>
              <a:t>u</a:t>
            </a:r>
            <a:r>
              <a:rPr dirty="0" sz="2400" spc="-75" b="1">
                <a:latin typeface="Tahoma"/>
                <a:cs typeface="Tahoma"/>
              </a:rPr>
              <a:t>r</a:t>
            </a:r>
            <a:r>
              <a:rPr dirty="0" sz="2400" spc="-145" b="1">
                <a:latin typeface="Tahoma"/>
                <a:cs typeface="Tahoma"/>
              </a:rPr>
              <a:t>r</a:t>
            </a:r>
            <a:r>
              <a:rPr dirty="0" sz="2400" spc="-155" b="1">
                <a:latin typeface="Tahoma"/>
                <a:cs typeface="Tahoma"/>
              </a:rPr>
              <a:t>e</a:t>
            </a:r>
            <a:r>
              <a:rPr dirty="0" sz="2400" spc="-195" b="1">
                <a:latin typeface="Tahoma"/>
                <a:cs typeface="Tahoma"/>
              </a:rPr>
              <a:t>n</a:t>
            </a:r>
            <a:r>
              <a:rPr dirty="0" sz="2400" spc="-105" b="1">
                <a:latin typeface="Tahoma"/>
                <a:cs typeface="Tahoma"/>
              </a:rPr>
              <a:t>t</a:t>
            </a:r>
            <a:r>
              <a:rPr dirty="0" sz="2400" spc="20" b="1">
                <a:latin typeface="Tahoma"/>
                <a:cs typeface="Tahoma"/>
              </a:rPr>
              <a:t>l</a:t>
            </a:r>
            <a:r>
              <a:rPr dirty="0" sz="2400" spc="-90" b="1">
                <a:latin typeface="Tahoma"/>
                <a:cs typeface="Tahoma"/>
              </a:rPr>
              <a:t>y  </a:t>
            </a:r>
            <a:r>
              <a:rPr dirty="0" sz="2400" spc="-185" b="1">
                <a:latin typeface="Tahoma"/>
                <a:cs typeface="Tahoma"/>
              </a:rPr>
              <a:t>s</a:t>
            </a:r>
            <a:r>
              <a:rPr dirty="0" sz="2400" spc="-195" b="1">
                <a:latin typeface="Tahoma"/>
                <a:cs typeface="Tahoma"/>
              </a:rPr>
              <a:t>m</a:t>
            </a:r>
            <a:r>
              <a:rPr dirty="0" sz="2400" spc="-140" b="1">
                <a:latin typeface="Tahoma"/>
                <a:cs typeface="Tahoma"/>
              </a:rPr>
              <a:t>o</a:t>
            </a:r>
            <a:r>
              <a:rPr dirty="0" sz="2400" spc="-175" b="1">
                <a:latin typeface="Tahoma"/>
                <a:cs typeface="Tahoma"/>
              </a:rPr>
              <a:t>k</a:t>
            </a:r>
            <a:r>
              <a:rPr dirty="0" sz="2400" spc="-180" b="1">
                <a:latin typeface="Tahoma"/>
                <a:cs typeface="Tahoma"/>
              </a:rPr>
              <a:t>e</a:t>
            </a:r>
            <a:r>
              <a:rPr dirty="0" sz="2400" spc="-229" b="1">
                <a:latin typeface="Tahoma"/>
                <a:cs typeface="Tahoma"/>
              </a:rPr>
              <a:t> </a:t>
            </a:r>
            <a:r>
              <a:rPr dirty="0" sz="2400" spc="-140" b="1">
                <a:latin typeface="Tahoma"/>
                <a:cs typeface="Tahoma"/>
              </a:rPr>
              <a:t>o</a:t>
            </a:r>
            <a:r>
              <a:rPr dirty="0" sz="2400" spc="-85" b="1">
                <a:latin typeface="Tahoma"/>
                <a:cs typeface="Tahoma"/>
              </a:rPr>
              <a:t>r</a:t>
            </a:r>
            <a:r>
              <a:rPr dirty="0" sz="2400" spc="-240" b="1">
                <a:latin typeface="Tahoma"/>
                <a:cs typeface="Tahoma"/>
              </a:rPr>
              <a:t> </a:t>
            </a:r>
            <a:r>
              <a:rPr dirty="0" sz="2400" spc="-260" b="1">
                <a:latin typeface="Tahoma"/>
                <a:cs typeface="Tahoma"/>
              </a:rPr>
              <a:t>20</a:t>
            </a:r>
            <a:r>
              <a:rPr dirty="0" sz="2400" spc="-250" b="1">
                <a:latin typeface="Tahoma"/>
                <a:cs typeface="Tahoma"/>
              </a:rPr>
              <a:t> </a:t>
            </a:r>
            <a:r>
              <a:rPr dirty="0" sz="2400" spc="-165" b="1">
                <a:latin typeface="Tahoma"/>
                <a:cs typeface="Tahoma"/>
              </a:rPr>
              <a:t>p</a:t>
            </a:r>
            <a:r>
              <a:rPr dirty="0" sz="2400" spc="-170" b="1">
                <a:latin typeface="Tahoma"/>
                <a:cs typeface="Tahoma"/>
              </a:rPr>
              <a:t>a</a:t>
            </a:r>
            <a:r>
              <a:rPr dirty="0" sz="2400" spc="-140" b="1">
                <a:latin typeface="Tahoma"/>
                <a:cs typeface="Tahoma"/>
              </a:rPr>
              <a:t>ck</a:t>
            </a:r>
            <a:r>
              <a:rPr dirty="0" sz="2400" spc="-225" b="1">
                <a:latin typeface="Tahoma"/>
                <a:cs typeface="Tahoma"/>
              </a:rPr>
              <a:t> </a:t>
            </a:r>
            <a:r>
              <a:rPr dirty="0" sz="2400" spc="-185" b="1">
                <a:latin typeface="Tahoma"/>
                <a:cs typeface="Tahoma"/>
              </a:rPr>
              <a:t>y</a:t>
            </a:r>
            <a:r>
              <a:rPr dirty="0" sz="2400" spc="-155" b="1">
                <a:latin typeface="Tahoma"/>
                <a:cs typeface="Tahoma"/>
              </a:rPr>
              <a:t>e</a:t>
            </a:r>
            <a:r>
              <a:rPr dirty="0" sz="2400" spc="-170" b="1">
                <a:latin typeface="Tahoma"/>
                <a:cs typeface="Tahoma"/>
              </a:rPr>
              <a:t>a</a:t>
            </a:r>
            <a:r>
              <a:rPr dirty="0" sz="2400" spc="-70" b="1">
                <a:latin typeface="Tahoma"/>
                <a:cs typeface="Tahoma"/>
              </a:rPr>
              <a:t>r  </a:t>
            </a:r>
            <a:r>
              <a:rPr dirty="0" sz="2400" spc="-190" b="1">
                <a:latin typeface="Tahoma"/>
                <a:cs typeface="Tahoma"/>
              </a:rPr>
              <a:t>h</a:t>
            </a:r>
            <a:r>
              <a:rPr dirty="0" sz="2400" spc="-60" b="1">
                <a:latin typeface="Tahoma"/>
                <a:cs typeface="Tahoma"/>
              </a:rPr>
              <a:t>i</a:t>
            </a:r>
            <a:r>
              <a:rPr dirty="0" sz="2400" spc="-185" b="1">
                <a:latin typeface="Tahoma"/>
                <a:cs typeface="Tahoma"/>
              </a:rPr>
              <a:t>s</a:t>
            </a:r>
            <a:r>
              <a:rPr dirty="0" sz="2400" spc="-30" b="1">
                <a:latin typeface="Tahoma"/>
                <a:cs typeface="Tahoma"/>
              </a:rPr>
              <a:t>t</a:t>
            </a:r>
            <a:r>
              <a:rPr dirty="0" sz="2400" spc="-140" b="1">
                <a:latin typeface="Tahoma"/>
                <a:cs typeface="Tahoma"/>
              </a:rPr>
              <a:t>o</a:t>
            </a:r>
            <a:r>
              <a:rPr dirty="0" sz="2400" spc="-145" b="1">
                <a:latin typeface="Tahoma"/>
                <a:cs typeface="Tahoma"/>
              </a:rPr>
              <a:t>r</a:t>
            </a:r>
            <a:r>
              <a:rPr dirty="0" sz="2400" spc="-114" b="1">
                <a:latin typeface="Tahoma"/>
                <a:cs typeface="Tahoma"/>
              </a:rPr>
              <a:t>y</a:t>
            </a:r>
            <a:r>
              <a:rPr dirty="0" sz="2400" spc="-30" b="1">
                <a:latin typeface="Tahoma"/>
                <a:cs typeface="Tahoma"/>
              </a:rPr>
              <a:t>,</a:t>
            </a:r>
            <a:r>
              <a:rPr dirty="0" sz="2400" spc="-229" b="1">
                <a:latin typeface="Tahoma"/>
                <a:cs typeface="Tahoma"/>
              </a:rPr>
              <a:t> </a:t>
            </a:r>
            <a:r>
              <a:rPr dirty="0" sz="2400" spc="-165" b="1">
                <a:latin typeface="Tahoma"/>
                <a:cs typeface="Tahoma"/>
              </a:rPr>
              <a:t>q</a:t>
            </a:r>
            <a:r>
              <a:rPr dirty="0" sz="2400" spc="-195" b="1">
                <a:latin typeface="Tahoma"/>
                <a:cs typeface="Tahoma"/>
              </a:rPr>
              <a:t>u</a:t>
            </a:r>
            <a:r>
              <a:rPr dirty="0" sz="2400" spc="-60" b="1">
                <a:latin typeface="Tahoma"/>
                <a:cs typeface="Tahoma"/>
              </a:rPr>
              <a:t>i</a:t>
            </a:r>
            <a:r>
              <a:rPr dirty="0" sz="2400" spc="-80" b="1">
                <a:latin typeface="Tahoma"/>
                <a:cs typeface="Tahoma"/>
              </a:rPr>
              <a:t>t</a:t>
            </a:r>
            <a:r>
              <a:rPr dirty="0" sz="2400" spc="-204" b="1">
                <a:latin typeface="Tahoma"/>
                <a:cs typeface="Tahoma"/>
              </a:rPr>
              <a:t> </a:t>
            </a:r>
            <a:r>
              <a:rPr dirty="0" sz="2400" spc="-265" b="1">
                <a:latin typeface="Tahoma"/>
                <a:cs typeface="Tahoma"/>
              </a:rPr>
              <a:t>w</a:t>
            </a:r>
            <a:r>
              <a:rPr dirty="0" sz="2400" spc="-60" b="1">
                <a:latin typeface="Tahoma"/>
                <a:cs typeface="Tahoma"/>
              </a:rPr>
              <a:t>i</a:t>
            </a:r>
            <a:r>
              <a:rPr dirty="0" sz="2400" spc="-105" b="1">
                <a:latin typeface="Tahoma"/>
                <a:cs typeface="Tahoma"/>
              </a:rPr>
              <a:t>t</a:t>
            </a:r>
            <a:r>
              <a:rPr dirty="0" sz="2400" spc="-190" b="1">
                <a:latin typeface="Tahoma"/>
                <a:cs typeface="Tahoma"/>
              </a:rPr>
              <a:t>h</a:t>
            </a:r>
            <a:r>
              <a:rPr dirty="0" sz="2400" spc="-60" b="1">
                <a:latin typeface="Tahoma"/>
                <a:cs typeface="Tahoma"/>
              </a:rPr>
              <a:t>i</a:t>
            </a:r>
            <a:r>
              <a:rPr dirty="0" sz="2400" spc="-165" b="1">
                <a:latin typeface="Tahoma"/>
                <a:cs typeface="Tahoma"/>
              </a:rPr>
              <a:t>n</a:t>
            </a:r>
            <a:r>
              <a:rPr dirty="0" sz="2400" spc="-210" b="1">
                <a:latin typeface="Tahoma"/>
                <a:cs typeface="Tahoma"/>
              </a:rPr>
              <a:t> </a:t>
            </a:r>
            <a:r>
              <a:rPr dirty="0" sz="2400" spc="-165" b="1">
                <a:latin typeface="Tahoma"/>
                <a:cs typeface="Tahoma"/>
              </a:rPr>
              <a:t>p</a:t>
            </a:r>
            <a:r>
              <a:rPr dirty="0" sz="2400" spc="-170" b="1">
                <a:latin typeface="Tahoma"/>
                <a:cs typeface="Tahoma"/>
              </a:rPr>
              <a:t>a</a:t>
            </a:r>
            <a:r>
              <a:rPr dirty="0" sz="2400" spc="-185" b="1">
                <a:latin typeface="Tahoma"/>
                <a:cs typeface="Tahoma"/>
              </a:rPr>
              <a:t>s</a:t>
            </a:r>
            <a:r>
              <a:rPr dirty="0" sz="2400" spc="-65" b="1">
                <a:latin typeface="Tahoma"/>
                <a:cs typeface="Tahoma"/>
              </a:rPr>
              <a:t>t  </a:t>
            </a:r>
            <a:r>
              <a:rPr dirty="0" sz="2400" spc="-260" b="1">
                <a:latin typeface="Tahoma"/>
                <a:cs typeface="Tahoma"/>
              </a:rPr>
              <a:t>15</a:t>
            </a:r>
            <a:r>
              <a:rPr dirty="0" sz="2400" spc="-250" b="1">
                <a:latin typeface="Tahoma"/>
                <a:cs typeface="Tahoma"/>
              </a:rPr>
              <a:t> </a:t>
            </a:r>
            <a:r>
              <a:rPr dirty="0" sz="2400" spc="-114" b="1">
                <a:latin typeface="Tahoma"/>
                <a:cs typeface="Tahoma"/>
              </a:rPr>
              <a:t>y</a:t>
            </a:r>
            <a:r>
              <a:rPr dirty="0" sz="2400" spc="-229" b="1">
                <a:latin typeface="Tahoma"/>
                <a:cs typeface="Tahoma"/>
              </a:rPr>
              <a:t>e</a:t>
            </a:r>
            <a:r>
              <a:rPr dirty="0" sz="2400" spc="-170" b="1">
                <a:latin typeface="Tahoma"/>
                <a:cs typeface="Tahoma"/>
              </a:rPr>
              <a:t>a</a:t>
            </a:r>
            <a:r>
              <a:rPr dirty="0" sz="2400" spc="-75" b="1">
                <a:latin typeface="Tahoma"/>
                <a:cs typeface="Tahoma"/>
              </a:rPr>
              <a:t>r</a:t>
            </a:r>
            <a:r>
              <a:rPr dirty="0" sz="2400" spc="-170" b="1">
                <a:latin typeface="Tahoma"/>
                <a:cs typeface="Tahoma"/>
              </a:rPr>
              <a:t>s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6125" y="110807"/>
            <a:ext cx="7234555" cy="119189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110"/>
              </a:spcBef>
            </a:pPr>
            <a:r>
              <a:rPr dirty="0" spc="245"/>
              <a:t>As </a:t>
            </a:r>
            <a:r>
              <a:rPr dirty="0" spc="375"/>
              <a:t>LCS </a:t>
            </a:r>
            <a:r>
              <a:rPr dirty="0" spc="15"/>
              <a:t>volume </a:t>
            </a:r>
            <a:r>
              <a:rPr dirty="0" spc="65"/>
              <a:t>increases, </a:t>
            </a:r>
            <a:r>
              <a:rPr dirty="0" spc="5"/>
              <a:t>more </a:t>
            </a:r>
            <a:r>
              <a:rPr dirty="0" spc="-1175"/>
              <a:t> </a:t>
            </a:r>
            <a:r>
              <a:rPr dirty="0" spc="20"/>
              <a:t>early-stage</a:t>
            </a:r>
            <a:r>
              <a:rPr dirty="0" spc="-185"/>
              <a:t> </a:t>
            </a:r>
            <a:r>
              <a:rPr dirty="0"/>
              <a:t>lung</a:t>
            </a:r>
            <a:r>
              <a:rPr dirty="0" spc="-180"/>
              <a:t> </a:t>
            </a:r>
            <a:r>
              <a:rPr dirty="0" spc="65"/>
              <a:t>cancer</a:t>
            </a:r>
            <a:r>
              <a:rPr dirty="0" spc="-155"/>
              <a:t> </a:t>
            </a:r>
            <a:r>
              <a:rPr dirty="0" spc="40"/>
              <a:t>picked</a:t>
            </a:r>
            <a:r>
              <a:rPr dirty="0" spc="-180"/>
              <a:t> </a:t>
            </a:r>
            <a:r>
              <a:rPr dirty="0"/>
              <a:t>up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5604" y="1551241"/>
            <a:ext cx="3625215" cy="338836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25"/>
              </a:spcBef>
              <a:buSzPct val="55000"/>
              <a:buChar char="•"/>
              <a:tabLst>
                <a:tab pos="355600" algn="l"/>
                <a:tab pos="356235" algn="l"/>
              </a:tabLst>
            </a:pPr>
            <a:r>
              <a:rPr dirty="0" sz="2000" spc="-80">
                <a:latin typeface="Tahoma"/>
                <a:cs typeface="Tahoma"/>
              </a:rPr>
              <a:t>A</a:t>
            </a:r>
            <a:r>
              <a:rPr dirty="0" sz="2000" spc="-45">
                <a:latin typeface="Tahoma"/>
                <a:cs typeface="Tahoma"/>
              </a:rPr>
              <a:t>s</a:t>
            </a:r>
            <a:r>
              <a:rPr dirty="0" sz="2000" spc="-275">
                <a:latin typeface="Tahoma"/>
                <a:cs typeface="Tahoma"/>
              </a:rPr>
              <a:t> </a:t>
            </a:r>
            <a:r>
              <a:rPr dirty="0" sz="2000" spc="-20">
                <a:latin typeface="Tahoma"/>
                <a:cs typeface="Tahoma"/>
              </a:rPr>
              <a:t>L</a:t>
            </a:r>
            <a:r>
              <a:rPr dirty="0" sz="2000" spc="-80">
                <a:latin typeface="Tahoma"/>
                <a:cs typeface="Tahoma"/>
              </a:rPr>
              <a:t>C</a:t>
            </a:r>
            <a:r>
              <a:rPr dirty="0" sz="2000" spc="-35">
                <a:latin typeface="Tahoma"/>
                <a:cs typeface="Tahoma"/>
              </a:rPr>
              <a:t>S</a:t>
            </a:r>
            <a:r>
              <a:rPr dirty="0" sz="2000" spc="-210">
                <a:latin typeface="Tahoma"/>
                <a:cs typeface="Tahoma"/>
              </a:rPr>
              <a:t> </a:t>
            </a:r>
            <a:r>
              <a:rPr dirty="0" sz="2000" spc="-95">
                <a:latin typeface="Tahoma"/>
                <a:cs typeface="Tahoma"/>
              </a:rPr>
              <a:t>v</a:t>
            </a:r>
            <a:r>
              <a:rPr dirty="0" sz="2000" spc="35">
                <a:latin typeface="Tahoma"/>
                <a:cs typeface="Tahoma"/>
              </a:rPr>
              <a:t>o</a:t>
            </a:r>
            <a:r>
              <a:rPr dirty="0" sz="2000" spc="65">
                <a:latin typeface="Tahoma"/>
                <a:cs typeface="Tahoma"/>
              </a:rPr>
              <a:t>l</a:t>
            </a:r>
            <a:r>
              <a:rPr dirty="0" sz="2000" spc="-70">
                <a:latin typeface="Tahoma"/>
                <a:cs typeface="Tahoma"/>
              </a:rPr>
              <a:t>u</a:t>
            </a:r>
            <a:r>
              <a:rPr dirty="0" sz="2000" spc="-30">
                <a:latin typeface="Tahoma"/>
                <a:cs typeface="Tahoma"/>
              </a:rPr>
              <a:t>m</a:t>
            </a:r>
            <a:r>
              <a:rPr dirty="0" sz="2000" spc="-50">
                <a:latin typeface="Tahoma"/>
                <a:cs typeface="Tahoma"/>
              </a:rPr>
              <a:t>e</a:t>
            </a:r>
            <a:r>
              <a:rPr dirty="0" sz="2000" spc="-204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i</a:t>
            </a:r>
            <a:r>
              <a:rPr dirty="0" sz="2000" spc="5">
                <a:latin typeface="Tahoma"/>
                <a:cs typeface="Tahoma"/>
              </a:rPr>
              <a:t>n</a:t>
            </a:r>
            <a:r>
              <a:rPr dirty="0" sz="2000" spc="-25">
                <a:latin typeface="Tahoma"/>
                <a:cs typeface="Tahoma"/>
              </a:rPr>
              <a:t>c</a:t>
            </a:r>
            <a:r>
              <a:rPr dirty="0" sz="2000" spc="-50">
                <a:latin typeface="Tahoma"/>
                <a:cs typeface="Tahoma"/>
              </a:rPr>
              <a:t>r</a:t>
            </a:r>
            <a:r>
              <a:rPr dirty="0" sz="2000" spc="-10">
                <a:latin typeface="Tahoma"/>
                <a:cs typeface="Tahoma"/>
              </a:rPr>
              <a:t>e</a:t>
            </a:r>
            <a:r>
              <a:rPr dirty="0" sz="2000" spc="-75">
                <a:latin typeface="Tahoma"/>
                <a:cs typeface="Tahoma"/>
              </a:rPr>
              <a:t>a</a:t>
            </a:r>
            <a:r>
              <a:rPr dirty="0" sz="2000" spc="-70">
                <a:latin typeface="Tahoma"/>
                <a:cs typeface="Tahoma"/>
              </a:rPr>
              <a:t>s</a:t>
            </a:r>
            <a:r>
              <a:rPr dirty="0" sz="2000" spc="-80">
                <a:latin typeface="Tahoma"/>
                <a:cs typeface="Tahoma"/>
              </a:rPr>
              <a:t>e</a:t>
            </a:r>
            <a:r>
              <a:rPr dirty="0" sz="2000" spc="-95">
                <a:latin typeface="Tahoma"/>
                <a:cs typeface="Tahoma"/>
              </a:rPr>
              <a:t>d:</a:t>
            </a:r>
            <a:endParaRPr sz="2000">
              <a:latin typeface="Tahoma"/>
              <a:cs typeface="Tahoma"/>
            </a:endParaRPr>
          </a:p>
          <a:p>
            <a:pPr lvl="1" marL="813435" indent="-343535">
              <a:lnSpc>
                <a:spcPct val="100000"/>
              </a:lnSpc>
              <a:spcBef>
                <a:spcPts val="80"/>
              </a:spcBef>
              <a:buSzPct val="55000"/>
              <a:buChar char="•"/>
              <a:tabLst>
                <a:tab pos="813435" algn="l"/>
                <a:tab pos="814069" algn="l"/>
              </a:tabLst>
            </a:pPr>
            <a:r>
              <a:rPr dirty="0" sz="2000" spc="-50">
                <a:latin typeface="Tahoma"/>
                <a:cs typeface="Tahoma"/>
              </a:rPr>
              <a:t>0</a:t>
            </a:r>
            <a:r>
              <a:rPr dirty="0" sz="2000" spc="-75">
                <a:latin typeface="Tahoma"/>
                <a:cs typeface="Tahoma"/>
              </a:rPr>
              <a:t>%</a:t>
            </a:r>
            <a:r>
              <a:rPr dirty="0" sz="2000" spc="-105">
                <a:latin typeface="Tahoma"/>
                <a:cs typeface="Tahoma"/>
              </a:rPr>
              <a:t> </a:t>
            </a:r>
            <a:r>
              <a:rPr dirty="0" sz="2000" spc="45">
                <a:latin typeface="Tahoma"/>
                <a:cs typeface="Tahoma"/>
              </a:rPr>
              <a:t>Lu</a:t>
            </a:r>
            <a:r>
              <a:rPr dirty="0" sz="2000" spc="-35">
                <a:latin typeface="Tahoma"/>
                <a:cs typeface="Tahoma"/>
              </a:rPr>
              <a:t>n</a:t>
            </a:r>
            <a:r>
              <a:rPr dirty="0" sz="2000" spc="20">
                <a:latin typeface="Tahoma"/>
                <a:cs typeface="Tahoma"/>
              </a:rPr>
              <a:t>g</a:t>
            </a:r>
            <a:r>
              <a:rPr dirty="0" sz="2000" spc="-30">
                <a:latin typeface="Tahoma"/>
                <a:cs typeface="Tahoma"/>
              </a:rPr>
              <a:t> </a:t>
            </a:r>
            <a:r>
              <a:rPr dirty="0" sz="2000" spc="220">
                <a:latin typeface="Tahoma"/>
                <a:cs typeface="Tahoma"/>
              </a:rPr>
              <a:t>C</a:t>
            </a:r>
            <a:r>
              <a:rPr dirty="0" sz="2000" spc="55">
                <a:latin typeface="Tahoma"/>
                <a:cs typeface="Tahoma"/>
              </a:rPr>
              <a:t>an</a:t>
            </a:r>
            <a:r>
              <a:rPr dirty="0" sz="2000" spc="5">
                <a:latin typeface="Tahoma"/>
                <a:cs typeface="Tahoma"/>
              </a:rPr>
              <a:t>c</a:t>
            </a:r>
            <a:r>
              <a:rPr dirty="0" sz="2000" spc="10">
                <a:latin typeface="Tahoma"/>
                <a:cs typeface="Tahoma"/>
              </a:rPr>
              <a:t>e</a:t>
            </a:r>
            <a:r>
              <a:rPr dirty="0" sz="2000" spc="10">
                <a:latin typeface="Tahoma"/>
                <a:cs typeface="Tahoma"/>
              </a:rPr>
              <a:t>r</a:t>
            </a:r>
            <a:r>
              <a:rPr dirty="0" sz="2000" spc="-105">
                <a:latin typeface="Tahoma"/>
                <a:cs typeface="Tahoma"/>
              </a:rPr>
              <a:t> </a:t>
            </a:r>
            <a:r>
              <a:rPr dirty="0" sz="2000" spc="65">
                <a:latin typeface="Tahoma"/>
                <a:cs typeface="Tahoma"/>
              </a:rPr>
              <a:t>D</a:t>
            </a:r>
            <a:r>
              <a:rPr dirty="0" sz="2000" spc="20">
                <a:latin typeface="Tahoma"/>
                <a:cs typeface="Tahoma"/>
              </a:rPr>
              <a:t>x</a:t>
            </a:r>
            <a:r>
              <a:rPr dirty="0" sz="2000" spc="-7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in</a:t>
            </a:r>
            <a:endParaRPr sz="2000">
              <a:latin typeface="Tahoma"/>
              <a:cs typeface="Tahoma"/>
            </a:endParaRPr>
          </a:p>
          <a:p>
            <a:pPr marL="813435">
              <a:lnSpc>
                <a:spcPct val="100000"/>
              </a:lnSpc>
              <a:spcBef>
                <a:spcPts val="5"/>
              </a:spcBef>
            </a:pPr>
            <a:r>
              <a:rPr dirty="0" sz="2000" spc="30">
                <a:latin typeface="Tahoma"/>
                <a:cs typeface="Tahoma"/>
              </a:rPr>
              <a:t>2014</a:t>
            </a:r>
            <a:endParaRPr sz="2000">
              <a:latin typeface="Tahoma"/>
              <a:cs typeface="Tahoma"/>
            </a:endParaRPr>
          </a:p>
          <a:p>
            <a:pPr lvl="1" marL="813435" indent="-343535">
              <a:lnSpc>
                <a:spcPct val="100000"/>
              </a:lnSpc>
              <a:spcBef>
                <a:spcPts val="5"/>
              </a:spcBef>
              <a:buSzPct val="55000"/>
              <a:buChar char="•"/>
              <a:tabLst>
                <a:tab pos="813435" algn="l"/>
                <a:tab pos="814069" algn="l"/>
              </a:tabLst>
            </a:pPr>
            <a:r>
              <a:rPr dirty="0" sz="2000" spc="-30">
                <a:latin typeface="Tahoma"/>
                <a:cs typeface="Tahoma"/>
              </a:rPr>
              <a:t>20%</a:t>
            </a:r>
            <a:r>
              <a:rPr dirty="0" sz="2000" spc="-114">
                <a:latin typeface="Tahoma"/>
                <a:cs typeface="Tahoma"/>
              </a:rPr>
              <a:t> </a:t>
            </a:r>
            <a:r>
              <a:rPr dirty="0" sz="2000" spc="20">
                <a:latin typeface="Tahoma"/>
                <a:cs typeface="Tahoma"/>
              </a:rPr>
              <a:t>Lung</a:t>
            </a:r>
            <a:r>
              <a:rPr dirty="0" sz="2000" spc="-120">
                <a:latin typeface="Tahoma"/>
                <a:cs typeface="Tahoma"/>
              </a:rPr>
              <a:t> </a:t>
            </a:r>
            <a:r>
              <a:rPr dirty="0" sz="2000" spc="70">
                <a:latin typeface="Tahoma"/>
                <a:cs typeface="Tahoma"/>
              </a:rPr>
              <a:t>Cancer</a:t>
            </a:r>
            <a:r>
              <a:rPr dirty="0" sz="2000" spc="-120">
                <a:latin typeface="Tahoma"/>
                <a:cs typeface="Tahoma"/>
              </a:rPr>
              <a:t> </a:t>
            </a:r>
            <a:r>
              <a:rPr dirty="0" sz="2000" spc="40">
                <a:latin typeface="Tahoma"/>
                <a:cs typeface="Tahoma"/>
              </a:rPr>
              <a:t>Dx</a:t>
            </a:r>
            <a:r>
              <a:rPr dirty="0" sz="2000" spc="-7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in</a:t>
            </a:r>
            <a:endParaRPr sz="2000">
              <a:latin typeface="Tahoma"/>
              <a:cs typeface="Tahoma"/>
            </a:endParaRPr>
          </a:p>
          <a:p>
            <a:pPr marL="813435">
              <a:lnSpc>
                <a:spcPts val="2365"/>
              </a:lnSpc>
              <a:spcBef>
                <a:spcPts val="5"/>
              </a:spcBef>
            </a:pPr>
            <a:r>
              <a:rPr dirty="0" sz="2000" spc="30">
                <a:latin typeface="Tahoma"/>
                <a:cs typeface="Tahoma"/>
              </a:rPr>
              <a:t>2019</a:t>
            </a:r>
            <a:endParaRPr sz="2000">
              <a:latin typeface="Tahoma"/>
              <a:cs typeface="Tahoma"/>
            </a:endParaRPr>
          </a:p>
          <a:p>
            <a:pPr marL="355600" indent="-343535">
              <a:lnSpc>
                <a:spcPts val="2365"/>
              </a:lnSpc>
              <a:buSzPct val="55000"/>
              <a:buChar char="•"/>
              <a:tabLst>
                <a:tab pos="355600" algn="l"/>
                <a:tab pos="356235" algn="l"/>
              </a:tabLst>
            </a:pPr>
            <a:r>
              <a:rPr dirty="0" sz="2000" spc="-70">
                <a:latin typeface="Tahoma"/>
                <a:cs typeface="Tahoma"/>
              </a:rPr>
              <a:t>S</a:t>
            </a:r>
            <a:r>
              <a:rPr dirty="0" sz="2000" spc="5">
                <a:latin typeface="Tahoma"/>
                <a:cs typeface="Tahoma"/>
              </a:rPr>
              <a:t>t</a:t>
            </a:r>
            <a:r>
              <a:rPr dirty="0" sz="2000" spc="-5">
                <a:latin typeface="Tahoma"/>
                <a:cs typeface="Tahoma"/>
              </a:rPr>
              <a:t>a</a:t>
            </a:r>
            <a:r>
              <a:rPr dirty="0" sz="2000" spc="-130">
                <a:latin typeface="Tahoma"/>
                <a:cs typeface="Tahoma"/>
              </a:rPr>
              <a:t>g</a:t>
            </a:r>
            <a:r>
              <a:rPr dirty="0" sz="2000" spc="-60">
                <a:latin typeface="Tahoma"/>
                <a:cs typeface="Tahoma"/>
              </a:rPr>
              <a:t>e</a:t>
            </a:r>
            <a:r>
              <a:rPr dirty="0" sz="2000" spc="-105">
                <a:latin typeface="Tahoma"/>
                <a:cs typeface="Tahoma"/>
              </a:rPr>
              <a:t>-</a:t>
            </a:r>
            <a:r>
              <a:rPr dirty="0" sz="2000" spc="-70">
                <a:latin typeface="Tahoma"/>
                <a:cs typeface="Tahoma"/>
              </a:rPr>
              <a:t>s</a:t>
            </a:r>
            <a:r>
              <a:rPr dirty="0" sz="2000" spc="-15">
                <a:latin typeface="Tahoma"/>
                <a:cs typeface="Tahoma"/>
              </a:rPr>
              <a:t>p</a:t>
            </a:r>
            <a:r>
              <a:rPr dirty="0" sz="2000" spc="-50">
                <a:latin typeface="Tahoma"/>
                <a:cs typeface="Tahoma"/>
              </a:rPr>
              <a:t>e</a:t>
            </a:r>
            <a:r>
              <a:rPr dirty="0" sz="2000" spc="-25">
                <a:latin typeface="Tahoma"/>
                <a:cs typeface="Tahoma"/>
              </a:rPr>
              <a:t>c</a:t>
            </a:r>
            <a:r>
              <a:rPr dirty="0" sz="2000" spc="60">
                <a:latin typeface="Tahoma"/>
                <a:cs typeface="Tahoma"/>
              </a:rPr>
              <a:t>i</a:t>
            </a:r>
            <a:r>
              <a:rPr dirty="0" sz="2000" spc="-40">
                <a:latin typeface="Tahoma"/>
                <a:cs typeface="Tahoma"/>
              </a:rPr>
              <a:t>f</a:t>
            </a:r>
            <a:r>
              <a:rPr dirty="0" sz="2000" spc="-10">
                <a:latin typeface="Tahoma"/>
                <a:cs typeface="Tahoma"/>
              </a:rPr>
              <a:t>i</a:t>
            </a:r>
            <a:r>
              <a:rPr dirty="0" sz="2000">
                <a:latin typeface="Tahoma"/>
                <a:cs typeface="Tahoma"/>
              </a:rPr>
              <a:t>c</a:t>
            </a:r>
            <a:r>
              <a:rPr dirty="0" sz="2000" spc="-204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i</a:t>
            </a:r>
            <a:r>
              <a:rPr dirty="0" sz="2000">
                <a:latin typeface="Tahoma"/>
                <a:cs typeface="Tahoma"/>
              </a:rPr>
              <a:t>n</a:t>
            </a:r>
            <a:r>
              <a:rPr dirty="0" sz="2000" spc="-25">
                <a:latin typeface="Tahoma"/>
                <a:cs typeface="Tahoma"/>
              </a:rPr>
              <a:t>c</a:t>
            </a:r>
            <a:r>
              <a:rPr dirty="0" sz="2000" spc="60">
                <a:latin typeface="Tahoma"/>
                <a:cs typeface="Tahoma"/>
              </a:rPr>
              <a:t>i</a:t>
            </a:r>
            <a:r>
              <a:rPr dirty="0" sz="2000" spc="-60">
                <a:latin typeface="Tahoma"/>
                <a:cs typeface="Tahoma"/>
              </a:rPr>
              <a:t>d</a:t>
            </a:r>
            <a:r>
              <a:rPr dirty="0" sz="2000" spc="-10">
                <a:latin typeface="Tahoma"/>
                <a:cs typeface="Tahoma"/>
              </a:rPr>
              <a:t>e</a:t>
            </a:r>
            <a:r>
              <a:rPr dirty="0" sz="2000" spc="-70">
                <a:latin typeface="Tahoma"/>
                <a:cs typeface="Tahoma"/>
              </a:rPr>
              <a:t>n</a:t>
            </a:r>
            <a:r>
              <a:rPr dirty="0" sz="2000" spc="-25">
                <a:latin typeface="Tahoma"/>
                <a:cs typeface="Tahoma"/>
              </a:rPr>
              <a:t>c</a:t>
            </a:r>
            <a:r>
              <a:rPr dirty="0" sz="2000" spc="-50">
                <a:latin typeface="Tahoma"/>
                <a:cs typeface="Tahoma"/>
              </a:rPr>
              <a:t>e</a:t>
            </a:r>
            <a:r>
              <a:rPr dirty="0" sz="2000" spc="-210">
                <a:latin typeface="Tahoma"/>
                <a:cs typeface="Tahoma"/>
              </a:rPr>
              <a:t> </a:t>
            </a:r>
            <a:r>
              <a:rPr dirty="0" sz="2000" spc="-50">
                <a:latin typeface="Tahoma"/>
                <a:cs typeface="Tahoma"/>
              </a:rPr>
              <a:t>r</a:t>
            </a:r>
            <a:r>
              <a:rPr dirty="0" sz="2000" spc="-5">
                <a:latin typeface="Tahoma"/>
                <a:cs typeface="Tahoma"/>
              </a:rPr>
              <a:t>a</a:t>
            </a:r>
            <a:r>
              <a:rPr dirty="0" sz="2000">
                <a:latin typeface="Tahoma"/>
                <a:cs typeface="Tahoma"/>
              </a:rPr>
              <a:t>t</a:t>
            </a:r>
            <a:r>
              <a:rPr dirty="0" sz="2000" spc="-85">
                <a:latin typeface="Tahoma"/>
                <a:cs typeface="Tahoma"/>
              </a:rPr>
              <a:t>e</a:t>
            </a:r>
            <a:r>
              <a:rPr dirty="0" sz="2000" spc="-45">
                <a:latin typeface="Tahoma"/>
                <a:cs typeface="Tahoma"/>
              </a:rPr>
              <a:t>s</a:t>
            </a:r>
            <a:endParaRPr sz="2000">
              <a:latin typeface="Tahoma"/>
              <a:cs typeface="Tahoma"/>
            </a:endParaRPr>
          </a:p>
          <a:p>
            <a:pPr marL="355600" marR="5080">
              <a:lnSpc>
                <a:spcPct val="100000"/>
              </a:lnSpc>
            </a:pPr>
            <a:r>
              <a:rPr dirty="0" sz="2000" spc="65">
                <a:latin typeface="Tahoma"/>
                <a:cs typeface="Tahoma"/>
              </a:rPr>
              <a:t>i</a:t>
            </a:r>
            <a:r>
              <a:rPr dirty="0" sz="2000" spc="-65">
                <a:latin typeface="Tahoma"/>
                <a:cs typeface="Tahoma"/>
              </a:rPr>
              <a:t>n</a:t>
            </a:r>
            <a:r>
              <a:rPr dirty="0" sz="2000" spc="-25">
                <a:latin typeface="Tahoma"/>
                <a:cs typeface="Tahoma"/>
              </a:rPr>
              <a:t>c</a:t>
            </a:r>
            <a:r>
              <a:rPr dirty="0" sz="2000" spc="25">
                <a:latin typeface="Tahoma"/>
                <a:cs typeface="Tahoma"/>
              </a:rPr>
              <a:t>r</a:t>
            </a:r>
            <a:r>
              <a:rPr dirty="0" sz="2000" spc="-80">
                <a:latin typeface="Tahoma"/>
                <a:cs typeface="Tahoma"/>
              </a:rPr>
              <a:t>e</a:t>
            </a:r>
            <a:r>
              <a:rPr dirty="0" sz="2000" spc="-75">
                <a:latin typeface="Tahoma"/>
                <a:cs typeface="Tahoma"/>
              </a:rPr>
              <a:t>a</a:t>
            </a:r>
            <a:r>
              <a:rPr dirty="0" sz="2000" spc="5">
                <a:latin typeface="Tahoma"/>
                <a:cs typeface="Tahoma"/>
              </a:rPr>
              <a:t>s</a:t>
            </a:r>
            <a:r>
              <a:rPr dirty="0" sz="2000" spc="-80">
                <a:latin typeface="Tahoma"/>
                <a:cs typeface="Tahoma"/>
              </a:rPr>
              <a:t>e</a:t>
            </a:r>
            <a:r>
              <a:rPr dirty="0" sz="2000" spc="20">
                <a:latin typeface="Tahoma"/>
                <a:cs typeface="Tahoma"/>
              </a:rPr>
              <a:t>d</a:t>
            </a:r>
            <a:r>
              <a:rPr dirty="0" sz="2000" spc="-250">
                <a:latin typeface="Tahoma"/>
                <a:cs typeface="Tahoma"/>
              </a:rPr>
              <a:t> </a:t>
            </a:r>
            <a:r>
              <a:rPr dirty="0" sz="2000" spc="-40">
                <a:latin typeface="Tahoma"/>
                <a:cs typeface="Tahoma"/>
              </a:rPr>
              <a:t>f</a:t>
            </a:r>
            <a:r>
              <a:rPr dirty="0" sz="2000" spc="-40">
                <a:latin typeface="Tahoma"/>
                <a:cs typeface="Tahoma"/>
              </a:rPr>
              <a:t>o</a:t>
            </a:r>
            <a:r>
              <a:rPr dirty="0" sz="2000" spc="-20">
                <a:latin typeface="Tahoma"/>
                <a:cs typeface="Tahoma"/>
              </a:rPr>
              <a:t>r</a:t>
            </a:r>
            <a:r>
              <a:rPr dirty="0" sz="2000" spc="-204">
                <a:latin typeface="Tahoma"/>
                <a:cs typeface="Tahoma"/>
              </a:rPr>
              <a:t> </a:t>
            </a:r>
            <a:r>
              <a:rPr dirty="0" sz="2000" spc="-70">
                <a:latin typeface="Tahoma"/>
                <a:cs typeface="Tahoma"/>
              </a:rPr>
              <a:t>s</a:t>
            </a:r>
            <a:r>
              <a:rPr dirty="0" sz="2000" spc="5">
                <a:latin typeface="Tahoma"/>
                <a:cs typeface="Tahoma"/>
              </a:rPr>
              <a:t>t</a:t>
            </a:r>
            <a:r>
              <a:rPr dirty="0" sz="2000" spc="-5">
                <a:latin typeface="Tahoma"/>
                <a:cs typeface="Tahoma"/>
              </a:rPr>
              <a:t>a</a:t>
            </a:r>
            <a:r>
              <a:rPr dirty="0" sz="2000" spc="-130">
                <a:latin typeface="Tahoma"/>
                <a:cs typeface="Tahoma"/>
              </a:rPr>
              <a:t>g</a:t>
            </a:r>
            <a:r>
              <a:rPr dirty="0" sz="2000" spc="-50">
                <a:latin typeface="Tahoma"/>
                <a:cs typeface="Tahoma"/>
              </a:rPr>
              <a:t>e</a:t>
            </a:r>
            <a:r>
              <a:rPr dirty="0" sz="2000" spc="-204">
                <a:latin typeface="Tahoma"/>
                <a:cs typeface="Tahoma"/>
              </a:rPr>
              <a:t> </a:t>
            </a:r>
            <a:r>
              <a:rPr dirty="0" sz="2000" spc="-215">
                <a:latin typeface="Tahoma"/>
                <a:cs typeface="Tahoma"/>
              </a:rPr>
              <a:t>I</a:t>
            </a:r>
            <a:r>
              <a:rPr dirty="0" sz="2000" spc="-254">
                <a:latin typeface="Tahoma"/>
                <a:cs typeface="Tahoma"/>
              </a:rPr>
              <a:t> </a:t>
            </a:r>
            <a:r>
              <a:rPr dirty="0" sz="2000" spc="-25">
                <a:latin typeface="Tahoma"/>
                <a:cs typeface="Tahoma"/>
              </a:rPr>
              <a:t>c</a:t>
            </a:r>
            <a:r>
              <a:rPr dirty="0" sz="2000" spc="-5">
                <a:latin typeface="Tahoma"/>
                <a:cs typeface="Tahoma"/>
              </a:rPr>
              <a:t>a</a:t>
            </a:r>
            <a:r>
              <a:rPr dirty="0" sz="2000" spc="-65">
                <a:latin typeface="Tahoma"/>
                <a:cs typeface="Tahoma"/>
              </a:rPr>
              <a:t>n</a:t>
            </a:r>
            <a:r>
              <a:rPr dirty="0" sz="2000" spc="-25">
                <a:latin typeface="Tahoma"/>
                <a:cs typeface="Tahoma"/>
              </a:rPr>
              <a:t>c</a:t>
            </a:r>
            <a:r>
              <a:rPr dirty="0" sz="2000" spc="-10">
                <a:latin typeface="Tahoma"/>
                <a:cs typeface="Tahoma"/>
              </a:rPr>
              <a:t>e</a:t>
            </a:r>
            <a:r>
              <a:rPr dirty="0" sz="2000" spc="-15">
                <a:latin typeface="Tahoma"/>
                <a:cs typeface="Tahoma"/>
              </a:rPr>
              <a:t>r  </a:t>
            </a:r>
            <a:r>
              <a:rPr dirty="0" sz="2000" spc="-170">
                <a:latin typeface="Tahoma"/>
                <a:cs typeface="Tahoma"/>
              </a:rPr>
              <a:t>(</a:t>
            </a:r>
            <a:r>
              <a:rPr dirty="0" u="sng" sz="2000" spc="-250" b="1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A</a:t>
            </a:r>
            <a:r>
              <a:rPr dirty="0" u="sng" sz="2000" spc="-180" b="1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A</a:t>
            </a:r>
            <a:r>
              <a:rPr dirty="0" u="sng" sz="2000" spc="-120" b="1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P</a:t>
            </a:r>
            <a:r>
              <a:rPr dirty="0" u="sng" sz="2000" spc="-155" b="1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C</a:t>
            </a:r>
            <a:r>
              <a:rPr dirty="0" u="sng" sz="2000" spc="-235" b="1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dirty="0" u="sng" sz="2000" spc="-565" b="1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=</a:t>
            </a:r>
            <a:r>
              <a:rPr dirty="0" u="sng" sz="2000" spc="-235" b="1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dirty="0" u="sng" sz="2000" spc="-229" b="1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8</a:t>
            </a:r>
            <a:r>
              <a:rPr dirty="0" u="sng" sz="2000" spc="-30" b="1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.</a:t>
            </a:r>
            <a:r>
              <a:rPr dirty="0" u="sng" sz="2000" spc="-204" b="1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0</a:t>
            </a:r>
            <a:r>
              <a:rPr dirty="0" sz="2000" spc="-180" b="1">
                <a:latin typeface="Tahoma"/>
                <a:cs typeface="Tahoma"/>
              </a:rPr>
              <a:t> </a:t>
            </a:r>
            <a:r>
              <a:rPr dirty="0" sz="2000" spc="-170">
                <a:latin typeface="Tahoma"/>
                <a:cs typeface="Tahoma"/>
              </a:rPr>
              <a:t>[</a:t>
            </a:r>
            <a:r>
              <a:rPr dirty="0" sz="2000" spc="-120">
                <a:latin typeface="Tahoma"/>
                <a:cs typeface="Tahoma"/>
              </a:rPr>
              <a:t>9</a:t>
            </a:r>
            <a:r>
              <a:rPr dirty="0" sz="2000" spc="-50">
                <a:latin typeface="Tahoma"/>
                <a:cs typeface="Tahoma"/>
              </a:rPr>
              <a:t>5</a:t>
            </a:r>
            <a:r>
              <a:rPr dirty="0" sz="2000" spc="-285">
                <a:latin typeface="Tahoma"/>
                <a:cs typeface="Tahoma"/>
              </a:rPr>
              <a:t>%</a:t>
            </a:r>
            <a:r>
              <a:rPr dirty="0" sz="2000" spc="-275">
                <a:latin typeface="Tahoma"/>
                <a:cs typeface="Tahoma"/>
              </a:rPr>
              <a:t> </a:t>
            </a:r>
            <a:r>
              <a:rPr dirty="0" sz="2000" spc="-80">
                <a:latin typeface="Tahoma"/>
                <a:cs typeface="Tahoma"/>
              </a:rPr>
              <a:t>C</a:t>
            </a:r>
            <a:r>
              <a:rPr dirty="0" sz="2000" spc="-225">
                <a:latin typeface="Tahoma"/>
                <a:cs typeface="Tahoma"/>
              </a:rPr>
              <a:t>I</a:t>
            </a:r>
            <a:r>
              <a:rPr dirty="0" sz="2000" spc="-204">
                <a:latin typeface="Tahoma"/>
                <a:cs typeface="Tahoma"/>
              </a:rPr>
              <a:t>:</a:t>
            </a:r>
            <a:r>
              <a:rPr dirty="0" sz="2000" spc="-235">
                <a:latin typeface="Tahoma"/>
                <a:cs typeface="Tahoma"/>
              </a:rPr>
              <a:t> </a:t>
            </a:r>
            <a:r>
              <a:rPr dirty="0" sz="2000" spc="-50">
                <a:latin typeface="Tahoma"/>
                <a:cs typeface="Tahoma"/>
              </a:rPr>
              <a:t>0</a:t>
            </a:r>
            <a:r>
              <a:rPr dirty="0" sz="2000" spc="-155">
                <a:latin typeface="Tahoma"/>
                <a:cs typeface="Tahoma"/>
              </a:rPr>
              <a:t>.</a:t>
            </a:r>
            <a:r>
              <a:rPr dirty="0" sz="2000" spc="-70">
                <a:latin typeface="Tahoma"/>
                <a:cs typeface="Tahoma"/>
              </a:rPr>
              <a:t>8</a:t>
            </a:r>
            <a:r>
              <a:rPr dirty="0" sz="2000" spc="-135">
                <a:latin typeface="Tahoma"/>
                <a:cs typeface="Tahoma"/>
              </a:rPr>
              <a:t>–</a:t>
            </a:r>
            <a:r>
              <a:rPr dirty="0" sz="2000" spc="-120">
                <a:latin typeface="Tahoma"/>
                <a:cs typeface="Tahoma"/>
              </a:rPr>
              <a:t>1</a:t>
            </a:r>
            <a:r>
              <a:rPr dirty="0" sz="2000" spc="-45">
                <a:latin typeface="Tahoma"/>
                <a:cs typeface="Tahoma"/>
              </a:rPr>
              <a:t>5</a:t>
            </a:r>
            <a:r>
              <a:rPr dirty="0" sz="2000" spc="-155">
                <a:latin typeface="Tahoma"/>
                <a:cs typeface="Tahoma"/>
              </a:rPr>
              <a:t>.</a:t>
            </a:r>
            <a:r>
              <a:rPr dirty="0" sz="2000" spc="-45">
                <a:latin typeface="Tahoma"/>
                <a:cs typeface="Tahoma"/>
              </a:rPr>
              <a:t>7</a:t>
            </a:r>
            <a:r>
              <a:rPr dirty="0" sz="2000" spc="-170">
                <a:latin typeface="Tahoma"/>
                <a:cs typeface="Tahoma"/>
              </a:rPr>
              <a:t>]</a:t>
            </a:r>
            <a:r>
              <a:rPr dirty="0" sz="2000" spc="-155">
                <a:latin typeface="Tahoma"/>
                <a:cs typeface="Tahoma"/>
              </a:rPr>
              <a:t>)</a:t>
            </a:r>
            <a:endParaRPr sz="2000">
              <a:latin typeface="Tahoma"/>
              <a:cs typeface="Tahoma"/>
            </a:endParaRPr>
          </a:p>
          <a:p>
            <a:pPr marL="355600" marR="438150">
              <a:lnSpc>
                <a:spcPct val="100000"/>
              </a:lnSpc>
              <a:spcBef>
                <a:spcPts val="10"/>
              </a:spcBef>
            </a:pPr>
            <a:r>
              <a:rPr dirty="0" sz="2000" spc="-5">
                <a:latin typeface="Tahoma"/>
                <a:cs typeface="Tahoma"/>
              </a:rPr>
              <a:t>a</a:t>
            </a:r>
            <a:r>
              <a:rPr dirty="0" sz="2000" spc="-70">
                <a:latin typeface="Tahoma"/>
                <a:cs typeface="Tahoma"/>
              </a:rPr>
              <a:t>n</a:t>
            </a:r>
            <a:r>
              <a:rPr dirty="0" sz="2000" spc="15">
                <a:latin typeface="Tahoma"/>
                <a:cs typeface="Tahoma"/>
              </a:rPr>
              <a:t>d</a:t>
            </a:r>
            <a:r>
              <a:rPr dirty="0" sz="2000" spc="-250">
                <a:latin typeface="Tahoma"/>
                <a:cs typeface="Tahoma"/>
              </a:rPr>
              <a:t> </a:t>
            </a:r>
            <a:r>
              <a:rPr dirty="0" sz="2000" spc="-15">
                <a:latin typeface="Tahoma"/>
                <a:cs typeface="Tahoma"/>
              </a:rPr>
              <a:t>d</a:t>
            </a:r>
            <a:r>
              <a:rPr dirty="0" sz="2000" spc="-45">
                <a:latin typeface="Tahoma"/>
                <a:cs typeface="Tahoma"/>
              </a:rPr>
              <a:t>e</a:t>
            </a:r>
            <a:r>
              <a:rPr dirty="0" sz="2000" spc="50">
                <a:latin typeface="Tahoma"/>
                <a:cs typeface="Tahoma"/>
              </a:rPr>
              <a:t>c</a:t>
            </a:r>
            <a:r>
              <a:rPr dirty="0" sz="2000" spc="-5">
                <a:latin typeface="Tahoma"/>
                <a:cs typeface="Tahoma"/>
              </a:rPr>
              <a:t>l</a:t>
            </a:r>
            <a:r>
              <a:rPr dirty="0" sz="2000" spc="65">
                <a:latin typeface="Tahoma"/>
                <a:cs typeface="Tahoma"/>
              </a:rPr>
              <a:t>i</a:t>
            </a:r>
            <a:r>
              <a:rPr dirty="0" sz="2000" spc="5">
                <a:latin typeface="Tahoma"/>
                <a:cs typeface="Tahoma"/>
              </a:rPr>
              <a:t>n</a:t>
            </a:r>
            <a:r>
              <a:rPr dirty="0" sz="2000" spc="-80">
                <a:latin typeface="Tahoma"/>
                <a:cs typeface="Tahoma"/>
              </a:rPr>
              <a:t>e</a:t>
            </a:r>
            <a:r>
              <a:rPr dirty="0" sz="2000" spc="15">
                <a:latin typeface="Tahoma"/>
                <a:cs typeface="Tahoma"/>
              </a:rPr>
              <a:t>d</a:t>
            </a:r>
            <a:r>
              <a:rPr dirty="0" sz="2000" spc="-250">
                <a:latin typeface="Tahoma"/>
                <a:cs typeface="Tahoma"/>
              </a:rPr>
              <a:t> </a:t>
            </a:r>
            <a:r>
              <a:rPr dirty="0" sz="2000" spc="-40">
                <a:latin typeface="Tahoma"/>
                <a:cs typeface="Tahoma"/>
              </a:rPr>
              <a:t>f</a:t>
            </a:r>
            <a:r>
              <a:rPr dirty="0" sz="2000" spc="-40">
                <a:latin typeface="Tahoma"/>
                <a:cs typeface="Tahoma"/>
              </a:rPr>
              <a:t>o</a:t>
            </a:r>
            <a:r>
              <a:rPr dirty="0" sz="2000" spc="-20">
                <a:latin typeface="Tahoma"/>
                <a:cs typeface="Tahoma"/>
              </a:rPr>
              <a:t>r</a:t>
            </a:r>
            <a:r>
              <a:rPr dirty="0" sz="2000" spc="-204">
                <a:latin typeface="Tahoma"/>
                <a:cs typeface="Tahoma"/>
              </a:rPr>
              <a:t> </a:t>
            </a:r>
            <a:r>
              <a:rPr dirty="0" sz="2000" spc="-70">
                <a:latin typeface="Tahoma"/>
                <a:cs typeface="Tahoma"/>
              </a:rPr>
              <a:t>s</a:t>
            </a:r>
            <a:r>
              <a:rPr dirty="0" sz="2000" spc="5">
                <a:latin typeface="Tahoma"/>
                <a:cs typeface="Tahoma"/>
              </a:rPr>
              <a:t>t</a:t>
            </a:r>
            <a:r>
              <a:rPr dirty="0" sz="2000" spc="-5">
                <a:latin typeface="Tahoma"/>
                <a:cs typeface="Tahoma"/>
              </a:rPr>
              <a:t>a</a:t>
            </a:r>
            <a:r>
              <a:rPr dirty="0" sz="2000" spc="-130">
                <a:latin typeface="Tahoma"/>
                <a:cs typeface="Tahoma"/>
              </a:rPr>
              <a:t>g</a:t>
            </a:r>
            <a:r>
              <a:rPr dirty="0" sz="2000" spc="-50">
                <a:latin typeface="Tahoma"/>
                <a:cs typeface="Tahoma"/>
              </a:rPr>
              <a:t>e</a:t>
            </a:r>
            <a:r>
              <a:rPr dirty="0" sz="2000" spc="-204">
                <a:latin typeface="Tahoma"/>
                <a:cs typeface="Tahoma"/>
              </a:rPr>
              <a:t> </a:t>
            </a:r>
            <a:r>
              <a:rPr dirty="0" sz="2000" spc="-150">
                <a:latin typeface="Tahoma"/>
                <a:cs typeface="Tahoma"/>
              </a:rPr>
              <a:t>IV  </a:t>
            </a:r>
            <a:r>
              <a:rPr dirty="0" sz="2000" spc="40">
                <a:latin typeface="Tahoma"/>
                <a:cs typeface="Tahoma"/>
              </a:rPr>
              <a:t>d</a:t>
            </a:r>
            <a:r>
              <a:rPr dirty="0" sz="2000" spc="-30">
                <a:latin typeface="Tahoma"/>
                <a:cs typeface="Tahoma"/>
              </a:rPr>
              <a:t>i</a:t>
            </a:r>
            <a:r>
              <a:rPr dirty="0" sz="2000" spc="5">
                <a:latin typeface="Tahoma"/>
                <a:cs typeface="Tahoma"/>
              </a:rPr>
              <a:t>s</a:t>
            </a:r>
            <a:r>
              <a:rPr dirty="0" sz="2000" spc="-80">
                <a:latin typeface="Tahoma"/>
                <a:cs typeface="Tahoma"/>
              </a:rPr>
              <a:t>e</a:t>
            </a:r>
            <a:r>
              <a:rPr dirty="0" sz="2000" spc="-75">
                <a:latin typeface="Tahoma"/>
                <a:cs typeface="Tahoma"/>
              </a:rPr>
              <a:t>a</a:t>
            </a:r>
            <a:r>
              <a:rPr dirty="0" sz="2000" spc="-70">
                <a:latin typeface="Tahoma"/>
                <a:cs typeface="Tahoma"/>
              </a:rPr>
              <a:t>s</a:t>
            </a:r>
            <a:r>
              <a:rPr dirty="0" sz="2000" spc="-50">
                <a:latin typeface="Tahoma"/>
                <a:cs typeface="Tahoma"/>
              </a:rPr>
              <a:t>e</a:t>
            </a:r>
            <a:r>
              <a:rPr dirty="0" sz="2000" spc="-204">
                <a:latin typeface="Tahoma"/>
                <a:cs typeface="Tahoma"/>
              </a:rPr>
              <a:t> </a:t>
            </a:r>
            <a:r>
              <a:rPr dirty="0" sz="2000" spc="-190">
                <a:latin typeface="Tahoma"/>
                <a:cs typeface="Tahoma"/>
              </a:rPr>
              <a:t>(</a:t>
            </a:r>
            <a:r>
              <a:rPr dirty="0" u="sng" sz="2000" spc="-245" b="1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A</a:t>
            </a:r>
            <a:r>
              <a:rPr dirty="0" u="sng" sz="2000" spc="-175" b="1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A</a:t>
            </a:r>
            <a:r>
              <a:rPr dirty="0" u="sng" sz="2000" spc="-110" b="1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P</a:t>
            </a:r>
            <a:r>
              <a:rPr dirty="0" u="sng" sz="2000" spc="-155" b="1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C</a:t>
            </a:r>
            <a:r>
              <a:rPr dirty="0" u="sng" sz="2000" spc="-245" b="1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dirty="0" u="sng" sz="2000" spc="-570" b="1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=</a:t>
            </a:r>
            <a:r>
              <a:rPr dirty="0" u="sng" sz="2000" spc="-210" b="1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dirty="0" u="sng" sz="2000" spc="-590" b="1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−</a:t>
            </a:r>
            <a:r>
              <a:rPr dirty="0" u="sng" sz="2000" spc="-225" b="1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6</a:t>
            </a:r>
            <a:r>
              <a:rPr dirty="0" u="sng" sz="2000" spc="-30" b="1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.</a:t>
            </a:r>
            <a:r>
              <a:rPr dirty="0" u="sng" sz="2000" spc="-204" b="1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0</a:t>
            </a:r>
            <a:r>
              <a:rPr dirty="0" sz="2000" spc="-210" b="1">
                <a:latin typeface="Tahoma"/>
                <a:cs typeface="Tahoma"/>
              </a:rPr>
              <a:t> </a:t>
            </a:r>
            <a:r>
              <a:rPr dirty="0" sz="2000" spc="-170">
                <a:latin typeface="Tahoma"/>
                <a:cs typeface="Tahoma"/>
              </a:rPr>
              <a:t>[</a:t>
            </a:r>
            <a:r>
              <a:rPr dirty="0" sz="2000" spc="-120">
                <a:latin typeface="Tahoma"/>
                <a:cs typeface="Tahoma"/>
              </a:rPr>
              <a:t>9</a:t>
            </a:r>
            <a:r>
              <a:rPr dirty="0" sz="2000" spc="-45">
                <a:latin typeface="Tahoma"/>
                <a:cs typeface="Tahoma"/>
              </a:rPr>
              <a:t>5</a:t>
            </a:r>
            <a:r>
              <a:rPr dirty="0" sz="2000" spc="-285">
                <a:latin typeface="Tahoma"/>
                <a:cs typeface="Tahoma"/>
              </a:rPr>
              <a:t>%</a:t>
            </a:r>
            <a:endParaRPr sz="2000">
              <a:latin typeface="Tahoma"/>
              <a:cs typeface="Tahoma"/>
            </a:endParaRPr>
          </a:p>
          <a:p>
            <a:pPr marL="355600">
              <a:lnSpc>
                <a:spcPct val="100000"/>
              </a:lnSpc>
              <a:spcBef>
                <a:spcPts val="10"/>
              </a:spcBef>
            </a:pPr>
            <a:r>
              <a:rPr dirty="0" sz="2000" spc="-80">
                <a:latin typeface="Tahoma"/>
                <a:cs typeface="Tahoma"/>
              </a:rPr>
              <a:t>C</a:t>
            </a:r>
            <a:r>
              <a:rPr dirty="0" sz="2000" spc="-225">
                <a:latin typeface="Tahoma"/>
                <a:cs typeface="Tahoma"/>
              </a:rPr>
              <a:t>I</a:t>
            </a:r>
            <a:r>
              <a:rPr dirty="0" sz="2000" spc="-204">
                <a:latin typeface="Tahoma"/>
                <a:cs typeface="Tahoma"/>
              </a:rPr>
              <a:t>:</a:t>
            </a:r>
            <a:r>
              <a:rPr dirty="0" sz="2000" spc="-220">
                <a:latin typeface="Tahoma"/>
                <a:cs typeface="Tahoma"/>
              </a:rPr>
              <a:t> </a:t>
            </a:r>
            <a:r>
              <a:rPr dirty="0" sz="2000" spc="-484">
                <a:latin typeface="Tahoma"/>
                <a:cs typeface="Tahoma"/>
              </a:rPr>
              <a:t>−</a:t>
            </a:r>
            <a:r>
              <a:rPr dirty="0" sz="2000" spc="-45">
                <a:latin typeface="Tahoma"/>
                <a:cs typeface="Tahoma"/>
              </a:rPr>
              <a:t>1</a:t>
            </a:r>
            <a:r>
              <a:rPr dirty="0" sz="2000" spc="-120">
                <a:latin typeface="Tahoma"/>
                <a:cs typeface="Tahoma"/>
              </a:rPr>
              <a:t>1</a:t>
            </a:r>
            <a:r>
              <a:rPr dirty="0" sz="2000" spc="-80">
                <a:latin typeface="Tahoma"/>
                <a:cs typeface="Tahoma"/>
              </a:rPr>
              <a:t>.</a:t>
            </a:r>
            <a:r>
              <a:rPr dirty="0" sz="2000" spc="-85">
                <a:latin typeface="Tahoma"/>
                <a:cs typeface="Tahoma"/>
              </a:rPr>
              <a:t>2</a:t>
            </a:r>
            <a:r>
              <a:rPr dirty="0" sz="2000" spc="-280">
                <a:latin typeface="Tahoma"/>
                <a:cs typeface="Tahoma"/>
              </a:rPr>
              <a:t> </a:t>
            </a:r>
            <a:r>
              <a:rPr dirty="0" sz="2000" spc="5">
                <a:latin typeface="Tahoma"/>
                <a:cs typeface="Tahoma"/>
              </a:rPr>
              <a:t>t</a:t>
            </a:r>
            <a:r>
              <a:rPr dirty="0" sz="2000" spc="10">
                <a:latin typeface="Tahoma"/>
                <a:cs typeface="Tahoma"/>
              </a:rPr>
              <a:t>o</a:t>
            </a:r>
            <a:r>
              <a:rPr dirty="0" sz="2000" spc="-225">
                <a:latin typeface="Tahoma"/>
                <a:cs typeface="Tahoma"/>
              </a:rPr>
              <a:t> </a:t>
            </a:r>
            <a:r>
              <a:rPr dirty="0" sz="2000" spc="-484">
                <a:latin typeface="Tahoma"/>
                <a:cs typeface="Tahoma"/>
              </a:rPr>
              <a:t>−</a:t>
            </a:r>
            <a:r>
              <a:rPr dirty="0" sz="2000" spc="-45">
                <a:latin typeface="Tahoma"/>
                <a:cs typeface="Tahoma"/>
              </a:rPr>
              <a:t>0</a:t>
            </a:r>
            <a:r>
              <a:rPr dirty="0" sz="2000" spc="-155">
                <a:latin typeface="Tahoma"/>
                <a:cs typeface="Tahoma"/>
              </a:rPr>
              <a:t>.</a:t>
            </a:r>
            <a:r>
              <a:rPr dirty="0" sz="2000" spc="-45">
                <a:latin typeface="Tahoma"/>
                <a:cs typeface="Tahoma"/>
              </a:rPr>
              <a:t>5</a:t>
            </a:r>
            <a:r>
              <a:rPr dirty="0" sz="2000" spc="-170">
                <a:latin typeface="Tahoma"/>
                <a:cs typeface="Tahoma"/>
              </a:rPr>
              <a:t>]</a:t>
            </a:r>
            <a:r>
              <a:rPr dirty="0" sz="2000" spc="-155">
                <a:latin typeface="Tahoma"/>
                <a:cs typeface="Tahoma"/>
              </a:rPr>
              <a:t>)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05300" y="1543050"/>
            <a:ext cx="4600575" cy="25241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9400" y="1476375"/>
            <a:ext cx="5762625" cy="304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844" rIns="0" bIns="0" rtlCol="0" vert="horz">
            <a:spAutoFit/>
          </a:bodyPr>
          <a:lstStyle/>
          <a:p>
            <a:pPr marL="669925" marR="5080">
              <a:lnSpc>
                <a:spcPts val="4280"/>
              </a:lnSpc>
              <a:spcBef>
                <a:spcPts val="245"/>
              </a:spcBef>
            </a:pPr>
            <a:r>
              <a:rPr dirty="0" sz="3600" spc="95"/>
              <a:t>Asian</a:t>
            </a:r>
            <a:r>
              <a:rPr dirty="0" sz="3600" spc="-145"/>
              <a:t> </a:t>
            </a:r>
            <a:r>
              <a:rPr dirty="0" sz="3600" spc="70"/>
              <a:t>Americans</a:t>
            </a:r>
            <a:r>
              <a:rPr dirty="0" sz="3600" spc="-165"/>
              <a:t> </a:t>
            </a:r>
            <a:r>
              <a:rPr dirty="0" sz="3600" spc="5"/>
              <a:t>continue</a:t>
            </a:r>
            <a:r>
              <a:rPr dirty="0" sz="3600" spc="-140"/>
              <a:t> </a:t>
            </a:r>
            <a:r>
              <a:rPr dirty="0" sz="3600" spc="-95"/>
              <a:t>to</a:t>
            </a:r>
            <a:r>
              <a:rPr dirty="0" sz="3600" spc="-145"/>
              <a:t> </a:t>
            </a:r>
            <a:r>
              <a:rPr dirty="0" sz="3600" spc="70"/>
              <a:t>be </a:t>
            </a:r>
            <a:r>
              <a:rPr dirty="0" sz="3600" spc="-1110"/>
              <a:t> </a:t>
            </a:r>
            <a:r>
              <a:rPr dirty="0" sz="3600" spc="50"/>
              <a:t>diagnosed</a:t>
            </a:r>
            <a:r>
              <a:rPr dirty="0" sz="3600" spc="-145"/>
              <a:t> </a:t>
            </a:r>
            <a:r>
              <a:rPr dirty="0" sz="3600" spc="-5"/>
              <a:t>more</a:t>
            </a:r>
            <a:r>
              <a:rPr dirty="0" sz="3600" spc="-145"/>
              <a:t> </a:t>
            </a:r>
            <a:r>
              <a:rPr dirty="0" sz="3600" spc="-75"/>
              <a:t>with</a:t>
            </a:r>
            <a:r>
              <a:rPr dirty="0" sz="3600" spc="-140"/>
              <a:t> </a:t>
            </a:r>
            <a:r>
              <a:rPr dirty="0" sz="3600" spc="85"/>
              <a:t>Stage</a:t>
            </a:r>
            <a:r>
              <a:rPr dirty="0" sz="3600" spc="-145"/>
              <a:t> </a:t>
            </a:r>
            <a:r>
              <a:rPr dirty="0" sz="3600" spc="-60"/>
              <a:t>IV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375920" y="1481455"/>
            <a:ext cx="2236470" cy="33216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marR="5080" indent="-286385">
              <a:lnSpc>
                <a:spcPct val="100099"/>
              </a:lnSpc>
              <a:spcBef>
                <a:spcPts val="100"/>
              </a:spcBef>
              <a:buSzPct val="45833"/>
              <a:buChar char="•"/>
              <a:tabLst>
                <a:tab pos="298450" algn="l"/>
                <a:tab pos="299085" algn="l"/>
              </a:tabLst>
            </a:pPr>
            <a:r>
              <a:rPr dirty="0" sz="2400" spc="-55">
                <a:latin typeface="Tahoma"/>
                <a:cs typeface="Tahoma"/>
              </a:rPr>
              <a:t>Despite </a:t>
            </a:r>
            <a:r>
              <a:rPr dirty="0" sz="2400" spc="-50">
                <a:latin typeface="Tahoma"/>
                <a:cs typeface="Tahoma"/>
              </a:rPr>
              <a:t> </a:t>
            </a:r>
            <a:r>
              <a:rPr dirty="0" sz="2400" spc="40">
                <a:latin typeface="Tahoma"/>
                <a:cs typeface="Tahoma"/>
              </a:rPr>
              <a:t>i</a:t>
            </a:r>
            <a:r>
              <a:rPr dirty="0" sz="2400" spc="-65">
                <a:latin typeface="Tahoma"/>
                <a:cs typeface="Tahoma"/>
              </a:rPr>
              <a:t>n</a:t>
            </a:r>
            <a:r>
              <a:rPr dirty="0" sz="2400" spc="10">
                <a:latin typeface="Tahoma"/>
                <a:cs typeface="Tahoma"/>
              </a:rPr>
              <a:t>c</a:t>
            </a:r>
            <a:r>
              <a:rPr dirty="0" sz="2400" spc="-45">
                <a:latin typeface="Tahoma"/>
                <a:cs typeface="Tahoma"/>
              </a:rPr>
              <a:t>r</a:t>
            </a:r>
            <a:r>
              <a:rPr dirty="0" sz="2400" spc="-70">
                <a:latin typeface="Tahoma"/>
                <a:cs typeface="Tahoma"/>
              </a:rPr>
              <a:t>e</a:t>
            </a:r>
            <a:r>
              <a:rPr dirty="0" sz="2400" spc="-60">
                <a:latin typeface="Tahoma"/>
                <a:cs typeface="Tahoma"/>
              </a:rPr>
              <a:t>a</a:t>
            </a:r>
            <a:r>
              <a:rPr dirty="0" sz="2400" spc="-25">
                <a:latin typeface="Tahoma"/>
                <a:cs typeface="Tahoma"/>
              </a:rPr>
              <a:t>s</a:t>
            </a:r>
            <a:r>
              <a:rPr dirty="0" sz="2400" spc="-75">
                <a:latin typeface="Tahoma"/>
                <a:cs typeface="Tahoma"/>
              </a:rPr>
              <a:t>e</a:t>
            </a:r>
            <a:r>
              <a:rPr dirty="0" sz="2400" spc="-295">
                <a:latin typeface="Tahoma"/>
                <a:cs typeface="Tahoma"/>
              </a:rPr>
              <a:t> </a:t>
            </a:r>
            <a:r>
              <a:rPr dirty="0" sz="2400" spc="40">
                <a:latin typeface="Tahoma"/>
                <a:cs typeface="Tahoma"/>
              </a:rPr>
              <a:t>i</a:t>
            </a:r>
            <a:r>
              <a:rPr dirty="0" sz="2400" spc="-20">
                <a:latin typeface="Tahoma"/>
                <a:cs typeface="Tahoma"/>
              </a:rPr>
              <a:t>n  </a:t>
            </a:r>
            <a:r>
              <a:rPr dirty="0" sz="2400">
                <a:latin typeface="Tahoma"/>
                <a:cs typeface="Tahoma"/>
              </a:rPr>
              <a:t>L</a:t>
            </a:r>
            <a:r>
              <a:rPr dirty="0" sz="2400" spc="-95">
                <a:latin typeface="Tahoma"/>
                <a:cs typeface="Tahoma"/>
              </a:rPr>
              <a:t>C</a:t>
            </a:r>
            <a:r>
              <a:rPr dirty="0" sz="2400" spc="-95">
                <a:latin typeface="Tahoma"/>
                <a:cs typeface="Tahoma"/>
              </a:rPr>
              <a:t>S,</a:t>
            </a:r>
            <a:r>
              <a:rPr dirty="0" sz="2400" spc="-310">
                <a:latin typeface="Tahoma"/>
                <a:cs typeface="Tahoma"/>
              </a:rPr>
              <a:t> </a:t>
            </a:r>
            <a:r>
              <a:rPr dirty="0" sz="2400" spc="-95">
                <a:latin typeface="Tahoma"/>
                <a:cs typeface="Tahoma"/>
              </a:rPr>
              <a:t>A</a:t>
            </a:r>
            <a:r>
              <a:rPr dirty="0" sz="2400" spc="-100">
                <a:latin typeface="Tahoma"/>
                <a:cs typeface="Tahoma"/>
              </a:rPr>
              <a:t>s</a:t>
            </a:r>
            <a:r>
              <a:rPr dirty="0" sz="2400" spc="40">
                <a:latin typeface="Tahoma"/>
                <a:cs typeface="Tahoma"/>
              </a:rPr>
              <a:t>i</a:t>
            </a:r>
            <a:r>
              <a:rPr dirty="0" sz="2400" spc="-60">
                <a:latin typeface="Tahoma"/>
                <a:cs typeface="Tahoma"/>
              </a:rPr>
              <a:t>a</a:t>
            </a:r>
            <a:r>
              <a:rPr dirty="0" sz="2400" spc="-20">
                <a:latin typeface="Tahoma"/>
                <a:cs typeface="Tahoma"/>
              </a:rPr>
              <a:t>n  </a:t>
            </a:r>
            <a:r>
              <a:rPr dirty="0" sz="2400" spc="-45">
                <a:latin typeface="Tahoma"/>
                <a:cs typeface="Tahoma"/>
              </a:rPr>
              <a:t>Americans 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 spc="10">
                <a:latin typeface="Tahoma"/>
                <a:cs typeface="Tahoma"/>
              </a:rPr>
              <a:t>c</a:t>
            </a:r>
            <a:r>
              <a:rPr dirty="0" sz="2400" spc="-30">
                <a:latin typeface="Tahoma"/>
                <a:cs typeface="Tahoma"/>
              </a:rPr>
              <a:t>o</a:t>
            </a:r>
            <a:r>
              <a:rPr dirty="0" sz="2400" spc="5">
                <a:latin typeface="Tahoma"/>
                <a:cs typeface="Tahoma"/>
              </a:rPr>
              <a:t>n</a:t>
            </a:r>
            <a:r>
              <a:rPr dirty="0" sz="2400" spc="-55">
                <a:latin typeface="Tahoma"/>
                <a:cs typeface="Tahoma"/>
              </a:rPr>
              <a:t>t</a:t>
            </a:r>
            <a:r>
              <a:rPr dirty="0" sz="2400" spc="40">
                <a:latin typeface="Tahoma"/>
                <a:cs typeface="Tahoma"/>
              </a:rPr>
              <a:t>i</a:t>
            </a:r>
            <a:r>
              <a:rPr dirty="0" sz="2400" spc="5">
                <a:latin typeface="Tahoma"/>
                <a:cs typeface="Tahoma"/>
              </a:rPr>
              <a:t>n</a:t>
            </a:r>
            <a:r>
              <a:rPr dirty="0" sz="2400" spc="-65">
                <a:latin typeface="Tahoma"/>
                <a:cs typeface="Tahoma"/>
              </a:rPr>
              <a:t>u</a:t>
            </a:r>
            <a:r>
              <a:rPr dirty="0" sz="2400" spc="-70">
                <a:latin typeface="Tahoma"/>
                <a:cs typeface="Tahoma"/>
              </a:rPr>
              <a:t>e</a:t>
            </a:r>
            <a:r>
              <a:rPr dirty="0" sz="2400" spc="5">
                <a:latin typeface="Tahoma"/>
                <a:cs typeface="Tahoma"/>
              </a:rPr>
              <a:t>d</a:t>
            </a:r>
            <a:r>
              <a:rPr dirty="0" sz="2400" spc="-290">
                <a:latin typeface="Tahoma"/>
                <a:cs typeface="Tahoma"/>
              </a:rPr>
              <a:t> </a:t>
            </a:r>
            <a:r>
              <a:rPr dirty="0" sz="2400" spc="15">
                <a:latin typeface="Tahoma"/>
                <a:cs typeface="Tahoma"/>
              </a:rPr>
              <a:t>t</a:t>
            </a:r>
            <a:r>
              <a:rPr dirty="0" sz="2400">
                <a:latin typeface="Tahoma"/>
                <a:cs typeface="Tahoma"/>
              </a:rPr>
              <a:t>o  </a:t>
            </a:r>
            <a:r>
              <a:rPr dirty="0" sz="2400" spc="20">
                <a:latin typeface="Tahoma"/>
                <a:cs typeface="Tahoma"/>
              </a:rPr>
              <a:t>b</a:t>
            </a:r>
            <a:r>
              <a:rPr dirty="0" sz="2400" spc="-75">
                <a:latin typeface="Tahoma"/>
                <a:cs typeface="Tahoma"/>
              </a:rPr>
              <a:t>e</a:t>
            </a:r>
            <a:r>
              <a:rPr dirty="0" sz="2400" spc="-295">
                <a:latin typeface="Tahoma"/>
                <a:cs typeface="Tahoma"/>
              </a:rPr>
              <a:t> </a:t>
            </a:r>
            <a:r>
              <a:rPr dirty="0" sz="2400" spc="20">
                <a:latin typeface="Tahoma"/>
                <a:cs typeface="Tahoma"/>
              </a:rPr>
              <a:t>d</a:t>
            </a:r>
            <a:r>
              <a:rPr dirty="0" sz="2400" spc="-120">
                <a:latin typeface="Tahoma"/>
                <a:cs typeface="Tahoma"/>
              </a:rPr>
              <a:t>x</a:t>
            </a:r>
            <a:r>
              <a:rPr dirty="0" sz="2400" spc="-320">
                <a:latin typeface="Tahoma"/>
                <a:cs typeface="Tahoma"/>
              </a:rPr>
              <a:t> </a:t>
            </a:r>
            <a:r>
              <a:rPr dirty="0" sz="2400" spc="-15">
                <a:latin typeface="Tahoma"/>
                <a:cs typeface="Tahoma"/>
              </a:rPr>
              <a:t>w</a:t>
            </a:r>
            <a:r>
              <a:rPr dirty="0" sz="2400">
                <a:latin typeface="Tahoma"/>
                <a:cs typeface="Tahoma"/>
              </a:rPr>
              <a:t>i</a:t>
            </a:r>
            <a:r>
              <a:rPr dirty="0" sz="2400" spc="10">
                <a:latin typeface="Tahoma"/>
                <a:cs typeface="Tahoma"/>
              </a:rPr>
              <a:t>t</a:t>
            </a:r>
            <a:r>
              <a:rPr dirty="0" sz="2400" spc="-25">
                <a:latin typeface="Tahoma"/>
                <a:cs typeface="Tahoma"/>
              </a:rPr>
              <a:t>h  </a:t>
            </a:r>
            <a:r>
              <a:rPr dirty="0" sz="2400" spc="5">
                <a:latin typeface="Tahoma"/>
                <a:cs typeface="Tahoma"/>
              </a:rPr>
              <a:t>m</a:t>
            </a:r>
            <a:r>
              <a:rPr dirty="0" sz="2400" spc="-30">
                <a:latin typeface="Tahoma"/>
                <a:cs typeface="Tahoma"/>
              </a:rPr>
              <a:t>o</a:t>
            </a:r>
            <a:r>
              <a:rPr dirty="0" sz="2400" spc="-45">
                <a:latin typeface="Tahoma"/>
                <a:cs typeface="Tahoma"/>
              </a:rPr>
              <a:t>r</a:t>
            </a:r>
            <a:r>
              <a:rPr dirty="0" sz="2400" spc="-75">
                <a:latin typeface="Tahoma"/>
                <a:cs typeface="Tahoma"/>
              </a:rPr>
              <a:t>e</a:t>
            </a:r>
            <a:r>
              <a:rPr dirty="0" sz="2400" spc="-275">
                <a:latin typeface="Tahoma"/>
                <a:cs typeface="Tahoma"/>
              </a:rPr>
              <a:t> </a:t>
            </a:r>
            <a:r>
              <a:rPr dirty="0" sz="2400" spc="-65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dirty="0" sz="2400" spc="1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dirty="0" sz="2400" spc="-65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dirty="0" sz="2400" spc="-135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dirty="0" sz="2400" spc="-75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dirty="0" sz="2400" spc="-225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2400" spc="-300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dirty="0" sz="2400" spc="-135">
                <a:solidFill>
                  <a:srgbClr val="FF0000"/>
                </a:solidFill>
                <a:latin typeface="Tahoma"/>
                <a:cs typeface="Tahoma"/>
              </a:rPr>
              <a:t>V  </a:t>
            </a:r>
            <a:r>
              <a:rPr dirty="0" sz="2400" spc="15">
                <a:latin typeface="Tahoma"/>
                <a:cs typeface="Tahoma"/>
              </a:rPr>
              <a:t>t</a:t>
            </a:r>
            <a:r>
              <a:rPr dirty="0" sz="2400" spc="-65">
                <a:latin typeface="Tahoma"/>
                <a:cs typeface="Tahoma"/>
              </a:rPr>
              <a:t>h</a:t>
            </a:r>
            <a:r>
              <a:rPr dirty="0" sz="2400" spc="-60">
                <a:latin typeface="Tahoma"/>
                <a:cs typeface="Tahoma"/>
              </a:rPr>
              <a:t>a</a:t>
            </a:r>
            <a:r>
              <a:rPr dirty="0" sz="2400" spc="-25">
                <a:latin typeface="Tahoma"/>
                <a:cs typeface="Tahoma"/>
              </a:rPr>
              <a:t>n</a:t>
            </a:r>
            <a:r>
              <a:rPr dirty="0" sz="2400" spc="-270">
                <a:latin typeface="Tahoma"/>
                <a:cs typeface="Tahoma"/>
              </a:rPr>
              <a:t> </a:t>
            </a:r>
            <a:r>
              <a:rPr dirty="0" sz="2400" spc="-50">
                <a:latin typeface="Tahoma"/>
                <a:cs typeface="Tahoma"/>
              </a:rPr>
              <a:t>Sta</a:t>
            </a:r>
            <a:r>
              <a:rPr dirty="0" sz="2400" spc="-5">
                <a:latin typeface="Tahoma"/>
                <a:cs typeface="Tahoma"/>
              </a:rPr>
              <a:t>g</a:t>
            </a:r>
            <a:r>
              <a:rPr dirty="0" sz="2400" spc="-75">
                <a:latin typeface="Tahoma"/>
                <a:cs typeface="Tahoma"/>
              </a:rPr>
              <a:t>e</a:t>
            </a:r>
            <a:r>
              <a:rPr dirty="0" sz="2400" spc="-295">
                <a:latin typeface="Tahoma"/>
                <a:cs typeface="Tahoma"/>
              </a:rPr>
              <a:t> </a:t>
            </a:r>
            <a:r>
              <a:rPr dirty="0" sz="2400" spc="-265">
                <a:latin typeface="Tahoma"/>
                <a:cs typeface="Tahoma"/>
              </a:rPr>
              <a:t>I</a:t>
            </a:r>
            <a:r>
              <a:rPr dirty="0" sz="2400" spc="-335">
                <a:latin typeface="Tahoma"/>
                <a:cs typeface="Tahoma"/>
              </a:rPr>
              <a:t> </a:t>
            </a:r>
            <a:r>
              <a:rPr dirty="0" sz="2400" spc="-75">
                <a:latin typeface="Tahoma"/>
                <a:cs typeface="Tahoma"/>
              </a:rPr>
              <a:t>v</a:t>
            </a:r>
            <a:r>
              <a:rPr dirty="0" sz="2400" spc="-20">
                <a:latin typeface="Tahoma"/>
                <a:cs typeface="Tahoma"/>
              </a:rPr>
              <a:t>s</a:t>
            </a:r>
            <a:r>
              <a:rPr dirty="0" sz="2400" spc="-135">
                <a:latin typeface="Tahoma"/>
                <a:cs typeface="Tahoma"/>
              </a:rPr>
              <a:t>.  </a:t>
            </a:r>
            <a:r>
              <a:rPr dirty="0" sz="2400" spc="-40">
                <a:latin typeface="Tahoma"/>
                <a:cs typeface="Tahoma"/>
              </a:rPr>
              <a:t>Caucasians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93359" y="4717097"/>
            <a:ext cx="138747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20">
                <a:solidFill>
                  <a:srgbClr val="202020"/>
                </a:solidFill>
                <a:latin typeface="Calibri"/>
                <a:cs typeface="Calibri"/>
              </a:rPr>
              <a:t>P</a:t>
            </a:r>
            <a:r>
              <a:rPr dirty="0" sz="1050" spc="45">
                <a:solidFill>
                  <a:srgbClr val="202020"/>
                </a:solidFill>
                <a:latin typeface="Calibri"/>
                <a:cs typeface="Calibri"/>
              </a:rPr>
              <a:t>o</a:t>
            </a:r>
            <a:r>
              <a:rPr dirty="0" sz="1050" spc="-55">
                <a:solidFill>
                  <a:srgbClr val="202020"/>
                </a:solidFill>
                <a:latin typeface="Calibri"/>
                <a:cs typeface="Calibri"/>
              </a:rPr>
              <a:t>t</a:t>
            </a:r>
            <a:r>
              <a:rPr dirty="0" sz="1050" spc="20">
                <a:solidFill>
                  <a:srgbClr val="202020"/>
                </a:solidFill>
                <a:latin typeface="Calibri"/>
                <a:cs typeface="Calibri"/>
              </a:rPr>
              <a:t>t</a:t>
            </a:r>
            <a:r>
              <a:rPr dirty="0" sz="1050">
                <a:solidFill>
                  <a:srgbClr val="202020"/>
                </a:solidFill>
                <a:latin typeface="Calibri"/>
                <a:cs typeface="Calibri"/>
              </a:rPr>
              <a:t>er</a:t>
            </a:r>
            <a:r>
              <a:rPr dirty="0" sz="1050" spc="-5">
                <a:solidFill>
                  <a:srgbClr val="202020"/>
                </a:solidFill>
                <a:latin typeface="Calibri"/>
                <a:cs typeface="Calibri"/>
              </a:rPr>
              <a:t> A</a:t>
            </a:r>
            <a:r>
              <a:rPr dirty="0" sz="1050" spc="5">
                <a:solidFill>
                  <a:srgbClr val="202020"/>
                </a:solidFill>
                <a:latin typeface="Calibri"/>
                <a:cs typeface="Calibri"/>
              </a:rPr>
              <a:t>L</a:t>
            </a:r>
            <a:r>
              <a:rPr dirty="0" sz="1050" spc="-40">
                <a:solidFill>
                  <a:srgbClr val="202020"/>
                </a:solidFill>
                <a:latin typeface="Calibri"/>
                <a:cs typeface="Calibri"/>
              </a:rPr>
              <a:t>,</a:t>
            </a:r>
            <a:r>
              <a:rPr dirty="0" sz="1050" spc="30">
                <a:solidFill>
                  <a:srgbClr val="202020"/>
                </a:solidFill>
                <a:latin typeface="Calibri"/>
                <a:cs typeface="Calibri"/>
              </a:rPr>
              <a:t>B</a:t>
            </a:r>
            <a:r>
              <a:rPr dirty="0" sz="1050">
                <a:solidFill>
                  <a:srgbClr val="202020"/>
                </a:solidFill>
                <a:latin typeface="Calibri"/>
                <a:cs typeface="Calibri"/>
              </a:rPr>
              <a:t>M</a:t>
            </a:r>
            <a:r>
              <a:rPr dirty="0" sz="1050" spc="35">
                <a:solidFill>
                  <a:srgbClr val="202020"/>
                </a:solidFill>
                <a:latin typeface="Calibri"/>
                <a:cs typeface="Calibri"/>
              </a:rPr>
              <a:t>J</a:t>
            </a:r>
            <a:r>
              <a:rPr dirty="0" sz="1050">
                <a:solidFill>
                  <a:srgbClr val="202020"/>
                </a:solidFill>
                <a:latin typeface="Calibri"/>
                <a:cs typeface="Calibri"/>
              </a:rPr>
              <a:t>.</a:t>
            </a:r>
            <a:r>
              <a:rPr dirty="0" sz="1050" spc="-55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202020"/>
                </a:solidFill>
                <a:latin typeface="Calibri"/>
                <a:cs typeface="Calibri"/>
              </a:rPr>
              <a:t>2</a:t>
            </a:r>
            <a:r>
              <a:rPr dirty="0" sz="1050" spc="65">
                <a:solidFill>
                  <a:srgbClr val="202020"/>
                </a:solidFill>
                <a:latin typeface="Calibri"/>
                <a:cs typeface="Calibri"/>
              </a:rPr>
              <a:t>0</a:t>
            </a:r>
            <a:r>
              <a:rPr dirty="0" sz="1050" spc="-10">
                <a:solidFill>
                  <a:srgbClr val="202020"/>
                </a:solidFill>
                <a:latin typeface="Calibri"/>
                <a:cs typeface="Calibri"/>
              </a:rPr>
              <a:t>2</a:t>
            </a:r>
            <a:r>
              <a:rPr dirty="0" sz="1050">
                <a:solidFill>
                  <a:srgbClr val="202020"/>
                </a:solidFill>
                <a:latin typeface="Calibri"/>
                <a:cs typeface="Calibri"/>
              </a:rPr>
              <a:t>2</a:t>
            </a:r>
            <a:r>
              <a:rPr dirty="0" sz="1050" spc="-2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202020"/>
                </a:solidFill>
                <a:latin typeface="Calibri"/>
                <a:cs typeface="Calibri"/>
              </a:rPr>
              <a:t>M</a:t>
            </a:r>
            <a:r>
              <a:rPr dirty="0" sz="1050" spc="20">
                <a:solidFill>
                  <a:srgbClr val="202020"/>
                </a:solidFill>
                <a:latin typeface="Calibri"/>
                <a:cs typeface="Calibri"/>
              </a:rPr>
              <a:t>a</a:t>
            </a:r>
            <a:r>
              <a:rPr dirty="0" sz="1050">
                <a:solidFill>
                  <a:srgbClr val="202020"/>
                </a:solidFill>
                <a:latin typeface="Calibri"/>
                <a:cs typeface="Calibri"/>
              </a:rPr>
              <a:t>r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533900" y="2240026"/>
            <a:ext cx="3371850" cy="2094230"/>
            <a:chOff x="4533900" y="2240026"/>
            <a:chExt cx="3371850" cy="2094230"/>
          </a:xfrm>
        </p:grpSpPr>
        <p:sp>
          <p:nvSpPr>
            <p:cNvPr id="7" name="object 7"/>
            <p:cNvSpPr/>
            <p:nvPr/>
          </p:nvSpPr>
          <p:spPr>
            <a:xfrm>
              <a:off x="7343775" y="2771775"/>
              <a:ext cx="533400" cy="1533525"/>
            </a:xfrm>
            <a:custGeom>
              <a:avLst/>
              <a:gdLst/>
              <a:ahLst/>
              <a:cxnLst/>
              <a:rect l="l" t="t" r="r" b="b"/>
              <a:pathLst>
                <a:path w="533400" h="1533525">
                  <a:moveTo>
                    <a:pt x="0" y="88900"/>
                  </a:moveTo>
                  <a:lnTo>
                    <a:pt x="6979" y="54274"/>
                  </a:lnTo>
                  <a:lnTo>
                    <a:pt x="26019" y="26019"/>
                  </a:lnTo>
                  <a:lnTo>
                    <a:pt x="54274" y="6979"/>
                  </a:lnTo>
                  <a:lnTo>
                    <a:pt x="88900" y="0"/>
                  </a:lnTo>
                  <a:lnTo>
                    <a:pt x="444500" y="0"/>
                  </a:lnTo>
                  <a:lnTo>
                    <a:pt x="479125" y="6979"/>
                  </a:lnTo>
                  <a:lnTo>
                    <a:pt x="507380" y="26019"/>
                  </a:lnTo>
                  <a:lnTo>
                    <a:pt x="526420" y="54274"/>
                  </a:lnTo>
                  <a:lnTo>
                    <a:pt x="533400" y="88900"/>
                  </a:lnTo>
                  <a:lnTo>
                    <a:pt x="533400" y="1444625"/>
                  </a:lnTo>
                  <a:lnTo>
                    <a:pt x="526420" y="1479228"/>
                  </a:lnTo>
                  <a:lnTo>
                    <a:pt x="507380" y="1507486"/>
                  </a:lnTo>
                  <a:lnTo>
                    <a:pt x="479125" y="1526538"/>
                  </a:lnTo>
                  <a:lnTo>
                    <a:pt x="444500" y="1533525"/>
                  </a:lnTo>
                  <a:lnTo>
                    <a:pt x="88900" y="1533525"/>
                  </a:lnTo>
                  <a:lnTo>
                    <a:pt x="54274" y="1526538"/>
                  </a:lnTo>
                  <a:lnTo>
                    <a:pt x="26019" y="1507486"/>
                  </a:lnTo>
                  <a:lnTo>
                    <a:pt x="6979" y="1479228"/>
                  </a:lnTo>
                  <a:lnTo>
                    <a:pt x="0" y="1444625"/>
                  </a:lnTo>
                  <a:lnTo>
                    <a:pt x="0" y="88900"/>
                  </a:lnTo>
                  <a:close/>
                </a:path>
              </a:pathLst>
            </a:custGeom>
            <a:ln w="571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405751" y="2281301"/>
              <a:ext cx="419100" cy="285750"/>
            </a:xfrm>
            <a:custGeom>
              <a:avLst/>
              <a:gdLst/>
              <a:ahLst/>
              <a:cxnLst/>
              <a:rect l="l" t="t" r="r" b="b"/>
              <a:pathLst>
                <a:path w="419100" h="285750">
                  <a:moveTo>
                    <a:pt x="209550" y="0"/>
                  </a:moveTo>
                  <a:lnTo>
                    <a:pt x="160020" y="109093"/>
                  </a:lnTo>
                  <a:lnTo>
                    <a:pt x="0" y="109093"/>
                  </a:lnTo>
                  <a:lnTo>
                    <a:pt x="129413" y="176530"/>
                  </a:lnTo>
                  <a:lnTo>
                    <a:pt x="80010" y="285623"/>
                  </a:lnTo>
                  <a:lnTo>
                    <a:pt x="209550" y="218186"/>
                  </a:lnTo>
                  <a:lnTo>
                    <a:pt x="338963" y="285623"/>
                  </a:lnTo>
                  <a:lnTo>
                    <a:pt x="289560" y="176530"/>
                  </a:lnTo>
                  <a:lnTo>
                    <a:pt x="418973" y="109093"/>
                  </a:lnTo>
                  <a:lnTo>
                    <a:pt x="258953" y="109093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405751" y="2281301"/>
              <a:ext cx="419100" cy="285750"/>
            </a:xfrm>
            <a:custGeom>
              <a:avLst/>
              <a:gdLst/>
              <a:ahLst/>
              <a:cxnLst/>
              <a:rect l="l" t="t" r="r" b="b"/>
              <a:pathLst>
                <a:path w="419100" h="285750">
                  <a:moveTo>
                    <a:pt x="0" y="109093"/>
                  </a:moveTo>
                  <a:lnTo>
                    <a:pt x="160020" y="109093"/>
                  </a:lnTo>
                  <a:lnTo>
                    <a:pt x="209550" y="0"/>
                  </a:lnTo>
                  <a:lnTo>
                    <a:pt x="258953" y="109093"/>
                  </a:lnTo>
                  <a:lnTo>
                    <a:pt x="418973" y="109093"/>
                  </a:lnTo>
                  <a:lnTo>
                    <a:pt x="289560" y="176530"/>
                  </a:lnTo>
                  <a:lnTo>
                    <a:pt x="338963" y="285623"/>
                  </a:lnTo>
                  <a:lnTo>
                    <a:pt x="209550" y="218186"/>
                  </a:lnTo>
                  <a:lnTo>
                    <a:pt x="80010" y="285623"/>
                  </a:lnTo>
                  <a:lnTo>
                    <a:pt x="129413" y="176530"/>
                  </a:lnTo>
                  <a:lnTo>
                    <a:pt x="0" y="109093"/>
                  </a:lnTo>
                  <a:close/>
                </a:path>
              </a:pathLst>
            </a:custGeom>
            <a:ln w="25400">
              <a:solidFill>
                <a:srgbClr val="640B0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562475" y="2571750"/>
              <a:ext cx="533400" cy="1647825"/>
            </a:xfrm>
            <a:custGeom>
              <a:avLst/>
              <a:gdLst/>
              <a:ahLst/>
              <a:cxnLst/>
              <a:rect l="l" t="t" r="r" b="b"/>
              <a:pathLst>
                <a:path w="533400" h="1647825">
                  <a:moveTo>
                    <a:pt x="0" y="88900"/>
                  </a:moveTo>
                  <a:lnTo>
                    <a:pt x="6979" y="54274"/>
                  </a:lnTo>
                  <a:lnTo>
                    <a:pt x="26019" y="26019"/>
                  </a:lnTo>
                  <a:lnTo>
                    <a:pt x="54274" y="6979"/>
                  </a:lnTo>
                  <a:lnTo>
                    <a:pt x="88900" y="0"/>
                  </a:lnTo>
                  <a:lnTo>
                    <a:pt x="444500" y="0"/>
                  </a:lnTo>
                  <a:lnTo>
                    <a:pt x="479125" y="6979"/>
                  </a:lnTo>
                  <a:lnTo>
                    <a:pt x="507380" y="26019"/>
                  </a:lnTo>
                  <a:lnTo>
                    <a:pt x="526420" y="54274"/>
                  </a:lnTo>
                  <a:lnTo>
                    <a:pt x="533400" y="88900"/>
                  </a:lnTo>
                  <a:lnTo>
                    <a:pt x="533400" y="1558925"/>
                  </a:lnTo>
                  <a:lnTo>
                    <a:pt x="526420" y="1593528"/>
                  </a:lnTo>
                  <a:lnTo>
                    <a:pt x="507380" y="1621786"/>
                  </a:lnTo>
                  <a:lnTo>
                    <a:pt x="479125" y="1640838"/>
                  </a:lnTo>
                  <a:lnTo>
                    <a:pt x="444500" y="1647825"/>
                  </a:lnTo>
                  <a:lnTo>
                    <a:pt x="88900" y="1647825"/>
                  </a:lnTo>
                  <a:lnTo>
                    <a:pt x="54274" y="1640838"/>
                  </a:lnTo>
                  <a:lnTo>
                    <a:pt x="26019" y="1621786"/>
                  </a:lnTo>
                  <a:lnTo>
                    <a:pt x="6979" y="1593528"/>
                  </a:lnTo>
                  <a:lnTo>
                    <a:pt x="0" y="1558925"/>
                  </a:lnTo>
                  <a:lnTo>
                    <a:pt x="0" y="88900"/>
                  </a:lnTo>
                  <a:close/>
                </a:path>
              </a:pathLst>
            </a:custGeom>
            <a:ln w="571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681601" y="2252726"/>
              <a:ext cx="419100" cy="285750"/>
            </a:xfrm>
            <a:custGeom>
              <a:avLst/>
              <a:gdLst/>
              <a:ahLst/>
              <a:cxnLst/>
              <a:rect l="l" t="t" r="r" b="b"/>
              <a:pathLst>
                <a:path w="419100" h="285750">
                  <a:moveTo>
                    <a:pt x="209550" y="0"/>
                  </a:moveTo>
                  <a:lnTo>
                    <a:pt x="160020" y="109093"/>
                  </a:lnTo>
                  <a:lnTo>
                    <a:pt x="0" y="109093"/>
                  </a:lnTo>
                  <a:lnTo>
                    <a:pt x="129413" y="176530"/>
                  </a:lnTo>
                  <a:lnTo>
                    <a:pt x="80010" y="285623"/>
                  </a:lnTo>
                  <a:lnTo>
                    <a:pt x="209550" y="218186"/>
                  </a:lnTo>
                  <a:lnTo>
                    <a:pt x="338963" y="285623"/>
                  </a:lnTo>
                  <a:lnTo>
                    <a:pt x="289560" y="176530"/>
                  </a:lnTo>
                  <a:lnTo>
                    <a:pt x="419100" y="109093"/>
                  </a:lnTo>
                  <a:lnTo>
                    <a:pt x="258953" y="109093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681601" y="2252726"/>
              <a:ext cx="419100" cy="285750"/>
            </a:xfrm>
            <a:custGeom>
              <a:avLst/>
              <a:gdLst/>
              <a:ahLst/>
              <a:cxnLst/>
              <a:rect l="l" t="t" r="r" b="b"/>
              <a:pathLst>
                <a:path w="419100" h="285750">
                  <a:moveTo>
                    <a:pt x="0" y="109093"/>
                  </a:moveTo>
                  <a:lnTo>
                    <a:pt x="160020" y="109093"/>
                  </a:lnTo>
                  <a:lnTo>
                    <a:pt x="209550" y="0"/>
                  </a:lnTo>
                  <a:lnTo>
                    <a:pt x="258953" y="109093"/>
                  </a:lnTo>
                  <a:lnTo>
                    <a:pt x="419100" y="109093"/>
                  </a:lnTo>
                  <a:lnTo>
                    <a:pt x="289560" y="176530"/>
                  </a:lnTo>
                  <a:lnTo>
                    <a:pt x="338963" y="285623"/>
                  </a:lnTo>
                  <a:lnTo>
                    <a:pt x="209550" y="218186"/>
                  </a:lnTo>
                  <a:lnTo>
                    <a:pt x="80010" y="285623"/>
                  </a:lnTo>
                  <a:lnTo>
                    <a:pt x="129413" y="176530"/>
                  </a:lnTo>
                  <a:lnTo>
                    <a:pt x="0" y="109093"/>
                  </a:lnTo>
                  <a:close/>
                </a:path>
              </a:pathLst>
            </a:custGeom>
            <a:ln w="25400">
              <a:solidFill>
                <a:srgbClr val="640B0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6329045" y="1530985"/>
            <a:ext cx="1501775" cy="671195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70"/>
              </a:spcBef>
            </a:pPr>
            <a:r>
              <a:rPr dirty="0" sz="2100" spc="50">
                <a:latin typeface="Tahoma"/>
                <a:cs typeface="Tahoma"/>
              </a:rPr>
              <a:t>Stage </a:t>
            </a:r>
            <a:r>
              <a:rPr dirty="0" sz="2100" spc="-20">
                <a:latin typeface="Tahoma"/>
                <a:cs typeface="Tahoma"/>
              </a:rPr>
              <a:t>IV </a:t>
            </a:r>
            <a:r>
              <a:rPr dirty="0" sz="2100" spc="-15">
                <a:latin typeface="Tahoma"/>
                <a:cs typeface="Tahoma"/>
              </a:rPr>
              <a:t> </a:t>
            </a:r>
            <a:r>
              <a:rPr dirty="0" sz="2100" spc="35">
                <a:latin typeface="Tahoma"/>
                <a:cs typeface="Tahoma"/>
              </a:rPr>
              <a:t>p</a:t>
            </a:r>
            <a:r>
              <a:rPr dirty="0" sz="2100" spc="-90">
                <a:latin typeface="Tahoma"/>
                <a:cs typeface="Tahoma"/>
              </a:rPr>
              <a:t>r</a:t>
            </a:r>
            <a:r>
              <a:rPr dirty="0" sz="2100" spc="20">
                <a:latin typeface="Tahoma"/>
                <a:cs typeface="Tahoma"/>
              </a:rPr>
              <a:t>e</a:t>
            </a:r>
            <a:r>
              <a:rPr dirty="0" sz="2100" spc="35">
                <a:latin typeface="Tahoma"/>
                <a:cs typeface="Tahoma"/>
              </a:rPr>
              <a:t>d</a:t>
            </a:r>
            <a:r>
              <a:rPr dirty="0" sz="2100" spc="-15">
                <a:latin typeface="Tahoma"/>
                <a:cs typeface="Tahoma"/>
              </a:rPr>
              <a:t>o</a:t>
            </a:r>
            <a:r>
              <a:rPr dirty="0" sz="2100" spc="30">
                <a:latin typeface="Tahoma"/>
                <a:cs typeface="Tahoma"/>
              </a:rPr>
              <a:t>m</a:t>
            </a:r>
            <a:r>
              <a:rPr dirty="0" sz="2100" spc="-35">
                <a:latin typeface="Tahoma"/>
                <a:cs typeface="Tahoma"/>
              </a:rPr>
              <a:t>i</a:t>
            </a:r>
            <a:r>
              <a:rPr dirty="0" sz="2100" spc="-50">
                <a:latin typeface="Tahoma"/>
                <a:cs typeface="Tahoma"/>
              </a:rPr>
              <a:t>n</a:t>
            </a:r>
            <a:r>
              <a:rPr dirty="0" sz="2100" spc="90">
                <a:latin typeface="Tahoma"/>
                <a:cs typeface="Tahoma"/>
              </a:rPr>
              <a:t>a</a:t>
            </a:r>
            <a:r>
              <a:rPr dirty="0" sz="2100" spc="-50">
                <a:latin typeface="Tahoma"/>
                <a:cs typeface="Tahoma"/>
              </a:rPr>
              <a:t>n</a:t>
            </a:r>
            <a:r>
              <a:rPr dirty="0" sz="2100" spc="-120">
                <a:latin typeface="Tahoma"/>
                <a:cs typeface="Tahoma"/>
              </a:rPr>
              <a:t>t</a:t>
            </a:r>
            <a:endParaRPr sz="2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4017" y="5397"/>
            <a:ext cx="6743065" cy="1134745"/>
          </a:xfrm>
          <a:prstGeom prst="rect"/>
        </p:spPr>
        <p:txBody>
          <a:bodyPr wrap="square" lIns="0" tIns="79375" rIns="0" bIns="0" rtlCol="0" vert="horz">
            <a:spAutoFit/>
          </a:bodyPr>
          <a:lstStyle/>
          <a:p>
            <a:pPr marL="12700" marR="5080">
              <a:lnSpc>
                <a:spcPts val="4130"/>
              </a:lnSpc>
              <a:spcBef>
                <a:spcPts val="625"/>
              </a:spcBef>
            </a:pPr>
            <a:r>
              <a:rPr dirty="0" spc="120"/>
              <a:t>Asian</a:t>
            </a:r>
            <a:r>
              <a:rPr dirty="0" spc="-180"/>
              <a:t> </a:t>
            </a:r>
            <a:r>
              <a:rPr dirty="0" spc="60"/>
              <a:t>American</a:t>
            </a:r>
            <a:r>
              <a:rPr dirty="0" spc="-175"/>
              <a:t> </a:t>
            </a:r>
            <a:r>
              <a:rPr dirty="0" spc="35"/>
              <a:t>Disparities</a:t>
            </a:r>
            <a:r>
              <a:rPr dirty="0" spc="-114"/>
              <a:t> </a:t>
            </a:r>
            <a:r>
              <a:rPr dirty="0" spc="40"/>
              <a:t>and </a:t>
            </a:r>
            <a:r>
              <a:rPr dirty="0" spc="-1170"/>
              <a:t> </a:t>
            </a:r>
            <a:r>
              <a:rPr dirty="0" spc="130"/>
              <a:t>Cancer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1965" y="1195006"/>
            <a:ext cx="5501640" cy="24625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49250" indent="-337185">
              <a:lnSpc>
                <a:spcPct val="100000"/>
              </a:lnSpc>
              <a:spcBef>
                <a:spcPts val="125"/>
              </a:spcBef>
              <a:buSzPct val="85000"/>
              <a:buChar char="•"/>
              <a:tabLst>
                <a:tab pos="349250" algn="l"/>
                <a:tab pos="349885" algn="l"/>
              </a:tabLst>
            </a:pPr>
            <a:r>
              <a:rPr dirty="0" sz="2000" spc="-75">
                <a:solidFill>
                  <a:srgbClr val="252525"/>
                </a:solidFill>
                <a:latin typeface="Tahoma"/>
                <a:cs typeface="Tahoma"/>
              </a:rPr>
              <a:t>F</a:t>
            </a:r>
            <a:r>
              <a:rPr dirty="0" sz="2000" spc="-5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dirty="0" sz="2000" spc="-7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dirty="0" sz="200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dirty="0" sz="2000" spc="-85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dirty="0" sz="2000" spc="-7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dirty="0" sz="2000" spc="2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dirty="0" sz="2000" spc="-110">
                <a:solidFill>
                  <a:srgbClr val="252525"/>
                </a:solidFill>
                <a:latin typeface="Tahoma"/>
                <a:cs typeface="Tahoma"/>
              </a:rPr>
              <a:t>-</a:t>
            </a:r>
            <a:r>
              <a:rPr dirty="0" sz="2000" spc="-60">
                <a:solidFill>
                  <a:srgbClr val="252525"/>
                </a:solidFill>
                <a:latin typeface="Tahoma"/>
                <a:cs typeface="Tahoma"/>
              </a:rPr>
              <a:t>g</a:t>
            </a:r>
            <a:r>
              <a:rPr dirty="0" sz="2000" spc="-5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dirty="0" sz="2000" spc="-4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dirty="0" sz="2000" spc="10">
                <a:solidFill>
                  <a:srgbClr val="252525"/>
                </a:solidFill>
                <a:latin typeface="Tahoma"/>
                <a:cs typeface="Tahoma"/>
              </a:rPr>
              <a:t>w</a:t>
            </a:r>
            <a:r>
              <a:rPr dirty="0" sz="2000" spc="-1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dirty="0" sz="2000" spc="5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dirty="0" sz="2000" spc="-85">
                <a:solidFill>
                  <a:srgbClr val="252525"/>
                </a:solidFill>
                <a:latin typeface="Tahoma"/>
                <a:cs typeface="Tahoma"/>
              </a:rPr>
              <a:t>g</a:t>
            </a:r>
            <a:r>
              <a:rPr dirty="0" sz="2000" spc="-22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40">
                <a:solidFill>
                  <a:srgbClr val="252525"/>
                </a:solidFill>
                <a:latin typeface="Tahoma"/>
                <a:cs typeface="Tahoma"/>
              </a:rPr>
              <a:t>U</a:t>
            </a:r>
            <a:r>
              <a:rPr dirty="0" sz="2000" spc="-35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dirty="0" sz="2000" spc="-28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25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dirty="0" sz="2000" spc="-75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dirty="0" sz="2000" spc="-25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dirty="0" sz="2000" spc="65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dirty="0" sz="2000" spc="-75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dirty="0" sz="2000" spc="60">
                <a:solidFill>
                  <a:srgbClr val="252525"/>
                </a:solidFill>
                <a:latin typeface="Tahoma"/>
                <a:cs typeface="Tahoma"/>
              </a:rPr>
              <a:t>l</a:t>
            </a:r>
            <a:r>
              <a:rPr dirty="0" sz="2000" spc="-24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60">
                <a:solidFill>
                  <a:srgbClr val="252525"/>
                </a:solidFill>
                <a:latin typeface="Tahoma"/>
                <a:cs typeface="Tahoma"/>
              </a:rPr>
              <a:t>g</a:t>
            </a:r>
            <a:r>
              <a:rPr dirty="0" sz="2000" spc="-5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dirty="0" sz="2000" spc="35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dirty="0" sz="2000" spc="-70">
                <a:solidFill>
                  <a:srgbClr val="252525"/>
                </a:solidFill>
                <a:latin typeface="Tahoma"/>
                <a:cs typeface="Tahoma"/>
              </a:rPr>
              <a:t>u</a:t>
            </a:r>
            <a:r>
              <a:rPr dirty="0" sz="2000" spc="15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dirty="0" sz="2000" spc="-23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120">
                <a:solidFill>
                  <a:srgbClr val="252525"/>
                </a:solidFill>
                <a:latin typeface="Tahoma"/>
                <a:cs typeface="Tahoma"/>
              </a:rPr>
              <a:t>–</a:t>
            </a:r>
            <a:r>
              <a:rPr dirty="0" sz="2000" spc="-24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120">
                <a:solidFill>
                  <a:srgbClr val="252525"/>
                </a:solidFill>
                <a:latin typeface="Tahoma"/>
                <a:cs typeface="Tahoma"/>
              </a:rPr>
              <a:t>2</a:t>
            </a:r>
            <a:r>
              <a:rPr dirty="0" sz="2000" spc="-85">
                <a:solidFill>
                  <a:srgbClr val="252525"/>
                </a:solidFill>
                <a:latin typeface="Tahoma"/>
                <a:cs typeface="Tahoma"/>
              </a:rPr>
              <a:t>4</a:t>
            </a:r>
            <a:r>
              <a:rPr dirty="0" sz="2000" spc="-21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3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dirty="0" sz="2000" spc="65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dirty="0" sz="2000" spc="65">
                <a:solidFill>
                  <a:srgbClr val="252525"/>
                </a:solidFill>
                <a:latin typeface="Tahoma"/>
                <a:cs typeface="Tahoma"/>
              </a:rPr>
              <a:t>l</a:t>
            </a:r>
            <a:r>
              <a:rPr dirty="0" sz="2000" spc="-5">
                <a:solidFill>
                  <a:srgbClr val="252525"/>
                </a:solidFill>
                <a:latin typeface="Tahoma"/>
                <a:cs typeface="Tahoma"/>
              </a:rPr>
              <a:t>l</a:t>
            </a:r>
            <a:r>
              <a:rPr dirty="0" sz="2000" spc="65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dirty="0" sz="2000" spc="-4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dirty="0" sz="2000" spc="-1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endParaRPr sz="2000">
              <a:latin typeface="Tahoma"/>
              <a:cs typeface="Tahoma"/>
            </a:endParaRPr>
          </a:p>
          <a:p>
            <a:pPr marL="349250" marR="5080" indent="-337185">
              <a:lnSpc>
                <a:spcPts val="2180"/>
              </a:lnSpc>
              <a:spcBef>
                <a:spcPts val="409"/>
              </a:spcBef>
              <a:buSzPct val="85000"/>
              <a:buFont typeface="Tahoma"/>
              <a:buChar char="•"/>
              <a:tabLst>
                <a:tab pos="349250" algn="l"/>
                <a:tab pos="349885" algn="l"/>
              </a:tabLst>
            </a:pPr>
            <a:r>
              <a:rPr dirty="0" sz="2000" spc="-140" b="1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dirty="0" sz="2000" spc="-155" b="1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dirty="0" sz="2000" spc="-160" b="1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dirty="0" sz="2000" spc="-160" b="1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dirty="0" sz="2000" spc="-100" b="1">
                <a:solidFill>
                  <a:srgbClr val="252525"/>
                </a:solidFill>
                <a:latin typeface="Tahoma"/>
                <a:cs typeface="Tahoma"/>
              </a:rPr>
              <a:t>er</a:t>
            </a:r>
            <a:r>
              <a:rPr dirty="0" sz="2000" spc="-175" b="1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100">
                <a:solidFill>
                  <a:srgbClr val="252525"/>
                </a:solidFill>
                <a:latin typeface="Tahoma"/>
                <a:cs typeface="Tahoma"/>
              </a:rPr>
              <a:t>-</a:t>
            </a:r>
            <a:r>
              <a:rPr dirty="0" sz="2000" spc="-229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65">
                <a:solidFill>
                  <a:srgbClr val="252525"/>
                </a:solidFill>
                <a:latin typeface="Tahoma"/>
                <a:cs typeface="Tahoma"/>
              </a:rPr>
              <a:t>l</a:t>
            </a:r>
            <a:r>
              <a:rPr dirty="0" sz="2000" spc="-85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dirty="0" sz="2000" spc="-1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dirty="0" sz="2000" spc="-6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dirty="0" sz="2000" spc="6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dirty="0" sz="2000" spc="5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dirty="0" sz="2000" spc="-85">
                <a:solidFill>
                  <a:srgbClr val="252525"/>
                </a:solidFill>
                <a:latin typeface="Tahoma"/>
                <a:cs typeface="Tahoma"/>
              </a:rPr>
              <a:t>g</a:t>
            </a:r>
            <a:r>
              <a:rPr dirty="0" sz="2000" spc="-30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45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dirty="0" sz="2000" spc="-8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dirty="0" sz="2000">
                <a:solidFill>
                  <a:srgbClr val="252525"/>
                </a:solidFill>
                <a:latin typeface="Tahoma"/>
                <a:cs typeface="Tahoma"/>
              </a:rPr>
              <a:t>u</a:t>
            </a:r>
            <a:r>
              <a:rPr dirty="0" sz="2000" spc="-75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dirty="0" sz="2000" spc="-5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dirty="0" sz="2000" spc="-28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3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dirty="0" sz="2000" spc="-45">
                <a:solidFill>
                  <a:srgbClr val="252525"/>
                </a:solidFill>
                <a:latin typeface="Tahoma"/>
                <a:cs typeface="Tahoma"/>
              </a:rPr>
              <a:t>f</a:t>
            </a:r>
            <a:r>
              <a:rPr dirty="0" sz="2000" spc="-24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15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dirty="0" sz="2000" spc="-5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dirty="0" sz="2000" spc="-8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dirty="0" sz="200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dirty="0" sz="2000" spc="-15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dirty="0" sz="2000" spc="-23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6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dirty="0" sz="2000" spc="-5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dirty="0" sz="2000" spc="-24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60">
                <a:solidFill>
                  <a:srgbClr val="252525"/>
                </a:solidFill>
                <a:latin typeface="Tahoma"/>
                <a:cs typeface="Tahoma"/>
              </a:rPr>
              <a:t>b</a:t>
            </a:r>
            <a:r>
              <a:rPr dirty="0" sz="2000" spc="3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dirty="0" sz="200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dirty="0" sz="2000" spc="-15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dirty="0" sz="2000" spc="-23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35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dirty="0" sz="2000" spc="-85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dirty="0" sz="2000" spc="-5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dirty="0" sz="2000" spc="-24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1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dirty="0" sz="2000" spc="-7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dirty="0" sz="2000" spc="15">
                <a:solidFill>
                  <a:srgbClr val="252525"/>
                </a:solidFill>
                <a:latin typeface="Tahoma"/>
                <a:cs typeface="Tahoma"/>
              </a:rPr>
              <a:t>d  </a:t>
            </a:r>
            <a:r>
              <a:rPr dirty="0" sz="2000" spc="-65">
                <a:solidFill>
                  <a:srgbClr val="252525"/>
                </a:solidFill>
                <a:latin typeface="Tahoma"/>
                <a:cs typeface="Tahoma"/>
              </a:rPr>
              <a:t>w</a:t>
            </a:r>
            <a:r>
              <a:rPr dirty="0" sz="2000" spc="3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dirty="0" sz="2000" spc="-35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dirty="0" sz="2000" spc="-85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dirty="0" sz="2000" spc="5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dirty="0" sz="2000" spc="-100">
                <a:solidFill>
                  <a:srgbClr val="252525"/>
                </a:solidFill>
                <a:latin typeface="Tahoma"/>
                <a:cs typeface="Tahoma"/>
              </a:rPr>
              <a:t>,</a:t>
            </a:r>
            <a:r>
              <a:rPr dirty="0" sz="2000" spc="-23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7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dirty="0" sz="2000" spc="3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dirty="0" sz="2000" spc="15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dirty="0" sz="2000" spc="-26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dirty="0" sz="2000" spc="-85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dirty="0" sz="2000" spc="-8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dirty="0" sz="2000" spc="2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dirty="0" sz="2000" spc="15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dirty="0" sz="2000" spc="-26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4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dirty="0" sz="2000" spc="-4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dirty="0" sz="200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dirty="0" sz="2000" spc="-85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dirty="0" sz="2000" spc="-8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dirty="0" sz="2000" spc="-75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dirty="0" sz="2000" spc="-1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dirty="0" sz="2000" spc="-145">
                <a:solidFill>
                  <a:srgbClr val="252525"/>
                </a:solidFill>
                <a:latin typeface="Tahoma"/>
                <a:cs typeface="Tahoma"/>
              </a:rPr>
              <a:t>!</a:t>
            </a:r>
            <a:r>
              <a:rPr dirty="0" sz="2000" spc="-80">
                <a:solidFill>
                  <a:srgbClr val="252525"/>
                </a:solidFill>
                <a:latin typeface="Tahoma"/>
                <a:cs typeface="Tahoma"/>
              </a:rPr>
              <a:t>!</a:t>
            </a:r>
            <a:endParaRPr sz="2000">
              <a:latin typeface="Tahoma"/>
              <a:cs typeface="Tahoma"/>
            </a:endParaRPr>
          </a:p>
          <a:p>
            <a:pPr marL="349250" indent="-337185">
              <a:lnSpc>
                <a:spcPts val="2290"/>
              </a:lnSpc>
              <a:spcBef>
                <a:spcPts val="120"/>
              </a:spcBef>
              <a:buSzPct val="85000"/>
              <a:buChar char="•"/>
              <a:tabLst>
                <a:tab pos="349250" algn="l"/>
                <a:tab pos="349885" algn="l"/>
              </a:tabLst>
            </a:pPr>
            <a:r>
              <a:rPr dirty="0" sz="2000" spc="-10">
                <a:solidFill>
                  <a:srgbClr val="252525"/>
                </a:solidFill>
                <a:latin typeface="Tahoma"/>
                <a:cs typeface="Tahoma"/>
              </a:rPr>
              <a:t>Historical</a:t>
            </a:r>
            <a:r>
              <a:rPr dirty="0" sz="2000" spc="-24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35">
                <a:solidFill>
                  <a:srgbClr val="252525"/>
                </a:solidFill>
                <a:latin typeface="Tahoma"/>
                <a:cs typeface="Tahoma"/>
              </a:rPr>
              <a:t>prejudices,</a:t>
            </a:r>
            <a:r>
              <a:rPr dirty="0" sz="2000" spc="-23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45">
                <a:solidFill>
                  <a:srgbClr val="252525"/>
                </a:solidFill>
                <a:latin typeface="Tahoma"/>
                <a:cs typeface="Tahoma"/>
              </a:rPr>
              <a:t>racism,</a:t>
            </a:r>
            <a:r>
              <a:rPr dirty="0" sz="2000" spc="-23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25">
                <a:solidFill>
                  <a:srgbClr val="252525"/>
                </a:solidFill>
                <a:latin typeface="Tahoma"/>
                <a:cs typeface="Tahoma"/>
              </a:rPr>
              <a:t>cultural/language</a:t>
            </a:r>
            <a:endParaRPr sz="2000">
              <a:latin typeface="Tahoma"/>
              <a:cs typeface="Tahoma"/>
            </a:endParaRPr>
          </a:p>
          <a:p>
            <a:pPr marL="349250">
              <a:lnSpc>
                <a:spcPts val="2290"/>
              </a:lnSpc>
            </a:pPr>
            <a:r>
              <a:rPr dirty="0" sz="2000" spc="-10">
                <a:solidFill>
                  <a:srgbClr val="252525"/>
                </a:solidFill>
                <a:latin typeface="Tahoma"/>
                <a:cs typeface="Tahoma"/>
              </a:rPr>
              <a:t>b</a:t>
            </a:r>
            <a:r>
              <a:rPr dirty="0" sz="2000" spc="-55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dirty="0" sz="2000" spc="2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dirty="0" sz="2000" spc="-5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dirty="0" sz="2000" spc="-1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dirty="0" sz="2000" spc="-1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dirty="0" sz="2000" spc="-5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dirty="0" sz="2000" spc="-7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dirty="0" sz="2000" spc="-105">
                <a:solidFill>
                  <a:srgbClr val="252525"/>
                </a:solidFill>
                <a:latin typeface="Tahoma"/>
                <a:cs typeface="Tahoma"/>
              </a:rPr>
              <a:t>,</a:t>
            </a:r>
            <a:r>
              <a:rPr dirty="0" sz="2000" spc="-23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15">
                <a:solidFill>
                  <a:srgbClr val="252525"/>
                </a:solidFill>
                <a:latin typeface="Tahoma"/>
                <a:cs typeface="Tahoma"/>
              </a:rPr>
              <a:t>“</a:t>
            </a:r>
            <a:r>
              <a:rPr dirty="0" sz="2000" spc="-5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dirty="0" sz="2000" spc="-4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dirty="0" sz="2000" spc="-15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dirty="0" sz="2000" spc="-5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dirty="0" sz="2000" spc="60">
                <a:solidFill>
                  <a:srgbClr val="252525"/>
                </a:solidFill>
                <a:latin typeface="Tahoma"/>
                <a:cs typeface="Tahoma"/>
              </a:rPr>
              <a:t>l</a:t>
            </a:r>
            <a:r>
              <a:rPr dirty="0" sz="2000" spc="-24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4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dirty="0" sz="2000" spc="-1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dirty="0" sz="200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dirty="0" sz="2000" spc="-4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dirty="0" sz="2000" spc="2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dirty="0" sz="2000" spc="-1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dirty="0" sz="200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dirty="0" sz="2000" spc="-50">
                <a:solidFill>
                  <a:srgbClr val="252525"/>
                </a:solidFill>
                <a:latin typeface="Tahoma"/>
                <a:cs typeface="Tahoma"/>
              </a:rPr>
              <a:t>y</a:t>
            </a:r>
            <a:r>
              <a:rPr dirty="0" sz="2000" spc="-22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35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dirty="0" sz="2000" spc="-25">
                <a:solidFill>
                  <a:srgbClr val="252525"/>
                </a:solidFill>
                <a:latin typeface="Tahoma"/>
                <a:cs typeface="Tahoma"/>
              </a:rPr>
              <a:t>y</a:t>
            </a:r>
            <a:r>
              <a:rPr dirty="0" sz="200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dirty="0" sz="2000" spc="-70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dirty="0" sz="2000" spc="55">
                <a:solidFill>
                  <a:srgbClr val="252525"/>
                </a:solidFill>
                <a:latin typeface="Tahoma"/>
                <a:cs typeface="Tahoma"/>
              </a:rPr>
              <a:t>”</a:t>
            </a:r>
            <a:endParaRPr sz="2000">
              <a:latin typeface="Tahoma"/>
              <a:cs typeface="Tahoma"/>
            </a:endParaRPr>
          </a:p>
          <a:p>
            <a:pPr marL="349250" marR="196215" indent="-337185">
              <a:lnSpc>
                <a:spcPts val="2180"/>
              </a:lnSpc>
              <a:spcBef>
                <a:spcPts val="405"/>
              </a:spcBef>
              <a:buSzPct val="85000"/>
              <a:buChar char="•"/>
              <a:tabLst>
                <a:tab pos="349250" algn="l"/>
                <a:tab pos="349885" algn="l"/>
              </a:tabLst>
            </a:pPr>
            <a:r>
              <a:rPr dirty="0" sz="2000" spc="-45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dirty="0" sz="2000" spc="-95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dirty="0" sz="2000" spc="65">
                <a:solidFill>
                  <a:srgbClr val="252525"/>
                </a:solidFill>
                <a:latin typeface="Tahoma"/>
                <a:cs typeface="Tahoma"/>
              </a:rPr>
              <a:t>l</a:t>
            </a:r>
            <a:r>
              <a:rPr dirty="0" sz="2000" spc="-50">
                <a:solidFill>
                  <a:srgbClr val="252525"/>
                </a:solidFill>
                <a:latin typeface="Tahoma"/>
                <a:cs typeface="Tahoma"/>
              </a:rPr>
              <a:t>y</a:t>
            </a:r>
            <a:r>
              <a:rPr dirty="0" sz="2000" spc="-229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120">
                <a:solidFill>
                  <a:srgbClr val="252525"/>
                </a:solidFill>
                <a:latin typeface="Tahoma"/>
                <a:cs typeface="Tahoma"/>
              </a:rPr>
              <a:t>0</a:t>
            </a:r>
            <a:r>
              <a:rPr dirty="0" sz="2000" spc="-85">
                <a:solidFill>
                  <a:srgbClr val="252525"/>
                </a:solidFill>
                <a:latin typeface="Tahoma"/>
                <a:cs typeface="Tahoma"/>
              </a:rPr>
              <a:t>.</a:t>
            </a:r>
            <a:r>
              <a:rPr dirty="0" sz="2000" spc="-120">
                <a:solidFill>
                  <a:srgbClr val="252525"/>
                </a:solidFill>
                <a:latin typeface="Tahoma"/>
                <a:cs typeface="Tahoma"/>
              </a:rPr>
              <a:t>1</a:t>
            </a:r>
            <a:r>
              <a:rPr dirty="0" sz="2000" spc="-50">
                <a:solidFill>
                  <a:srgbClr val="252525"/>
                </a:solidFill>
                <a:latin typeface="Tahoma"/>
                <a:cs typeface="Tahoma"/>
              </a:rPr>
              <a:t>7</a:t>
            </a:r>
            <a:r>
              <a:rPr dirty="0" sz="2000" spc="-285">
                <a:solidFill>
                  <a:srgbClr val="252525"/>
                </a:solidFill>
                <a:latin typeface="Tahoma"/>
                <a:cs typeface="Tahoma"/>
              </a:rPr>
              <a:t>%</a:t>
            </a:r>
            <a:r>
              <a:rPr dirty="0" sz="2000" spc="-27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3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dirty="0" sz="2000" spc="-45">
                <a:solidFill>
                  <a:srgbClr val="252525"/>
                </a:solidFill>
                <a:latin typeface="Tahoma"/>
                <a:cs typeface="Tahoma"/>
              </a:rPr>
              <a:t>f</a:t>
            </a:r>
            <a:r>
              <a:rPr dirty="0" sz="2000" spc="-24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dirty="0" sz="2000" spc="-70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dirty="0" sz="2000" spc="-5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dirty="0" sz="2000" spc="-21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dirty="0" sz="2000" spc="-45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dirty="0" sz="200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dirty="0" sz="2000" spc="-1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dirty="0" sz="2000" spc="60">
                <a:solidFill>
                  <a:srgbClr val="252525"/>
                </a:solidFill>
                <a:latin typeface="Tahoma"/>
                <a:cs typeface="Tahoma"/>
              </a:rPr>
              <a:t>l</a:t>
            </a:r>
            <a:r>
              <a:rPr dirty="0" sz="2000" spc="-24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65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dirty="0" sz="2000" spc="-225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dirty="0" sz="2000" spc="-30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dirty="0" sz="2000" spc="-229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252525"/>
                </a:solidFill>
                <a:latin typeface="Tahoma"/>
                <a:cs typeface="Tahoma"/>
              </a:rPr>
              <a:t>b</a:t>
            </a:r>
            <a:r>
              <a:rPr dirty="0" sz="2000" spc="-55">
                <a:solidFill>
                  <a:srgbClr val="252525"/>
                </a:solidFill>
                <a:latin typeface="Tahoma"/>
                <a:cs typeface="Tahoma"/>
              </a:rPr>
              <a:t>u</a:t>
            </a:r>
            <a:r>
              <a:rPr dirty="0" sz="2000" spc="-35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dirty="0" sz="2000" spc="-90">
                <a:solidFill>
                  <a:srgbClr val="252525"/>
                </a:solidFill>
                <a:latin typeface="Tahoma"/>
                <a:cs typeface="Tahoma"/>
              </a:rPr>
              <a:t>g</a:t>
            </a:r>
            <a:r>
              <a:rPr dirty="0" sz="2000" spc="-1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dirty="0" sz="2000" spc="15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dirty="0" sz="2000" spc="-26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40">
                <a:solidFill>
                  <a:srgbClr val="252525"/>
                </a:solidFill>
                <a:latin typeface="Tahoma"/>
                <a:cs typeface="Tahoma"/>
              </a:rPr>
              <a:t>f</a:t>
            </a:r>
            <a:r>
              <a:rPr dirty="0" sz="2000" spc="-70">
                <a:solidFill>
                  <a:srgbClr val="252525"/>
                </a:solidFill>
                <a:latin typeface="Tahoma"/>
                <a:cs typeface="Tahoma"/>
              </a:rPr>
              <a:t>u</a:t>
            </a:r>
            <a:r>
              <a:rPr dirty="0" sz="2000" spc="5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dirty="0" sz="2000" spc="-15">
                <a:solidFill>
                  <a:srgbClr val="252525"/>
                </a:solidFill>
                <a:latin typeface="Tahoma"/>
                <a:cs typeface="Tahoma"/>
              </a:rPr>
              <a:t>ds</a:t>
            </a:r>
            <a:r>
              <a:rPr dirty="0" sz="2000" spc="-28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8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dirty="0" sz="2000" spc="-75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dirty="0" sz="2000" spc="-1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dirty="0" sz="2000" spc="-1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dirty="0" sz="2000" spc="-5">
                <a:solidFill>
                  <a:srgbClr val="252525"/>
                </a:solidFill>
                <a:latin typeface="Tahoma"/>
                <a:cs typeface="Tahoma"/>
              </a:rPr>
              <a:t>n  </a:t>
            </a:r>
            <a:r>
              <a:rPr dirty="0" sz="2000" spc="-8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dirty="0" sz="2000" spc="-35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dirty="0" sz="2000" spc="-85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dirty="0" sz="2000" spc="-5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dirty="0" sz="2000" spc="6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dirty="0" sz="2000" spc="-3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dirty="0" sz="2000" spc="-8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dirty="0" sz="2000" spc="-5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dirty="0" sz="2000" spc="-24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5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dirty="0" sz="2000" spc="-85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dirty="0" sz="2000" spc="-75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dirty="0" sz="2000" spc="-85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dirty="0" sz="2000" spc="-1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dirty="0" sz="2000" spc="-5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dirty="0" sz="2000" spc="-3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dirty="0" sz="2000" spc="-15">
                <a:solidFill>
                  <a:srgbClr val="252525"/>
                </a:solidFill>
                <a:latin typeface="Tahoma"/>
                <a:cs typeface="Tahoma"/>
              </a:rPr>
              <a:t>h</a:t>
            </a:r>
            <a:endParaRPr sz="2000">
              <a:latin typeface="Tahoma"/>
              <a:cs typeface="Tahoma"/>
            </a:endParaRPr>
          </a:p>
          <a:p>
            <a:pPr marL="349250" indent="-337185">
              <a:lnSpc>
                <a:spcPct val="100000"/>
              </a:lnSpc>
              <a:spcBef>
                <a:spcPts val="120"/>
              </a:spcBef>
              <a:buSzPct val="85000"/>
              <a:buChar char="•"/>
              <a:tabLst>
                <a:tab pos="349250" algn="l"/>
                <a:tab pos="349885" algn="l"/>
              </a:tabLst>
            </a:pPr>
            <a:r>
              <a:rPr dirty="0" sz="2000" spc="-120">
                <a:solidFill>
                  <a:srgbClr val="252525"/>
                </a:solidFill>
                <a:latin typeface="Tahoma"/>
                <a:cs typeface="Tahoma"/>
              </a:rPr>
              <a:t>2</a:t>
            </a:r>
            <a:r>
              <a:rPr dirty="0" sz="2000" spc="-285">
                <a:solidFill>
                  <a:srgbClr val="252525"/>
                </a:solidFill>
                <a:latin typeface="Tahoma"/>
                <a:cs typeface="Tahoma"/>
              </a:rPr>
              <a:t>%</a:t>
            </a:r>
            <a:r>
              <a:rPr dirty="0" sz="2000" spc="-20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4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dirty="0" sz="2000" spc="-45">
                <a:solidFill>
                  <a:srgbClr val="252525"/>
                </a:solidFill>
                <a:latin typeface="Tahoma"/>
                <a:cs typeface="Tahoma"/>
              </a:rPr>
              <a:t>f</a:t>
            </a:r>
            <a:r>
              <a:rPr dirty="0" sz="2000" spc="-24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45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dirty="0" sz="2000" spc="-10">
                <a:solidFill>
                  <a:srgbClr val="252525"/>
                </a:solidFill>
                <a:latin typeface="Tahoma"/>
                <a:cs typeface="Tahoma"/>
              </a:rPr>
              <a:t>l</a:t>
            </a:r>
            <a:r>
              <a:rPr dirty="0" sz="2000" spc="6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dirty="0" sz="200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dirty="0" sz="2000" spc="-1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dirty="0" sz="2000" spc="-25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dirty="0" sz="2000" spc="-5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dirty="0" sz="2000" spc="60">
                <a:solidFill>
                  <a:srgbClr val="252525"/>
                </a:solidFill>
                <a:latin typeface="Tahoma"/>
                <a:cs typeface="Tahoma"/>
              </a:rPr>
              <a:t>l</a:t>
            </a:r>
            <a:r>
              <a:rPr dirty="0" sz="2000" spc="-24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dirty="0" sz="2000" spc="-5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dirty="0" sz="2000" spc="6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dirty="0" sz="2000" spc="-8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dirty="0" sz="2000" spc="60">
                <a:solidFill>
                  <a:srgbClr val="252525"/>
                </a:solidFill>
                <a:latin typeface="Tahoma"/>
                <a:cs typeface="Tahoma"/>
              </a:rPr>
              <a:t>l</a:t>
            </a:r>
            <a:r>
              <a:rPr dirty="0" sz="2000" spc="-24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000" spc="-5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dirty="0" sz="2000" spc="2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dirty="0" sz="2000" spc="-5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dirty="0" sz="200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dirty="0" sz="2000" spc="6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dirty="0" sz="2000" spc="-25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dirty="0" sz="2000" spc="-1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dirty="0" sz="2000" spc="-5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dirty="0" sz="2000" spc="2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dirty="0" sz="2000" spc="-7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dirty="0" sz="200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dirty="0" sz="2000" spc="-45">
                <a:solidFill>
                  <a:srgbClr val="252525"/>
                </a:solidFill>
                <a:latin typeface="Tahoma"/>
                <a:cs typeface="Tahoma"/>
              </a:rPr>
              <a:t>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58405" y="4148454"/>
            <a:ext cx="1204595" cy="390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35"/>
              </a:lnSpc>
              <a:spcBef>
                <a:spcPts val="100"/>
              </a:spcBef>
            </a:pPr>
            <a:r>
              <a:rPr dirty="0" sz="1200" spc="45">
                <a:latin typeface="Tahoma"/>
                <a:cs typeface="Tahoma"/>
              </a:rPr>
              <a:t>JNCI</a:t>
            </a:r>
            <a:r>
              <a:rPr dirty="0" sz="1200" spc="-80">
                <a:latin typeface="Tahoma"/>
                <a:cs typeface="Tahoma"/>
              </a:rPr>
              <a:t> </a:t>
            </a:r>
            <a:r>
              <a:rPr dirty="0" sz="1200" spc="10">
                <a:latin typeface="Tahoma"/>
                <a:cs typeface="Tahoma"/>
              </a:rPr>
              <a:t>2022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ts val="1435"/>
              </a:lnSpc>
            </a:pPr>
            <a:r>
              <a:rPr dirty="0" sz="1200" spc="170">
                <a:latin typeface="Tahoma"/>
                <a:cs typeface="Tahoma"/>
              </a:rPr>
              <a:t>C</a:t>
            </a:r>
            <a:r>
              <a:rPr dirty="0" sz="1200" spc="5">
                <a:latin typeface="Tahoma"/>
                <a:cs typeface="Tahoma"/>
              </a:rPr>
              <a:t>D</a:t>
            </a:r>
            <a:r>
              <a:rPr dirty="0" sz="1200" spc="170">
                <a:latin typeface="Tahoma"/>
                <a:cs typeface="Tahoma"/>
              </a:rPr>
              <a:t>C</a:t>
            </a:r>
            <a:r>
              <a:rPr dirty="0" sz="1200" spc="-160">
                <a:latin typeface="Tahoma"/>
                <a:cs typeface="Tahoma"/>
              </a:rPr>
              <a:t>/</a:t>
            </a:r>
            <a:r>
              <a:rPr dirty="0" sz="1200" spc="90">
                <a:latin typeface="Tahoma"/>
                <a:cs typeface="Tahoma"/>
              </a:rPr>
              <a:t>N</a:t>
            </a:r>
            <a:r>
              <a:rPr dirty="0" sz="1200" spc="100">
                <a:latin typeface="Tahoma"/>
                <a:cs typeface="Tahoma"/>
              </a:rPr>
              <a:t>C</a:t>
            </a:r>
            <a:r>
              <a:rPr dirty="0" sz="1200" spc="80">
                <a:latin typeface="Tahoma"/>
                <a:cs typeface="Tahoma"/>
              </a:rPr>
              <a:t>H</a:t>
            </a:r>
            <a:r>
              <a:rPr dirty="0" sz="1200" spc="130">
                <a:latin typeface="Tahoma"/>
                <a:cs typeface="Tahoma"/>
              </a:rPr>
              <a:t>S</a:t>
            </a:r>
            <a:r>
              <a:rPr dirty="0" sz="1200" spc="-55">
                <a:latin typeface="Tahoma"/>
                <a:cs typeface="Tahoma"/>
              </a:rPr>
              <a:t> </a:t>
            </a:r>
            <a:r>
              <a:rPr dirty="0" sz="1200" spc="10">
                <a:latin typeface="Tahoma"/>
                <a:cs typeface="Tahoma"/>
              </a:rPr>
              <a:t>2</a:t>
            </a:r>
            <a:r>
              <a:rPr dirty="0" sz="1200" spc="-60">
                <a:latin typeface="Tahoma"/>
                <a:cs typeface="Tahoma"/>
              </a:rPr>
              <a:t>0</a:t>
            </a:r>
            <a:r>
              <a:rPr dirty="0" sz="1200" spc="10">
                <a:latin typeface="Tahoma"/>
                <a:cs typeface="Tahoma"/>
              </a:rPr>
              <a:t>21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4375" y="3933825"/>
            <a:ext cx="5124450" cy="838200"/>
          </a:xfrm>
          <a:prstGeom prst="rect">
            <a:avLst/>
          </a:prstGeom>
          <a:solidFill>
            <a:srgbClr val="FFFF00"/>
          </a:solidFill>
          <a:ln w="57150">
            <a:solidFill>
              <a:srgbClr val="C00000"/>
            </a:solidFill>
          </a:ln>
        </p:spPr>
        <p:txBody>
          <a:bodyPr wrap="square" lIns="0" tIns="40640" rIns="0" bIns="0" rtlCol="0" vert="horz">
            <a:spAutoFit/>
          </a:bodyPr>
          <a:lstStyle/>
          <a:p>
            <a:pPr marL="96520" marR="703580">
              <a:lnSpc>
                <a:spcPct val="101699"/>
              </a:lnSpc>
              <a:spcBef>
                <a:spcPts val="320"/>
              </a:spcBef>
              <a:tabLst>
                <a:tab pos="1760220" algn="l"/>
              </a:tabLst>
            </a:pPr>
            <a:r>
              <a:rPr dirty="0" sz="2400" spc="-25">
                <a:latin typeface="Tahoma"/>
                <a:cs typeface="Tahoma"/>
              </a:rPr>
              <a:t>“Our </a:t>
            </a:r>
            <a:r>
              <a:rPr dirty="0" sz="2400" spc="20">
                <a:latin typeface="Tahoma"/>
                <a:cs typeface="Tahoma"/>
              </a:rPr>
              <a:t>problems </a:t>
            </a:r>
            <a:r>
              <a:rPr dirty="0" sz="2400" spc="5">
                <a:latin typeface="Tahoma"/>
                <a:cs typeface="Tahoma"/>
              </a:rPr>
              <a:t>never </a:t>
            </a:r>
            <a:r>
              <a:rPr dirty="0" sz="2400" spc="25">
                <a:latin typeface="Tahoma"/>
                <a:cs typeface="Tahoma"/>
              </a:rPr>
              <a:t>make </a:t>
            </a:r>
            <a:r>
              <a:rPr dirty="0" sz="2400" spc="-45">
                <a:latin typeface="Tahoma"/>
                <a:cs typeface="Tahoma"/>
              </a:rPr>
              <a:t>the </a:t>
            </a:r>
            <a:r>
              <a:rPr dirty="0" sz="2400" spc="-40">
                <a:latin typeface="Tahoma"/>
                <a:cs typeface="Tahoma"/>
              </a:rPr>
              <a:t> </a:t>
            </a:r>
            <a:r>
              <a:rPr dirty="0" sz="2400" spc="5">
                <a:latin typeface="Tahoma"/>
                <a:cs typeface="Tahoma"/>
              </a:rPr>
              <a:t>headlines.”	</a:t>
            </a:r>
            <a:r>
              <a:rPr dirty="0" sz="2400" spc="-75">
                <a:latin typeface="Tahoma"/>
                <a:cs typeface="Tahoma"/>
              </a:rPr>
              <a:t>-</a:t>
            </a:r>
            <a:r>
              <a:rPr dirty="0" sz="2400" spc="-110">
                <a:latin typeface="Tahoma"/>
                <a:cs typeface="Tahoma"/>
              </a:rPr>
              <a:t> </a:t>
            </a:r>
            <a:r>
              <a:rPr dirty="0" sz="2400" spc="90">
                <a:latin typeface="Tahoma"/>
                <a:cs typeface="Tahoma"/>
              </a:rPr>
              <a:t>Susan</a:t>
            </a:r>
            <a:r>
              <a:rPr dirty="0" sz="2400" spc="-85">
                <a:latin typeface="Tahoma"/>
                <a:cs typeface="Tahoma"/>
              </a:rPr>
              <a:t> </a:t>
            </a:r>
            <a:r>
              <a:rPr dirty="0" sz="2400" spc="45">
                <a:latin typeface="Tahoma"/>
                <a:cs typeface="Tahoma"/>
              </a:rPr>
              <a:t>Shinagawa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8400" y="695325"/>
            <a:ext cx="2752725" cy="32670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9650" y="504825"/>
            <a:ext cx="7315200" cy="413385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73379" y="4793615"/>
            <a:ext cx="112014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15">
                <a:latin typeface="Tahoma"/>
                <a:cs typeface="Tahoma"/>
              </a:rPr>
              <a:t>From</a:t>
            </a:r>
            <a:r>
              <a:rPr dirty="0" sz="1050" spc="-55">
                <a:latin typeface="Tahoma"/>
                <a:cs typeface="Tahoma"/>
              </a:rPr>
              <a:t> </a:t>
            </a:r>
            <a:r>
              <a:rPr dirty="0" sz="1050" spc="25">
                <a:latin typeface="Tahoma"/>
                <a:cs typeface="Tahoma"/>
              </a:rPr>
              <a:t>U.S.</a:t>
            </a:r>
            <a:r>
              <a:rPr dirty="0" sz="1050" spc="-65">
                <a:latin typeface="Tahoma"/>
                <a:cs typeface="Tahoma"/>
              </a:rPr>
              <a:t> </a:t>
            </a:r>
            <a:r>
              <a:rPr dirty="0" sz="1050" spc="35">
                <a:latin typeface="Tahoma"/>
                <a:cs typeface="Tahoma"/>
              </a:rPr>
              <a:t>Census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1612" y="44830"/>
            <a:ext cx="8915400" cy="3695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250" b="1">
                <a:latin typeface="Arial"/>
                <a:cs typeface="Arial"/>
              </a:rPr>
              <a:t>Asians</a:t>
            </a:r>
            <a:r>
              <a:rPr dirty="0" sz="2250" spc="-5" b="1">
                <a:latin typeface="Arial"/>
                <a:cs typeface="Arial"/>
              </a:rPr>
              <a:t> </a:t>
            </a:r>
            <a:r>
              <a:rPr dirty="0" sz="2250" spc="-10" b="1">
                <a:latin typeface="Arial"/>
                <a:cs typeface="Arial"/>
              </a:rPr>
              <a:t>are</a:t>
            </a:r>
            <a:r>
              <a:rPr dirty="0" sz="2250" b="1">
                <a:latin typeface="Arial"/>
                <a:cs typeface="Arial"/>
              </a:rPr>
              <a:t> </a:t>
            </a:r>
            <a:r>
              <a:rPr dirty="0" sz="2250" spc="-10" b="1">
                <a:latin typeface="Arial"/>
                <a:cs typeface="Arial"/>
              </a:rPr>
              <a:t>the</a:t>
            </a:r>
            <a:r>
              <a:rPr dirty="0" sz="2250" b="1">
                <a:latin typeface="Arial"/>
                <a:cs typeface="Arial"/>
              </a:rPr>
              <a:t> </a:t>
            </a:r>
            <a:r>
              <a:rPr dirty="0" sz="2250" spc="5" b="1">
                <a:latin typeface="Arial"/>
                <a:cs typeface="Arial"/>
              </a:rPr>
              <a:t>most</a:t>
            </a:r>
            <a:r>
              <a:rPr dirty="0" sz="2250" spc="-20" b="1">
                <a:latin typeface="Arial"/>
                <a:cs typeface="Arial"/>
              </a:rPr>
              <a:t> </a:t>
            </a:r>
            <a:r>
              <a:rPr dirty="0" sz="2250" b="1">
                <a:latin typeface="Arial"/>
                <a:cs typeface="Arial"/>
              </a:rPr>
              <a:t>rapidly </a:t>
            </a:r>
            <a:r>
              <a:rPr dirty="0" sz="2250" spc="-5" b="1">
                <a:latin typeface="Arial"/>
                <a:cs typeface="Arial"/>
              </a:rPr>
              <a:t>growing</a:t>
            </a:r>
            <a:r>
              <a:rPr dirty="0" sz="2250" spc="25" b="1">
                <a:latin typeface="Arial"/>
                <a:cs typeface="Arial"/>
              </a:rPr>
              <a:t> </a:t>
            </a:r>
            <a:r>
              <a:rPr dirty="0" sz="2250" spc="-5" b="1">
                <a:latin typeface="Arial"/>
                <a:cs typeface="Arial"/>
              </a:rPr>
              <a:t>racial/ethnic </a:t>
            </a:r>
            <a:r>
              <a:rPr dirty="0" sz="2250" spc="5" b="1">
                <a:latin typeface="Arial"/>
                <a:cs typeface="Arial"/>
              </a:rPr>
              <a:t>group</a:t>
            </a:r>
            <a:r>
              <a:rPr dirty="0" sz="2250" spc="25" b="1">
                <a:latin typeface="Arial"/>
                <a:cs typeface="Arial"/>
              </a:rPr>
              <a:t> </a:t>
            </a:r>
            <a:r>
              <a:rPr dirty="0" sz="2250" spc="-10" b="1">
                <a:latin typeface="Arial"/>
                <a:cs typeface="Arial"/>
              </a:rPr>
              <a:t>in</a:t>
            </a:r>
            <a:r>
              <a:rPr dirty="0" sz="2250" spc="25" b="1">
                <a:latin typeface="Arial"/>
                <a:cs typeface="Arial"/>
              </a:rPr>
              <a:t> </a:t>
            </a:r>
            <a:r>
              <a:rPr dirty="0" sz="2250" spc="-10" b="1">
                <a:latin typeface="Arial"/>
                <a:cs typeface="Arial"/>
              </a:rPr>
              <a:t>the</a:t>
            </a:r>
            <a:r>
              <a:rPr dirty="0" sz="2250" b="1">
                <a:latin typeface="Arial"/>
                <a:cs typeface="Arial"/>
              </a:rPr>
              <a:t> </a:t>
            </a:r>
            <a:r>
              <a:rPr dirty="0" sz="2250" spc="10" b="1">
                <a:latin typeface="Arial"/>
                <a:cs typeface="Arial"/>
              </a:rPr>
              <a:t>US</a:t>
            </a:r>
            <a:endParaRPr sz="2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8322" y="3700462"/>
            <a:ext cx="8014334" cy="118999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55"/>
              </a:spcBef>
            </a:pPr>
            <a:r>
              <a:rPr dirty="0" sz="2400" spc="60">
                <a:latin typeface="Tahoma"/>
                <a:cs typeface="Tahoma"/>
              </a:rPr>
              <a:t>These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 spc="-50">
                <a:latin typeface="Tahoma"/>
                <a:cs typeface="Tahoma"/>
              </a:rPr>
              <a:t>two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 spc="15">
                <a:latin typeface="Tahoma"/>
                <a:cs typeface="Tahoma"/>
              </a:rPr>
              <a:t>groups</a:t>
            </a:r>
            <a:r>
              <a:rPr dirty="0" sz="2400" spc="-155">
                <a:latin typeface="Tahoma"/>
                <a:cs typeface="Tahoma"/>
              </a:rPr>
              <a:t> </a:t>
            </a:r>
            <a:r>
              <a:rPr dirty="0" sz="2400" spc="55">
                <a:latin typeface="Tahoma"/>
                <a:cs typeface="Tahoma"/>
              </a:rPr>
              <a:t>also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 spc="40">
                <a:latin typeface="Tahoma"/>
                <a:cs typeface="Tahoma"/>
              </a:rPr>
              <a:t>have</a:t>
            </a:r>
            <a:r>
              <a:rPr dirty="0" sz="2400" spc="-150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the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>
                <a:latin typeface="Tahoma"/>
                <a:cs typeface="Tahoma"/>
              </a:rPr>
              <a:t>highest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 spc="30">
                <a:latin typeface="Tahoma"/>
                <a:cs typeface="Tahoma"/>
              </a:rPr>
              <a:t>and</a:t>
            </a:r>
            <a:r>
              <a:rPr dirty="0" sz="2400" spc="-145">
                <a:latin typeface="Tahoma"/>
                <a:cs typeface="Tahoma"/>
              </a:rPr>
              <a:t> </a:t>
            </a:r>
            <a:r>
              <a:rPr dirty="0" sz="2400" spc="5">
                <a:latin typeface="Tahoma"/>
                <a:cs typeface="Tahoma"/>
              </a:rPr>
              <a:t>lowest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 spc="20">
                <a:latin typeface="Tahoma"/>
                <a:cs typeface="Tahoma"/>
              </a:rPr>
              <a:t>income </a:t>
            </a:r>
            <a:r>
              <a:rPr dirty="0" sz="2400" spc="-735">
                <a:latin typeface="Tahoma"/>
                <a:cs typeface="Tahoma"/>
              </a:rPr>
              <a:t> </a:t>
            </a:r>
            <a:r>
              <a:rPr dirty="0" sz="2400" spc="-30">
                <a:latin typeface="Tahoma"/>
                <a:cs typeface="Tahoma"/>
              </a:rPr>
              <a:t>of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entire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 spc="65">
                <a:latin typeface="Tahoma"/>
                <a:cs typeface="Tahoma"/>
              </a:rPr>
              <a:t>U.S.</a:t>
            </a:r>
            <a:r>
              <a:rPr dirty="0" sz="2400" spc="-75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population</a:t>
            </a:r>
            <a:endParaRPr sz="2400">
              <a:latin typeface="Tahoma"/>
              <a:cs typeface="Tahoma"/>
            </a:endParaRPr>
          </a:p>
          <a:p>
            <a:pPr marL="4558665">
              <a:lnSpc>
                <a:spcPct val="100000"/>
              </a:lnSpc>
              <a:spcBef>
                <a:spcPts val="2090"/>
              </a:spcBef>
            </a:pPr>
            <a:r>
              <a:rPr dirty="0" sz="1050" spc="5">
                <a:solidFill>
                  <a:srgbClr val="051F48"/>
                </a:solidFill>
                <a:latin typeface="Times New Roman"/>
                <a:cs typeface="Times New Roman"/>
              </a:rPr>
              <a:t>From</a:t>
            </a:r>
            <a:r>
              <a:rPr dirty="0" sz="1050" spc="-40">
                <a:solidFill>
                  <a:srgbClr val="051F48"/>
                </a:solidFill>
                <a:latin typeface="Times New Roman"/>
                <a:cs typeface="Times New Roman"/>
              </a:rPr>
              <a:t> </a:t>
            </a:r>
            <a:r>
              <a:rPr dirty="0" sz="1050" spc="-10">
                <a:solidFill>
                  <a:srgbClr val="051F48"/>
                </a:solidFill>
                <a:latin typeface="Times New Roman"/>
                <a:cs typeface="Times New Roman"/>
              </a:rPr>
              <a:t>PEW </a:t>
            </a:r>
            <a:r>
              <a:rPr dirty="0" sz="1050" spc="-25">
                <a:solidFill>
                  <a:srgbClr val="051F48"/>
                </a:solidFill>
                <a:latin typeface="Times New Roman"/>
                <a:cs typeface="Times New Roman"/>
              </a:rPr>
              <a:t>Research</a:t>
            </a:r>
            <a:r>
              <a:rPr dirty="0" sz="1050" spc="5">
                <a:solidFill>
                  <a:srgbClr val="051F48"/>
                </a:solidFill>
                <a:latin typeface="Times New Roman"/>
                <a:cs typeface="Times New Roman"/>
              </a:rPr>
              <a:t> </a:t>
            </a:r>
            <a:r>
              <a:rPr dirty="0" sz="1050" spc="-10">
                <a:solidFill>
                  <a:srgbClr val="051F48"/>
                </a:solidFill>
                <a:latin typeface="Times New Roman"/>
                <a:cs typeface="Times New Roman"/>
              </a:rPr>
              <a:t>Center</a:t>
            </a:r>
            <a:endParaRPr sz="105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0525" y="1495488"/>
            <a:ext cx="8517686" cy="170087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72769" y="118427"/>
            <a:ext cx="7566025" cy="1157605"/>
          </a:xfrm>
          <a:prstGeom prst="rect"/>
        </p:spPr>
        <p:txBody>
          <a:bodyPr wrap="square" lIns="0" tIns="98425" rIns="0" bIns="0" rtlCol="0" vert="horz">
            <a:spAutoFit/>
          </a:bodyPr>
          <a:lstStyle/>
          <a:p>
            <a:pPr marL="12700" marR="5080">
              <a:lnSpc>
                <a:spcPts val="4130"/>
              </a:lnSpc>
              <a:spcBef>
                <a:spcPts val="775"/>
              </a:spcBef>
            </a:pPr>
            <a:r>
              <a:rPr dirty="0" sz="3950" spc="325"/>
              <a:t>A</a:t>
            </a:r>
            <a:r>
              <a:rPr dirty="0" sz="3950" spc="185"/>
              <a:t>s</a:t>
            </a:r>
            <a:r>
              <a:rPr dirty="0" sz="3950" spc="-10"/>
              <a:t>i</a:t>
            </a:r>
            <a:r>
              <a:rPr dirty="0" sz="3950" spc="175"/>
              <a:t>a</a:t>
            </a:r>
            <a:r>
              <a:rPr dirty="0" sz="3950" spc="10"/>
              <a:t>n</a:t>
            </a:r>
            <a:r>
              <a:rPr dirty="0" sz="3950" spc="-375"/>
              <a:t> </a:t>
            </a:r>
            <a:r>
              <a:rPr dirty="0" sz="3950" spc="325"/>
              <a:t>A</a:t>
            </a:r>
            <a:r>
              <a:rPr dirty="0" sz="3950" spc="-20"/>
              <a:t>m</a:t>
            </a:r>
            <a:r>
              <a:rPr dirty="0" sz="3950" spc="170"/>
              <a:t>e</a:t>
            </a:r>
            <a:r>
              <a:rPr dirty="0" sz="3950" spc="-80"/>
              <a:t>r</a:t>
            </a:r>
            <a:r>
              <a:rPr dirty="0" sz="3950" spc="-10"/>
              <a:t>i</a:t>
            </a:r>
            <a:r>
              <a:rPr dirty="0" sz="3950" spc="125"/>
              <a:t>c</a:t>
            </a:r>
            <a:r>
              <a:rPr dirty="0" sz="3950" spc="175"/>
              <a:t>a</a:t>
            </a:r>
            <a:r>
              <a:rPr dirty="0" sz="3950" spc="45"/>
              <a:t>n</a:t>
            </a:r>
            <a:r>
              <a:rPr dirty="0" sz="3950" spc="225"/>
              <a:t>s</a:t>
            </a:r>
            <a:r>
              <a:rPr dirty="0" sz="3950" spc="-160"/>
              <a:t> </a:t>
            </a:r>
            <a:r>
              <a:rPr dirty="0" sz="3950" spc="45"/>
              <a:t>h</a:t>
            </a:r>
            <a:r>
              <a:rPr dirty="0" sz="3950" spc="100"/>
              <a:t>a</a:t>
            </a:r>
            <a:r>
              <a:rPr dirty="0" sz="3950" spc="50"/>
              <a:t>v</a:t>
            </a:r>
            <a:r>
              <a:rPr dirty="0" sz="3950" spc="135"/>
              <a:t>e</a:t>
            </a:r>
            <a:r>
              <a:rPr dirty="0" sz="3950" spc="-85"/>
              <a:t> </a:t>
            </a:r>
            <a:r>
              <a:rPr dirty="0" sz="3950" spc="-275"/>
              <a:t>t</a:t>
            </a:r>
            <a:r>
              <a:rPr dirty="0" sz="3950" spc="45"/>
              <a:t>h</a:t>
            </a:r>
            <a:r>
              <a:rPr dirty="0" sz="3950" spc="135"/>
              <a:t>e</a:t>
            </a:r>
            <a:r>
              <a:rPr dirty="0" sz="3950" spc="-85"/>
              <a:t> </a:t>
            </a:r>
            <a:r>
              <a:rPr dirty="0" sz="3950" spc="-85"/>
              <a:t>l</a:t>
            </a:r>
            <a:r>
              <a:rPr dirty="0" sz="3950" spc="175"/>
              <a:t>a</a:t>
            </a:r>
            <a:r>
              <a:rPr dirty="0" sz="3950" spc="-80"/>
              <a:t>r</a:t>
            </a:r>
            <a:r>
              <a:rPr dirty="0" sz="3950" spc="65"/>
              <a:t>g</a:t>
            </a:r>
            <a:r>
              <a:rPr dirty="0" sz="3950" spc="95"/>
              <a:t>e</a:t>
            </a:r>
            <a:r>
              <a:rPr dirty="0" sz="3950" spc="254"/>
              <a:t>s</a:t>
            </a:r>
            <a:r>
              <a:rPr dirty="0" sz="3950" spc="-210"/>
              <a:t>t  </a:t>
            </a:r>
            <a:r>
              <a:rPr dirty="0" sz="3950" spc="60"/>
              <a:t>income</a:t>
            </a:r>
            <a:r>
              <a:rPr dirty="0" sz="3950" spc="-90"/>
              <a:t> </a:t>
            </a:r>
            <a:r>
              <a:rPr dirty="0" sz="3950" spc="75"/>
              <a:t>spread</a:t>
            </a:r>
            <a:endParaRPr sz="395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9375" rIns="0" bIns="0" rtlCol="0" vert="horz">
            <a:spAutoFit/>
          </a:bodyPr>
          <a:lstStyle/>
          <a:p>
            <a:pPr marL="238125" marR="5080">
              <a:lnSpc>
                <a:spcPts val="4130"/>
              </a:lnSpc>
              <a:spcBef>
                <a:spcPts val="625"/>
              </a:spcBef>
            </a:pPr>
            <a:r>
              <a:rPr dirty="0" spc="120"/>
              <a:t>Asian</a:t>
            </a:r>
            <a:r>
              <a:rPr dirty="0" spc="-175"/>
              <a:t> </a:t>
            </a:r>
            <a:r>
              <a:rPr dirty="0" spc="75"/>
              <a:t>Americans</a:t>
            </a:r>
            <a:r>
              <a:rPr dirty="0" spc="-180"/>
              <a:t> </a:t>
            </a:r>
            <a:r>
              <a:rPr dirty="0" spc="60"/>
              <a:t>make</a:t>
            </a:r>
            <a:r>
              <a:rPr dirty="0" spc="-175"/>
              <a:t> </a:t>
            </a:r>
            <a:r>
              <a:rPr dirty="0" spc="5"/>
              <a:t>up</a:t>
            </a:r>
            <a:r>
              <a:rPr dirty="0" spc="-170"/>
              <a:t> </a:t>
            </a:r>
            <a:r>
              <a:rPr dirty="0" spc="-15"/>
              <a:t>the</a:t>
            </a:r>
            <a:r>
              <a:rPr dirty="0" spc="-170"/>
              <a:t> </a:t>
            </a:r>
            <a:r>
              <a:rPr dirty="0" spc="15"/>
              <a:t>largest </a:t>
            </a:r>
            <a:r>
              <a:rPr dirty="0" spc="-1175"/>
              <a:t> </a:t>
            </a:r>
            <a:r>
              <a:rPr dirty="0" spc="40"/>
              <a:t>racial</a:t>
            </a:r>
            <a:r>
              <a:rPr dirty="0" spc="-165"/>
              <a:t> </a:t>
            </a:r>
            <a:r>
              <a:rPr dirty="0" spc="5"/>
              <a:t>group</a:t>
            </a:r>
            <a:r>
              <a:rPr dirty="0" spc="-170"/>
              <a:t> </a:t>
            </a:r>
            <a:r>
              <a:rPr dirty="0" spc="-15"/>
              <a:t>in</a:t>
            </a:r>
            <a:r>
              <a:rPr dirty="0" spc="-170"/>
              <a:t> </a:t>
            </a:r>
            <a:r>
              <a:rPr dirty="0" spc="-40"/>
              <a:t>the</a:t>
            </a:r>
            <a:r>
              <a:rPr dirty="0" spc="-100"/>
              <a:t> </a:t>
            </a:r>
            <a:r>
              <a:rPr dirty="0" spc="140"/>
              <a:t>Bay</a:t>
            </a:r>
            <a:r>
              <a:rPr dirty="0" spc="-180"/>
              <a:t> </a:t>
            </a:r>
            <a:r>
              <a:rPr dirty="0" spc="20"/>
              <a:t>Area:</a:t>
            </a:r>
            <a:r>
              <a:rPr dirty="0" spc="-150"/>
              <a:t> </a:t>
            </a:r>
            <a:r>
              <a:rPr dirty="0" spc="-65"/>
              <a:t>33.1%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1965" y="1194688"/>
            <a:ext cx="7140575" cy="392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49250" indent="-337185">
              <a:lnSpc>
                <a:spcPct val="100000"/>
              </a:lnSpc>
              <a:spcBef>
                <a:spcPts val="105"/>
              </a:spcBef>
              <a:buSzPct val="70833"/>
              <a:buChar char="•"/>
              <a:tabLst>
                <a:tab pos="349250" algn="l"/>
                <a:tab pos="349885" algn="l"/>
              </a:tabLst>
            </a:pPr>
            <a:r>
              <a:rPr dirty="0" sz="2400" spc="-60">
                <a:solidFill>
                  <a:srgbClr val="252525"/>
                </a:solidFill>
                <a:latin typeface="Tahoma"/>
                <a:cs typeface="Tahoma"/>
              </a:rPr>
              <a:t>Largest</a:t>
            </a:r>
            <a:r>
              <a:rPr dirty="0" sz="2400" spc="-29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400" spc="-40">
                <a:solidFill>
                  <a:srgbClr val="252525"/>
                </a:solidFill>
                <a:latin typeface="Tahoma"/>
                <a:cs typeface="Tahoma"/>
              </a:rPr>
              <a:t>group</a:t>
            </a:r>
            <a:r>
              <a:rPr dirty="0" sz="2400" spc="-21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400" spc="-20">
                <a:solidFill>
                  <a:srgbClr val="252525"/>
                </a:solidFill>
                <a:latin typeface="Tahoma"/>
                <a:cs typeface="Tahoma"/>
              </a:rPr>
              <a:t>below</a:t>
            </a:r>
            <a:r>
              <a:rPr dirty="0" sz="2400" spc="-30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400" spc="-45">
                <a:solidFill>
                  <a:srgbClr val="252525"/>
                </a:solidFill>
                <a:latin typeface="Tahoma"/>
                <a:cs typeface="Tahoma"/>
              </a:rPr>
              <a:t>the</a:t>
            </a:r>
            <a:r>
              <a:rPr dirty="0" sz="2400" spc="-29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400" spc="-40">
                <a:solidFill>
                  <a:srgbClr val="252525"/>
                </a:solidFill>
                <a:latin typeface="Tahoma"/>
                <a:cs typeface="Tahoma"/>
              </a:rPr>
              <a:t>poverty</a:t>
            </a:r>
            <a:r>
              <a:rPr dirty="0" sz="2400" spc="-22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400" spc="-15">
                <a:solidFill>
                  <a:srgbClr val="252525"/>
                </a:solidFill>
                <a:latin typeface="Tahoma"/>
                <a:cs typeface="Tahoma"/>
              </a:rPr>
              <a:t>line</a:t>
            </a:r>
            <a:r>
              <a:rPr dirty="0" sz="2400" spc="-29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400" spc="10">
                <a:solidFill>
                  <a:srgbClr val="252525"/>
                </a:solidFill>
                <a:latin typeface="Tahoma"/>
                <a:cs typeface="Tahoma"/>
              </a:rPr>
              <a:t>in</a:t>
            </a:r>
            <a:r>
              <a:rPr dirty="0" sz="2400" spc="-26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400" spc="-50">
                <a:solidFill>
                  <a:srgbClr val="252525"/>
                </a:solidFill>
                <a:latin typeface="Tahoma"/>
                <a:cs typeface="Tahoma"/>
              </a:rPr>
              <a:t>San</a:t>
            </a:r>
            <a:r>
              <a:rPr dirty="0" sz="2400" spc="-26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400" spc="-30">
                <a:solidFill>
                  <a:srgbClr val="252525"/>
                </a:solidFill>
                <a:latin typeface="Tahoma"/>
                <a:cs typeface="Tahoma"/>
              </a:rPr>
              <a:t>Francisco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21528" y="4640897"/>
            <a:ext cx="1489075" cy="33909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 marR="5080">
              <a:lnSpc>
                <a:spcPts val="1200"/>
              </a:lnSpc>
              <a:spcBef>
                <a:spcPts val="190"/>
              </a:spcBef>
            </a:pPr>
            <a:r>
              <a:rPr dirty="0" sz="1050" spc="85">
                <a:latin typeface="Tahoma"/>
                <a:cs typeface="Tahoma"/>
              </a:rPr>
              <a:t>US</a:t>
            </a:r>
            <a:r>
              <a:rPr dirty="0" sz="1050" spc="-75">
                <a:latin typeface="Tahoma"/>
                <a:cs typeface="Tahoma"/>
              </a:rPr>
              <a:t> </a:t>
            </a:r>
            <a:r>
              <a:rPr dirty="0" sz="1050" spc="45">
                <a:latin typeface="Tahoma"/>
                <a:cs typeface="Tahoma"/>
              </a:rPr>
              <a:t>Census</a:t>
            </a:r>
            <a:r>
              <a:rPr dirty="0" sz="1050" spc="-45">
                <a:latin typeface="Tahoma"/>
                <a:cs typeface="Tahoma"/>
              </a:rPr>
              <a:t> </a:t>
            </a:r>
            <a:r>
              <a:rPr dirty="0" sz="1050">
                <a:latin typeface="Tahoma"/>
                <a:cs typeface="Tahoma"/>
              </a:rPr>
              <a:t>bureau</a:t>
            </a:r>
            <a:r>
              <a:rPr dirty="0" sz="1050" spc="-30">
                <a:latin typeface="Tahoma"/>
                <a:cs typeface="Tahoma"/>
              </a:rPr>
              <a:t> </a:t>
            </a:r>
            <a:r>
              <a:rPr dirty="0" sz="1050">
                <a:latin typeface="Tahoma"/>
                <a:cs typeface="Tahoma"/>
              </a:rPr>
              <a:t>2020 </a:t>
            </a:r>
            <a:r>
              <a:rPr dirty="0" sz="1050" spc="-315">
                <a:latin typeface="Tahoma"/>
                <a:cs typeface="Tahoma"/>
              </a:rPr>
              <a:t> </a:t>
            </a:r>
            <a:r>
              <a:rPr dirty="0" sz="1050" spc="-30">
                <a:latin typeface="Tahoma"/>
                <a:cs typeface="Tahoma"/>
              </a:rPr>
              <a:t>https://sfgov.org/</a:t>
            </a:r>
            <a:endParaRPr sz="105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57175" y="1819275"/>
            <a:ext cx="8810625" cy="3286125"/>
            <a:chOff x="257175" y="1819275"/>
            <a:chExt cx="8810625" cy="32861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24200" y="2209800"/>
              <a:ext cx="5943600" cy="189547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175" y="1819275"/>
              <a:ext cx="2943225" cy="328612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657475" y="2590800"/>
              <a:ext cx="400050" cy="457200"/>
            </a:xfrm>
            <a:custGeom>
              <a:avLst/>
              <a:gdLst/>
              <a:ahLst/>
              <a:cxnLst/>
              <a:rect l="l" t="t" r="r" b="b"/>
              <a:pathLst>
                <a:path w="400050" h="457200">
                  <a:moveTo>
                    <a:pt x="0" y="66675"/>
                  </a:moveTo>
                  <a:lnTo>
                    <a:pt x="5238" y="40719"/>
                  </a:lnTo>
                  <a:lnTo>
                    <a:pt x="19526" y="19526"/>
                  </a:lnTo>
                  <a:lnTo>
                    <a:pt x="40719" y="5238"/>
                  </a:lnTo>
                  <a:lnTo>
                    <a:pt x="66675" y="0"/>
                  </a:lnTo>
                  <a:lnTo>
                    <a:pt x="333375" y="0"/>
                  </a:lnTo>
                  <a:lnTo>
                    <a:pt x="359330" y="5238"/>
                  </a:lnTo>
                  <a:lnTo>
                    <a:pt x="380523" y="19526"/>
                  </a:lnTo>
                  <a:lnTo>
                    <a:pt x="394811" y="40719"/>
                  </a:lnTo>
                  <a:lnTo>
                    <a:pt x="400050" y="66675"/>
                  </a:lnTo>
                  <a:lnTo>
                    <a:pt x="400050" y="390525"/>
                  </a:lnTo>
                  <a:lnTo>
                    <a:pt x="394811" y="416480"/>
                  </a:lnTo>
                  <a:lnTo>
                    <a:pt x="380523" y="437673"/>
                  </a:lnTo>
                  <a:lnTo>
                    <a:pt x="359330" y="451961"/>
                  </a:lnTo>
                  <a:lnTo>
                    <a:pt x="333375" y="457200"/>
                  </a:lnTo>
                  <a:lnTo>
                    <a:pt x="66675" y="457200"/>
                  </a:lnTo>
                  <a:lnTo>
                    <a:pt x="40719" y="451961"/>
                  </a:lnTo>
                  <a:lnTo>
                    <a:pt x="19526" y="437673"/>
                  </a:lnTo>
                  <a:lnTo>
                    <a:pt x="5238" y="416480"/>
                  </a:lnTo>
                  <a:lnTo>
                    <a:pt x="0" y="390525"/>
                  </a:lnTo>
                  <a:lnTo>
                    <a:pt x="0" y="66675"/>
                  </a:lnTo>
                  <a:close/>
                </a:path>
              </a:pathLst>
            </a:custGeom>
            <a:ln w="76200">
              <a:solidFill>
                <a:srgbClr val="8B141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0997" y="155257"/>
            <a:ext cx="5104765" cy="6096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45"/>
              <a:t>No</a:t>
            </a:r>
            <a:r>
              <a:rPr dirty="0" spc="-195"/>
              <a:t> </a:t>
            </a:r>
            <a:r>
              <a:rPr dirty="0" spc="20"/>
              <a:t>financial</a:t>
            </a:r>
            <a:r>
              <a:rPr dirty="0" spc="-195"/>
              <a:t> </a:t>
            </a:r>
            <a:r>
              <a:rPr dirty="0" spc="70"/>
              <a:t>disclosures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1965" y="1213802"/>
            <a:ext cx="2371725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49250" indent="-337185">
              <a:lnSpc>
                <a:spcPct val="100000"/>
              </a:lnSpc>
              <a:spcBef>
                <a:spcPts val="125"/>
              </a:spcBef>
              <a:buSzPct val="121428"/>
              <a:buChar char="•"/>
              <a:tabLst>
                <a:tab pos="349250" algn="l"/>
                <a:tab pos="349885" algn="l"/>
              </a:tabLst>
            </a:pPr>
            <a:r>
              <a:rPr dirty="0" sz="1400" spc="-5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dirty="0" sz="1400" spc="-65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dirty="0" sz="1400" spc="-3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dirty="0" sz="1400" spc="-7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dirty="0" sz="1400" spc="5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dirty="0" sz="1400" spc="-6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dirty="0" sz="1400" spc="2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dirty="0" sz="1400" spc="-5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dirty="0" sz="1400" spc="-24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1400" spc="15">
                <a:solidFill>
                  <a:srgbClr val="252525"/>
                </a:solidFill>
                <a:latin typeface="Tahoma"/>
                <a:cs typeface="Tahoma"/>
              </a:rPr>
              <a:t>F</a:t>
            </a:r>
            <a:r>
              <a:rPr dirty="0" sz="1400" spc="-35">
                <a:solidFill>
                  <a:srgbClr val="252525"/>
                </a:solidFill>
                <a:latin typeface="Tahoma"/>
                <a:cs typeface="Tahoma"/>
              </a:rPr>
              <a:t>u</a:t>
            </a:r>
            <a:r>
              <a:rPr dirty="0" sz="1400" spc="-35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dirty="0" sz="1400" spc="-3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dirty="0" sz="1400" spc="5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dirty="0" sz="1400" spc="-35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dirty="0" sz="1400" spc="-100">
                <a:solidFill>
                  <a:srgbClr val="252525"/>
                </a:solidFill>
                <a:latin typeface="Tahoma"/>
                <a:cs typeface="Tahoma"/>
              </a:rPr>
              <a:t>g</a:t>
            </a:r>
            <a:r>
              <a:rPr dirty="0" sz="1400" spc="-140">
                <a:solidFill>
                  <a:srgbClr val="252525"/>
                </a:solidFill>
                <a:latin typeface="Tahoma"/>
                <a:cs typeface="Tahoma"/>
              </a:rPr>
              <a:t>:</a:t>
            </a:r>
            <a:r>
              <a:rPr dirty="0" sz="1400" spc="-12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1400" spc="-95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dirty="0" sz="1400" spc="-35">
                <a:solidFill>
                  <a:srgbClr val="252525"/>
                </a:solidFill>
                <a:latin typeface="Tahoma"/>
                <a:cs typeface="Tahoma"/>
              </a:rPr>
              <a:t>Z</a:t>
            </a:r>
            <a:r>
              <a:rPr dirty="0" sz="1400" spc="-70">
                <a:solidFill>
                  <a:srgbClr val="252525"/>
                </a:solidFill>
                <a:latin typeface="Tahoma"/>
                <a:cs typeface="Tahoma"/>
              </a:rPr>
              <a:t>,</a:t>
            </a:r>
            <a:r>
              <a:rPr dirty="0" sz="1400" spc="-19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1400" spc="-5">
                <a:solidFill>
                  <a:srgbClr val="252525"/>
                </a:solidFill>
                <a:latin typeface="Tahoma"/>
                <a:cs typeface="Tahoma"/>
              </a:rPr>
              <a:t>B</a:t>
            </a:r>
            <a:r>
              <a:rPr dirty="0" sz="1400" spc="-35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dirty="0" sz="1400" spc="-2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5275" y="1476375"/>
            <a:ext cx="8115300" cy="28860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8295" y="150177"/>
            <a:ext cx="8187690" cy="1371600"/>
          </a:xfrm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187325" marR="5080">
              <a:lnSpc>
                <a:spcPct val="100899"/>
              </a:lnSpc>
              <a:spcBef>
                <a:spcPts val="65"/>
              </a:spcBef>
            </a:pPr>
            <a:r>
              <a:rPr dirty="0" sz="3600" spc="-215" b="1">
                <a:latin typeface="Tahoma"/>
                <a:cs typeface="Tahoma"/>
              </a:rPr>
              <a:t>L</a:t>
            </a:r>
            <a:r>
              <a:rPr dirty="0" sz="3600" spc="-254" b="1">
                <a:latin typeface="Tahoma"/>
                <a:cs typeface="Tahoma"/>
              </a:rPr>
              <a:t>u</a:t>
            </a:r>
            <a:r>
              <a:rPr dirty="0" sz="3600" spc="-210" b="1">
                <a:latin typeface="Tahoma"/>
                <a:cs typeface="Tahoma"/>
              </a:rPr>
              <a:t>n</a:t>
            </a:r>
            <a:r>
              <a:rPr dirty="0" sz="3600" spc="-340" b="1">
                <a:latin typeface="Tahoma"/>
                <a:cs typeface="Tahoma"/>
              </a:rPr>
              <a:t>g</a:t>
            </a:r>
            <a:r>
              <a:rPr dirty="0" sz="3600" spc="-355" b="1">
                <a:latin typeface="Tahoma"/>
                <a:cs typeface="Tahoma"/>
              </a:rPr>
              <a:t> </a:t>
            </a:r>
            <a:r>
              <a:rPr dirty="0" sz="3600" spc="-250" b="1">
                <a:latin typeface="Tahoma"/>
                <a:cs typeface="Tahoma"/>
              </a:rPr>
              <a:t>c</a:t>
            </a:r>
            <a:r>
              <a:rPr dirty="0" sz="3600" spc="-210" b="1">
                <a:latin typeface="Tahoma"/>
                <a:cs typeface="Tahoma"/>
              </a:rPr>
              <a:t>a</a:t>
            </a:r>
            <a:r>
              <a:rPr dirty="0" sz="3600" spc="-285" b="1">
                <a:latin typeface="Tahoma"/>
                <a:cs typeface="Tahoma"/>
              </a:rPr>
              <a:t>n</a:t>
            </a:r>
            <a:r>
              <a:rPr dirty="0" sz="3600" spc="-180" b="1">
                <a:latin typeface="Tahoma"/>
                <a:cs typeface="Tahoma"/>
              </a:rPr>
              <a:t>c</a:t>
            </a:r>
            <a:r>
              <a:rPr dirty="0" sz="3600" spc="-335" b="1">
                <a:latin typeface="Tahoma"/>
                <a:cs typeface="Tahoma"/>
              </a:rPr>
              <a:t>e</a:t>
            </a:r>
            <a:r>
              <a:rPr dirty="0" sz="3600" spc="-130" b="1">
                <a:latin typeface="Tahoma"/>
                <a:cs typeface="Tahoma"/>
              </a:rPr>
              <a:t>r</a:t>
            </a:r>
            <a:r>
              <a:rPr dirty="0" sz="3600" spc="-320" b="1">
                <a:latin typeface="Tahoma"/>
                <a:cs typeface="Tahoma"/>
              </a:rPr>
              <a:t> </a:t>
            </a:r>
            <a:r>
              <a:rPr dirty="0" sz="3600" spc="-114" b="1">
                <a:latin typeface="Tahoma"/>
                <a:cs typeface="Tahoma"/>
              </a:rPr>
              <a:t>i</a:t>
            </a:r>
            <a:r>
              <a:rPr dirty="0" sz="3600" spc="-254" b="1">
                <a:latin typeface="Tahoma"/>
                <a:cs typeface="Tahoma"/>
              </a:rPr>
              <a:t>s</a:t>
            </a:r>
            <a:r>
              <a:rPr dirty="0" sz="3600" spc="-330" b="1">
                <a:latin typeface="Tahoma"/>
                <a:cs typeface="Tahoma"/>
              </a:rPr>
              <a:t> </a:t>
            </a:r>
            <a:r>
              <a:rPr dirty="0" sz="3600" spc="-254" b="1">
                <a:latin typeface="Tahoma"/>
                <a:cs typeface="Tahoma"/>
              </a:rPr>
              <a:t>a</a:t>
            </a:r>
            <a:r>
              <a:rPr dirty="0" sz="3600" spc="-330" b="1">
                <a:latin typeface="Tahoma"/>
                <a:cs typeface="Tahoma"/>
              </a:rPr>
              <a:t> </a:t>
            </a:r>
            <a:r>
              <a:rPr dirty="0" sz="3600" spc="-40" b="1">
                <a:latin typeface="Tahoma"/>
                <a:cs typeface="Tahoma"/>
              </a:rPr>
              <a:t>l</a:t>
            </a:r>
            <a:r>
              <a:rPr dirty="0" sz="3600" spc="-265" b="1">
                <a:latin typeface="Tahoma"/>
                <a:cs typeface="Tahoma"/>
              </a:rPr>
              <a:t>e</a:t>
            </a:r>
            <a:r>
              <a:rPr dirty="0" sz="3600" spc="-280" b="1">
                <a:latin typeface="Tahoma"/>
                <a:cs typeface="Tahoma"/>
              </a:rPr>
              <a:t>a</a:t>
            </a:r>
            <a:r>
              <a:rPr dirty="0" sz="3600" spc="-170" b="1">
                <a:latin typeface="Tahoma"/>
                <a:cs typeface="Tahoma"/>
              </a:rPr>
              <a:t>d</a:t>
            </a:r>
            <a:r>
              <a:rPr dirty="0" sz="3600" spc="-114" b="1">
                <a:latin typeface="Tahoma"/>
                <a:cs typeface="Tahoma"/>
              </a:rPr>
              <a:t>i</a:t>
            </a:r>
            <a:r>
              <a:rPr dirty="0" sz="3600" spc="-285" b="1">
                <a:latin typeface="Tahoma"/>
                <a:cs typeface="Tahoma"/>
              </a:rPr>
              <a:t>n</a:t>
            </a:r>
            <a:r>
              <a:rPr dirty="0" sz="3600" spc="-340" b="1">
                <a:latin typeface="Tahoma"/>
                <a:cs typeface="Tahoma"/>
              </a:rPr>
              <a:t>g</a:t>
            </a:r>
            <a:r>
              <a:rPr dirty="0" sz="3600" spc="-285" b="1">
                <a:latin typeface="Tahoma"/>
                <a:cs typeface="Tahoma"/>
              </a:rPr>
              <a:t> </a:t>
            </a:r>
            <a:r>
              <a:rPr dirty="0" sz="3600" spc="-250" b="1">
                <a:latin typeface="Tahoma"/>
                <a:cs typeface="Tahoma"/>
              </a:rPr>
              <a:t>c</a:t>
            </a:r>
            <a:r>
              <a:rPr dirty="0" sz="3600" spc="-285" b="1">
                <a:latin typeface="Tahoma"/>
                <a:cs typeface="Tahoma"/>
              </a:rPr>
              <a:t>a</a:t>
            </a:r>
            <a:r>
              <a:rPr dirty="0" sz="3600" spc="-210" b="1">
                <a:latin typeface="Tahoma"/>
                <a:cs typeface="Tahoma"/>
              </a:rPr>
              <a:t>u</a:t>
            </a:r>
            <a:r>
              <a:rPr dirty="0" sz="3600" spc="-280" b="1">
                <a:latin typeface="Tahoma"/>
                <a:cs typeface="Tahoma"/>
              </a:rPr>
              <a:t>s</a:t>
            </a:r>
            <a:r>
              <a:rPr dirty="0" sz="3600" spc="-270" b="1">
                <a:latin typeface="Tahoma"/>
                <a:cs typeface="Tahoma"/>
              </a:rPr>
              <a:t>e</a:t>
            </a:r>
            <a:r>
              <a:rPr dirty="0" sz="3600" spc="-300" b="1">
                <a:latin typeface="Tahoma"/>
                <a:cs typeface="Tahoma"/>
              </a:rPr>
              <a:t> </a:t>
            </a:r>
            <a:r>
              <a:rPr dirty="0" sz="3600" spc="-275" b="1">
                <a:latin typeface="Tahoma"/>
                <a:cs typeface="Tahoma"/>
              </a:rPr>
              <a:t>o</a:t>
            </a:r>
            <a:r>
              <a:rPr dirty="0" sz="3600" spc="-150" b="1">
                <a:latin typeface="Tahoma"/>
                <a:cs typeface="Tahoma"/>
              </a:rPr>
              <a:t>f</a:t>
            </a:r>
            <a:r>
              <a:rPr dirty="0" sz="3600" spc="-335" b="1">
                <a:latin typeface="Tahoma"/>
                <a:cs typeface="Tahoma"/>
              </a:rPr>
              <a:t> </a:t>
            </a:r>
            <a:r>
              <a:rPr dirty="0" sz="3600" spc="-180" b="1">
                <a:latin typeface="Tahoma"/>
                <a:cs typeface="Tahoma"/>
              </a:rPr>
              <a:t>c</a:t>
            </a:r>
            <a:r>
              <a:rPr dirty="0" sz="3600" spc="-285" b="1">
                <a:latin typeface="Tahoma"/>
                <a:cs typeface="Tahoma"/>
              </a:rPr>
              <a:t>a</a:t>
            </a:r>
            <a:r>
              <a:rPr dirty="0" sz="3600" spc="-285" b="1">
                <a:latin typeface="Tahoma"/>
                <a:cs typeface="Tahoma"/>
              </a:rPr>
              <a:t>n</a:t>
            </a:r>
            <a:r>
              <a:rPr dirty="0" sz="3600" spc="-180" b="1">
                <a:latin typeface="Tahoma"/>
                <a:cs typeface="Tahoma"/>
              </a:rPr>
              <a:t>c</a:t>
            </a:r>
            <a:r>
              <a:rPr dirty="0" sz="3600" spc="-155" b="1">
                <a:latin typeface="Tahoma"/>
                <a:cs typeface="Tahoma"/>
              </a:rPr>
              <a:t>er  </a:t>
            </a:r>
            <a:r>
              <a:rPr dirty="0" sz="3600" spc="-175" b="1">
                <a:latin typeface="Tahoma"/>
                <a:cs typeface="Tahoma"/>
              </a:rPr>
              <a:t>mortality</a:t>
            </a:r>
            <a:r>
              <a:rPr dirty="0" sz="3600" spc="-305" b="1">
                <a:latin typeface="Tahoma"/>
                <a:cs typeface="Tahoma"/>
              </a:rPr>
              <a:t> </a:t>
            </a:r>
            <a:r>
              <a:rPr dirty="0" sz="3600" spc="-295" b="1">
                <a:latin typeface="Tahoma"/>
                <a:cs typeface="Tahoma"/>
              </a:rPr>
              <a:t>among</a:t>
            </a:r>
            <a:r>
              <a:rPr dirty="0" sz="3600" spc="-280" b="1">
                <a:latin typeface="Tahoma"/>
                <a:cs typeface="Tahoma"/>
              </a:rPr>
              <a:t> </a:t>
            </a:r>
            <a:r>
              <a:rPr dirty="0" sz="3600" spc="-260" b="1">
                <a:latin typeface="Tahoma"/>
                <a:cs typeface="Tahoma"/>
              </a:rPr>
              <a:t>Asian</a:t>
            </a:r>
            <a:r>
              <a:rPr dirty="0" sz="3600" spc="-345" b="1">
                <a:latin typeface="Tahoma"/>
                <a:cs typeface="Tahoma"/>
              </a:rPr>
              <a:t> </a:t>
            </a:r>
            <a:r>
              <a:rPr dirty="0" sz="3600" spc="-250" b="1">
                <a:latin typeface="Tahoma"/>
                <a:cs typeface="Tahoma"/>
              </a:rPr>
              <a:t>Americans</a:t>
            </a:r>
            <a:endParaRPr sz="3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1350" b="1">
                <a:solidFill>
                  <a:srgbClr val="38444D"/>
                </a:solidFill>
                <a:latin typeface="Arial"/>
                <a:cs typeface="Arial"/>
              </a:rPr>
              <a:t>Rank </a:t>
            </a:r>
            <a:r>
              <a:rPr dirty="0" sz="1350" spc="-5" b="1">
                <a:solidFill>
                  <a:srgbClr val="38444D"/>
                </a:solidFill>
                <a:latin typeface="Arial"/>
                <a:cs typeface="Arial"/>
              </a:rPr>
              <a:t>(based</a:t>
            </a:r>
            <a:r>
              <a:rPr dirty="0" sz="1350" b="1">
                <a:solidFill>
                  <a:srgbClr val="38444D"/>
                </a:solidFill>
                <a:latin typeface="Arial"/>
                <a:cs typeface="Arial"/>
              </a:rPr>
              <a:t> on age-adj </a:t>
            </a:r>
            <a:r>
              <a:rPr dirty="0" sz="1350" spc="-5" b="1">
                <a:solidFill>
                  <a:srgbClr val="38444D"/>
                </a:solidFill>
                <a:latin typeface="Arial"/>
                <a:cs typeface="Arial"/>
              </a:rPr>
              <a:t>mortality</a:t>
            </a:r>
            <a:r>
              <a:rPr dirty="0" sz="1350" b="1">
                <a:solidFill>
                  <a:srgbClr val="38444D"/>
                </a:solidFill>
                <a:latin typeface="Arial"/>
                <a:cs typeface="Arial"/>
              </a:rPr>
              <a:t> </a:t>
            </a:r>
            <a:r>
              <a:rPr dirty="0" sz="1350" spc="-5" b="1">
                <a:solidFill>
                  <a:srgbClr val="38444D"/>
                </a:solidFill>
                <a:latin typeface="Arial"/>
                <a:cs typeface="Arial"/>
              </a:rPr>
              <a:t>rate)</a:t>
            </a:r>
            <a:r>
              <a:rPr dirty="0" sz="1350" b="1">
                <a:solidFill>
                  <a:srgbClr val="38444D"/>
                </a:solidFill>
                <a:latin typeface="Arial"/>
                <a:cs typeface="Arial"/>
              </a:rPr>
              <a:t> &amp; %</a:t>
            </a:r>
            <a:r>
              <a:rPr dirty="0" sz="1350" spc="5" b="1">
                <a:solidFill>
                  <a:srgbClr val="38444D"/>
                </a:solidFill>
                <a:latin typeface="Arial"/>
                <a:cs typeface="Arial"/>
              </a:rPr>
              <a:t> </a:t>
            </a:r>
            <a:r>
              <a:rPr dirty="0" sz="1350" spc="-5" b="1">
                <a:solidFill>
                  <a:srgbClr val="38444D"/>
                </a:solidFill>
                <a:latin typeface="Arial"/>
                <a:cs typeface="Arial"/>
              </a:rPr>
              <a:t>(of</a:t>
            </a:r>
            <a:r>
              <a:rPr dirty="0" sz="1350" b="1">
                <a:solidFill>
                  <a:srgbClr val="38444D"/>
                </a:solidFill>
                <a:latin typeface="Arial"/>
                <a:cs typeface="Arial"/>
              </a:rPr>
              <a:t> </a:t>
            </a:r>
            <a:r>
              <a:rPr dirty="0" sz="1350" spc="-5" b="1">
                <a:solidFill>
                  <a:srgbClr val="38444D"/>
                </a:solidFill>
                <a:latin typeface="Arial"/>
                <a:cs typeface="Arial"/>
              </a:rPr>
              <a:t>all</a:t>
            </a:r>
            <a:r>
              <a:rPr dirty="0" sz="1350" b="1">
                <a:solidFill>
                  <a:srgbClr val="38444D"/>
                </a:solidFill>
                <a:latin typeface="Arial"/>
                <a:cs typeface="Arial"/>
              </a:rPr>
              <a:t> </a:t>
            </a:r>
            <a:r>
              <a:rPr dirty="0" sz="1350" spc="-5" b="1">
                <a:solidFill>
                  <a:srgbClr val="38444D"/>
                </a:solidFill>
                <a:latin typeface="Arial"/>
                <a:cs typeface="Arial"/>
              </a:rPr>
              <a:t>cancer</a:t>
            </a:r>
            <a:r>
              <a:rPr dirty="0" sz="1350" b="1">
                <a:solidFill>
                  <a:srgbClr val="38444D"/>
                </a:solidFill>
                <a:latin typeface="Arial"/>
                <a:cs typeface="Arial"/>
              </a:rPr>
              <a:t> </a:t>
            </a:r>
            <a:r>
              <a:rPr dirty="0" sz="1350" spc="-5" b="1">
                <a:solidFill>
                  <a:srgbClr val="38444D"/>
                </a:solidFill>
                <a:latin typeface="Arial"/>
                <a:cs typeface="Arial"/>
              </a:rPr>
              <a:t>deaths)</a:t>
            </a:r>
            <a:r>
              <a:rPr dirty="0" sz="1350" b="1">
                <a:solidFill>
                  <a:srgbClr val="38444D"/>
                </a:solidFill>
                <a:latin typeface="Arial"/>
                <a:cs typeface="Arial"/>
              </a:rPr>
              <a:t> </a:t>
            </a:r>
            <a:r>
              <a:rPr dirty="0" sz="1350" spc="-5" b="1">
                <a:solidFill>
                  <a:srgbClr val="38444D"/>
                </a:solidFill>
                <a:latin typeface="Arial"/>
                <a:cs typeface="Arial"/>
              </a:rPr>
              <a:t>of</a:t>
            </a:r>
            <a:r>
              <a:rPr dirty="0" sz="1350" b="1">
                <a:solidFill>
                  <a:srgbClr val="38444D"/>
                </a:solidFill>
                <a:latin typeface="Arial"/>
                <a:cs typeface="Arial"/>
              </a:rPr>
              <a:t> </a:t>
            </a:r>
            <a:r>
              <a:rPr dirty="0" sz="1350" spc="-5" b="1">
                <a:solidFill>
                  <a:srgbClr val="38444D"/>
                </a:solidFill>
                <a:latin typeface="Arial"/>
                <a:cs typeface="Arial"/>
              </a:rPr>
              <a:t>top</a:t>
            </a:r>
            <a:r>
              <a:rPr dirty="0" sz="1350" b="1">
                <a:solidFill>
                  <a:srgbClr val="38444D"/>
                </a:solidFill>
                <a:latin typeface="Arial"/>
                <a:cs typeface="Arial"/>
              </a:rPr>
              <a:t> 5</a:t>
            </a:r>
            <a:r>
              <a:rPr dirty="0" sz="1350" spc="10" b="1">
                <a:solidFill>
                  <a:srgbClr val="38444D"/>
                </a:solidFill>
                <a:latin typeface="Arial"/>
                <a:cs typeface="Arial"/>
              </a:rPr>
              <a:t> </a:t>
            </a:r>
            <a:r>
              <a:rPr dirty="0" sz="1350" spc="-5" b="1">
                <a:solidFill>
                  <a:srgbClr val="38444D"/>
                </a:solidFill>
                <a:latin typeface="Arial"/>
                <a:cs typeface="Arial"/>
              </a:rPr>
              <a:t>cancer</a:t>
            </a:r>
            <a:r>
              <a:rPr dirty="0" sz="1350" b="1">
                <a:solidFill>
                  <a:srgbClr val="38444D"/>
                </a:solidFill>
                <a:latin typeface="Arial"/>
                <a:cs typeface="Arial"/>
              </a:rPr>
              <a:t> </a:t>
            </a:r>
            <a:r>
              <a:rPr dirty="0" sz="1350" spc="-5" b="1">
                <a:solidFill>
                  <a:srgbClr val="38444D"/>
                </a:solidFill>
                <a:latin typeface="Arial"/>
                <a:cs typeface="Arial"/>
              </a:rPr>
              <a:t>sites,</a:t>
            </a:r>
            <a:r>
              <a:rPr dirty="0" sz="1350" b="1">
                <a:solidFill>
                  <a:srgbClr val="38444D"/>
                </a:solidFill>
                <a:latin typeface="Arial"/>
                <a:cs typeface="Arial"/>
              </a:rPr>
              <a:t> 1990-2008</a:t>
            </a:r>
            <a:endParaRPr sz="13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45278" y="4741545"/>
            <a:ext cx="2018030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55">
                <a:latin typeface="Tahoma"/>
                <a:cs typeface="Tahoma"/>
              </a:rPr>
              <a:t>T</a:t>
            </a:r>
            <a:r>
              <a:rPr dirty="0" sz="1050" spc="-65">
                <a:latin typeface="Tahoma"/>
                <a:cs typeface="Tahoma"/>
              </a:rPr>
              <a:t>h</a:t>
            </a:r>
            <a:r>
              <a:rPr dirty="0" sz="1050" spc="20">
                <a:latin typeface="Tahoma"/>
                <a:cs typeface="Tahoma"/>
              </a:rPr>
              <a:t>o</a:t>
            </a:r>
            <a:r>
              <a:rPr dirty="0" sz="1050" spc="10">
                <a:latin typeface="Tahoma"/>
                <a:cs typeface="Tahoma"/>
              </a:rPr>
              <a:t>m</a:t>
            </a:r>
            <a:r>
              <a:rPr dirty="0" sz="1050" spc="10">
                <a:latin typeface="Tahoma"/>
                <a:cs typeface="Tahoma"/>
              </a:rPr>
              <a:t>p</a:t>
            </a:r>
            <a:r>
              <a:rPr dirty="0" sz="1050" spc="30">
                <a:latin typeface="Tahoma"/>
                <a:cs typeface="Tahoma"/>
              </a:rPr>
              <a:t>s</a:t>
            </a:r>
            <a:r>
              <a:rPr dirty="0" sz="1050" spc="45">
                <a:latin typeface="Tahoma"/>
                <a:cs typeface="Tahoma"/>
              </a:rPr>
              <a:t>o</a:t>
            </a:r>
            <a:r>
              <a:rPr dirty="0" sz="1050" spc="-5">
                <a:latin typeface="Tahoma"/>
                <a:cs typeface="Tahoma"/>
              </a:rPr>
              <a:t>n</a:t>
            </a:r>
            <a:r>
              <a:rPr dirty="0" sz="1050" spc="-90">
                <a:latin typeface="Tahoma"/>
                <a:cs typeface="Tahoma"/>
              </a:rPr>
              <a:t> </a:t>
            </a:r>
            <a:r>
              <a:rPr dirty="0" sz="1050" spc="114">
                <a:latin typeface="Tahoma"/>
                <a:cs typeface="Tahoma"/>
              </a:rPr>
              <a:t>C</a:t>
            </a:r>
            <a:r>
              <a:rPr dirty="0" sz="1050" spc="114">
                <a:latin typeface="Tahoma"/>
                <a:cs typeface="Tahoma"/>
              </a:rPr>
              <a:t>A</a:t>
            </a:r>
            <a:r>
              <a:rPr dirty="0" sz="1050" spc="-30">
                <a:latin typeface="Tahoma"/>
                <a:cs typeface="Tahoma"/>
              </a:rPr>
              <a:t>,</a:t>
            </a:r>
            <a:r>
              <a:rPr dirty="0" sz="1050" spc="-100">
                <a:latin typeface="Tahoma"/>
                <a:cs typeface="Tahoma"/>
              </a:rPr>
              <a:t> </a:t>
            </a:r>
            <a:r>
              <a:rPr dirty="0" sz="1050" spc="40">
                <a:latin typeface="Tahoma"/>
                <a:cs typeface="Tahoma"/>
              </a:rPr>
              <a:t>e</a:t>
            </a:r>
            <a:r>
              <a:rPr dirty="0" sz="1050" spc="-60">
                <a:latin typeface="Tahoma"/>
                <a:cs typeface="Tahoma"/>
              </a:rPr>
              <a:t>t</a:t>
            </a:r>
            <a:r>
              <a:rPr dirty="0" sz="1050" spc="-25">
                <a:latin typeface="Tahoma"/>
                <a:cs typeface="Tahoma"/>
              </a:rPr>
              <a:t> </a:t>
            </a:r>
            <a:r>
              <a:rPr dirty="0" sz="1050" spc="40">
                <a:latin typeface="Tahoma"/>
                <a:cs typeface="Tahoma"/>
              </a:rPr>
              <a:t>a</a:t>
            </a:r>
            <a:r>
              <a:rPr dirty="0" sz="1050" spc="-20">
                <a:latin typeface="Tahoma"/>
                <a:cs typeface="Tahoma"/>
              </a:rPr>
              <a:t>l</a:t>
            </a:r>
            <a:r>
              <a:rPr dirty="0" sz="1050" spc="-30">
                <a:latin typeface="Tahoma"/>
                <a:cs typeface="Tahoma"/>
              </a:rPr>
              <a:t>.</a:t>
            </a:r>
            <a:r>
              <a:rPr dirty="0" sz="1050">
                <a:latin typeface="Tahoma"/>
                <a:cs typeface="Tahoma"/>
              </a:rPr>
              <a:t> </a:t>
            </a:r>
            <a:r>
              <a:rPr dirty="0" sz="1050" spc="-75">
                <a:latin typeface="Tahoma"/>
                <a:cs typeface="Tahoma"/>
              </a:rPr>
              <a:t> </a:t>
            </a:r>
            <a:r>
              <a:rPr dirty="0" sz="1050" spc="114">
                <a:latin typeface="Tahoma"/>
                <a:cs typeface="Tahoma"/>
              </a:rPr>
              <a:t>C</a:t>
            </a:r>
            <a:r>
              <a:rPr dirty="0" sz="1050" spc="155">
                <a:latin typeface="Tahoma"/>
                <a:cs typeface="Tahoma"/>
              </a:rPr>
              <a:t>E</a:t>
            </a:r>
            <a:r>
              <a:rPr dirty="0" sz="1050" spc="50">
                <a:latin typeface="Tahoma"/>
                <a:cs typeface="Tahoma"/>
              </a:rPr>
              <a:t>B</a:t>
            </a:r>
            <a:r>
              <a:rPr dirty="0" sz="1050" spc="120">
                <a:latin typeface="Tahoma"/>
                <a:cs typeface="Tahoma"/>
              </a:rPr>
              <a:t>P</a:t>
            </a:r>
            <a:r>
              <a:rPr dirty="0" sz="1050" spc="-55">
                <a:latin typeface="Tahoma"/>
                <a:cs typeface="Tahoma"/>
              </a:rPr>
              <a:t> </a:t>
            </a:r>
            <a:r>
              <a:rPr dirty="0" sz="1050" spc="20">
                <a:latin typeface="Tahoma"/>
                <a:cs typeface="Tahoma"/>
              </a:rPr>
              <a:t>201</a:t>
            </a:r>
            <a:r>
              <a:rPr dirty="0" sz="1050" spc="10">
                <a:latin typeface="Tahoma"/>
                <a:cs typeface="Tahoma"/>
              </a:rPr>
              <a:t>6</a:t>
            </a:r>
            <a:endParaRPr sz="105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76325" y="1914588"/>
            <a:ext cx="7230109" cy="2019300"/>
            <a:chOff x="1076325" y="1914588"/>
            <a:chExt cx="7230109" cy="2019300"/>
          </a:xfrm>
        </p:grpSpPr>
        <p:sp>
          <p:nvSpPr>
            <p:cNvPr id="6" name="object 6"/>
            <p:cNvSpPr/>
            <p:nvPr/>
          </p:nvSpPr>
          <p:spPr>
            <a:xfrm>
              <a:off x="2262250" y="3319526"/>
              <a:ext cx="1000125" cy="228600"/>
            </a:xfrm>
            <a:custGeom>
              <a:avLst/>
              <a:gdLst/>
              <a:ahLst/>
              <a:cxnLst/>
              <a:rect l="l" t="t" r="r" b="b"/>
              <a:pathLst>
                <a:path w="1000125" h="228600">
                  <a:moveTo>
                    <a:pt x="0" y="38100"/>
                  </a:moveTo>
                  <a:lnTo>
                    <a:pt x="2988" y="23252"/>
                  </a:lnTo>
                  <a:lnTo>
                    <a:pt x="11144" y="11144"/>
                  </a:lnTo>
                  <a:lnTo>
                    <a:pt x="23252" y="2988"/>
                  </a:lnTo>
                  <a:lnTo>
                    <a:pt x="38100" y="0"/>
                  </a:lnTo>
                  <a:lnTo>
                    <a:pt x="961897" y="0"/>
                  </a:lnTo>
                  <a:lnTo>
                    <a:pt x="976764" y="2988"/>
                  </a:lnTo>
                  <a:lnTo>
                    <a:pt x="988917" y="11144"/>
                  </a:lnTo>
                  <a:lnTo>
                    <a:pt x="997116" y="23252"/>
                  </a:lnTo>
                  <a:lnTo>
                    <a:pt x="1000125" y="38100"/>
                  </a:lnTo>
                  <a:lnTo>
                    <a:pt x="1000125" y="190373"/>
                  </a:lnTo>
                  <a:lnTo>
                    <a:pt x="997116" y="205239"/>
                  </a:lnTo>
                  <a:lnTo>
                    <a:pt x="988917" y="217392"/>
                  </a:lnTo>
                  <a:lnTo>
                    <a:pt x="976764" y="225591"/>
                  </a:lnTo>
                  <a:lnTo>
                    <a:pt x="961897" y="228600"/>
                  </a:lnTo>
                  <a:lnTo>
                    <a:pt x="38100" y="228600"/>
                  </a:lnTo>
                  <a:lnTo>
                    <a:pt x="23252" y="225591"/>
                  </a:lnTo>
                  <a:lnTo>
                    <a:pt x="11144" y="217392"/>
                  </a:lnTo>
                  <a:lnTo>
                    <a:pt x="2988" y="205239"/>
                  </a:lnTo>
                  <a:lnTo>
                    <a:pt x="0" y="190373"/>
                  </a:lnTo>
                  <a:lnTo>
                    <a:pt x="0" y="38100"/>
                  </a:lnTo>
                  <a:close/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90612" y="3691001"/>
              <a:ext cx="1000760" cy="228600"/>
            </a:xfrm>
            <a:custGeom>
              <a:avLst/>
              <a:gdLst/>
              <a:ahLst/>
              <a:cxnLst/>
              <a:rect l="l" t="t" r="r" b="b"/>
              <a:pathLst>
                <a:path w="1000760" h="228600">
                  <a:moveTo>
                    <a:pt x="0" y="38100"/>
                  </a:moveTo>
                  <a:lnTo>
                    <a:pt x="2993" y="23252"/>
                  </a:lnTo>
                  <a:lnTo>
                    <a:pt x="11158" y="11144"/>
                  </a:lnTo>
                  <a:lnTo>
                    <a:pt x="23268" y="2988"/>
                  </a:lnTo>
                  <a:lnTo>
                    <a:pt x="38100" y="0"/>
                  </a:lnTo>
                  <a:lnTo>
                    <a:pt x="961961" y="0"/>
                  </a:lnTo>
                  <a:lnTo>
                    <a:pt x="976828" y="2988"/>
                  </a:lnTo>
                  <a:lnTo>
                    <a:pt x="988980" y="11144"/>
                  </a:lnTo>
                  <a:lnTo>
                    <a:pt x="997180" y="23252"/>
                  </a:lnTo>
                  <a:lnTo>
                    <a:pt x="1000188" y="38100"/>
                  </a:lnTo>
                  <a:lnTo>
                    <a:pt x="1000188" y="190436"/>
                  </a:lnTo>
                  <a:lnTo>
                    <a:pt x="997180" y="205267"/>
                  </a:lnTo>
                  <a:lnTo>
                    <a:pt x="988980" y="217377"/>
                  </a:lnTo>
                  <a:lnTo>
                    <a:pt x="976828" y="225542"/>
                  </a:lnTo>
                  <a:lnTo>
                    <a:pt x="961961" y="228536"/>
                  </a:lnTo>
                  <a:lnTo>
                    <a:pt x="38100" y="228536"/>
                  </a:lnTo>
                  <a:lnTo>
                    <a:pt x="23268" y="225542"/>
                  </a:lnTo>
                  <a:lnTo>
                    <a:pt x="11158" y="217377"/>
                  </a:lnTo>
                  <a:lnTo>
                    <a:pt x="2993" y="205267"/>
                  </a:lnTo>
                  <a:lnTo>
                    <a:pt x="0" y="190436"/>
                  </a:lnTo>
                  <a:lnTo>
                    <a:pt x="0" y="38100"/>
                  </a:lnTo>
                  <a:close/>
                </a:path>
              </a:pathLst>
            </a:custGeom>
            <a:ln w="2857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576701" y="3510026"/>
              <a:ext cx="1000125" cy="228600"/>
            </a:xfrm>
            <a:custGeom>
              <a:avLst/>
              <a:gdLst/>
              <a:ahLst/>
              <a:cxnLst/>
              <a:rect l="l" t="t" r="r" b="b"/>
              <a:pathLst>
                <a:path w="1000125" h="228600">
                  <a:moveTo>
                    <a:pt x="0" y="38100"/>
                  </a:moveTo>
                  <a:lnTo>
                    <a:pt x="2988" y="23252"/>
                  </a:lnTo>
                  <a:lnTo>
                    <a:pt x="11144" y="11144"/>
                  </a:lnTo>
                  <a:lnTo>
                    <a:pt x="23252" y="2988"/>
                  </a:lnTo>
                  <a:lnTo>
                    <a:pt x="38100" y="0"/>
                  </a:lnTo>
                  <a:lnTo>
                    <a:pt x="961897" y="0"/>
                  </a:lnTo>
                  <a:lnTo>
                    <a:pt x="976764" y="2988"/>
                  </a:lnTo>
                  <a:lnTo>
                    <a:pt x="988917" y="11144"/>
                  </a:lnTo>
                  <a:lnTo>
                    <a:pt x="997116" y="23252"/>
                  </a:lnTo>
                  <a:lnTo>
                    <a:pt x="1000125" y="38100"/>
                  </a:lnTo>
                  <a:lnTo>
                    <a:pt x="1000125" y="190373"/>
                  </a:lnTo>
                  <a:lnTo>
                    <a:pt x="997116" y="205239"/>
                  </a:lnTo>
                  <a:lnTo>
                    <a:pt x="988917" y="217392"/>
                  </a:lnTo>
                  <a:lnTo>
                    <a:pt x="976764" y="225591"/>
                  </a:lnTo>
                  <a:lnTo>
                    <a:pt x="961897" y="228600"/>
                  </a:lnTo>
                  <a:lnTo>
                    <a:pt x="38100" y="228600"/>
                  </a:lnTo>
                  <a:lnTo>
                    <a:pt x="23252" y="225591"/>
                  </a:lnTo>
                  <a:lnTo>
                    <a:pt x="11144" y="217392"/>
                  </a:lnTo>
                  <a:lnTo>
                    <a:pt x="2988" y="205239"/>
                  </a:lnTo>
                  <a:lnTo>
                    <a:pt x="0" y="190373"/>
                  </a:lnTo>
                  <a:lnTo>
                    <a:pt x="0" y="38100"/>
                  </a:lnTo>
                  <a:close/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795901" y="3310001"/>
              <a:ext cx="1000125" cy="228600"/>
            </a:xfrm>
            <a:custGeom>
              <a:avLst/>
              <a:gdLst/>
              <a:ahLst/>
              <a:cxnLst/>
              <a:rect l="l" t="t" r="r" b="b"/>
              <a:pathLst>
                <a:path w="1000125" h="228600">
                  <a:moveTo>
                    <a:pt x="0" y="38100"/>
                  </a:moveTo>
                  <a:lnTo>
                    <a:pt x="2988" y="23252"/>
                  </a:lnTo>
                  <a:lnTo>
                    <a:pt x="11144" y="11144"/>
                  </a:lnTo>
                  <a:lnTo>
                    <a:pt x="23252" y="2988"/>
                  </a:lnTo>
                  <a:lnTo>
                    <a:pt x="38100" y="0"/>
                  </a:lnTo>
                  <a:lnTo>
                    <a:pt x="961897" y="0"/>
                  </a:lnTo>
                  <a:lnTo>
                    <a:pt x="976764" y="2988"/>
                  </a:lnTo>
                  <a:lnTo>
                    <a:pt x="988917" y="11144"/>
                  </a:lnTo>
                  <a:lnTo>
                    <a:pt x="997116" y="23252"/>
                  </a:lnTo>
                  <a:lnTo>
                    <a:pt x="1000125" y="38100"/>
                  </a:lnTo>
                  <a:lnTo>
                    <a:pt x="1000125" y="190373"/>
                  </a:lnTo>
                  <a:lnTo>
                    <a:pt x="997116" y="205239"/>
                  </a:lnTo>
                  <a:lnTo>
                    <a:pt x="988917" y="217392"/>
                  </a:lnTo>
                  <a:lnTo>
                    <a:pt x="976764" y="225591"/>
                  </a:lnTo>
                  <a:lnTo>
                    <a:pt x="961897" y="228600"/>
                  </a:lnTo>
                  <a:lnTo>
                    <a:pt x="38100" y="228600"/>
                  </a:lnTo>
                  <a:lnTo>
                    <a:pt x="23252" y="225591"/>
                  </a:lnTo>
                  <a:lnTo>
                    <a:pt x="11144" y="217392"/>
                  </a:lnTo>
                  <a:lnTo>
                    <a:pt x="2988" y="205239"/>
                  </a:lnTo>
                  <a:lnTo>
                    <a:pt x="0" y="190373"/>
                  </a:lnTo>
                  <a:lnTo>
                    <a:pt x="0" y="38100"/>
                  </a:lnTo>
                  <a:close/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015101" y="3310001"/>
              <a:ext cx="990600" cy="228600"/>
            </a:xfrm>
            <a:custGeom>
              <a:avLst/>
              <a:gdLst/>
              <a:ahLst/>
              <a:cxnLst/>
              <a:rect l="l" t="t" r="r" b="b"/>
              <a:pathLst>
                <a:path w="990600" h="228600">
                  <a:moveTo>
                    <a:pt x="0" y="38100"/>
                  </a:moveTo>
                  <a:lnTo>
                    <a:pt x="2988" y="23252"/>
                  </a:lnTo>
                  <a:lnTo>
                    <a:pt x="11144" y="11144"/>
                  </a:lnTo>
                  <a:lnTo>
                    <a:pt x="23252" y="2988"/>
                  </a:lnTo>
                  <a:lnTo>
                    <a:pt x="38100" y="0"/>
                  </a:lnTo>
                  <a:lnTo>
                    <a:pt x="952372" y="0"/>
                  </a:lnTo>
                  <a:lnTo>
                    <a:pt x="967239" y="2988"/>
                  </a:lnTo>
                  <a:lnTo>
                    <a:pt x="979392" y="11144"/>
                  </a:lnTo>
                  <a:lnTo>
                    <a:pt x="987591" y="23252"/>
                  </a:lnTo>
                  <a:lnTo>
                    <a:pt x="990600" y="38100"/>
                  </a:lnTo>
                  <a:lnTo>
                    <a:pt x="990600" y="190373"/>
                  </a:lnTo>
                  <a:lnTo>
                    <a:pt x="987591" y="205239"/>
                  </a:lnTo>
                  <a:lnTo>
                    <a:pt x="979392" y="217392"/>
                  </a:lnTo>
                  <a:lnTo>
                    <a:pt x="967239" y="225591"/>
                  </a:lnTo>
                  <a:lnTo>
                    <a:pt x="952372" y="228600"/>
                  </a:lnTo>
                  <a:lnTo>
                    <a:pt x="38100" y="228600"/>
                  </a:lnTo>
                  <a:lnTo>
                    <a:pt x="23252" y="225591"/>
                  </a:lnTo>
                  <a:lnTo>
                    <a:pt x="11144" y="217392"/>
                  </a:lnTo>
                  <a:lnTo>
                    <a:pt x="2988" y="205239"/>
                  </a:lnTo>
                  <a:lnTo>
                    <a:pt x="0" y="190373"/>
                  </a:lnTo>
                  <a:lnTo>
                    <a:pt x="0" y="38100"/>
                  </a:lnTo>
                  <a:close/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215251" y="3310001"/>
              <a:ext cx="1000125" cy="228600"/>
            </a:xfrm>
            <a:custGeom>
              <a:avLst/>
              <a:gdLst/>
              <a:ahLst/>
              <a:cxnLst/>
              <a:rect l="l" t="t" r="r" b="b"/>
              <a:pathLst>
                <a:path w="1000125" h="228600">
                  <a:moveTo>
                    <a:pt x="0" y="38100"/>
                  </a:moveTo>
                  <a:lnTo>
                    <a:pt x="2988" y="23252"/>
                  </a:lnTo>
                  <a:lnTo>
                    <a:pt x="11144" y="11144"/>
                  </a:lnTo>
                  <a:lnTo>
                    <a:pt x="23252" y="2988"/>
                  </a:lnTo>
                  <a:lnTo>
                    <a:pt x="38100" y="0"/>
                  </a:lnTo>
                  <a:lnTo>
                    <a:pt x="961897" y="0"/>
                  </a:lnTo>
                  <a:lnTo>
                    <a:pt x="976764" y="2988"/>
                  </a:lnTo>
                  <a:lnTo>
                    <a:pt x="988917" y="11144"/>
                  </a:lnTo>
                  <a:lnTo>
                    <a:pt x="997116" y="23252"/>
                  </a:lnTo>
                  <a:lnTo>
                    <a:pt x="1000125" y="38100"/>
                  </a:lnTo>
                  <a:lnTo>
                    <a:pt x="1000125" y="190373"/>
                  </a:lnTo>
                  <a:lnTo>
                    <a:pt x="997116" y="205239"/>
                  </a:lnTo>
                  <a:lnTo>
                    <a:pt x="988917" y="217392"/>
                  </a:lnTo>
                  <a:lnTo>
                    <a:pt x="976764" y="225591"/>
                  </a:lnTo>
                  <a:lnTo>
                    <a:pt x="961897" y="228600"/>
                  </a:lnTo>
                  <a:lnTo>
                    <a:pt x="38100" y="228600"/>
                  </a:lnTo>
                  <a:lnTo>
                    <a:pt x="23252" y="225591"/>
                  </a:lnTo>
                  <a:lnTo>
                    <a:pt x="11144" y="217392"/>
                  </a:lnTo>
                  <a:lnTo>
                    <a:pt x="2988" y="205239"/>
                  </a:lnTo>
                  <a:lnTo>
                    <a:pt x="0" y="190373"/>
                  </a:lnTo>
                  <a:lnTo>
                    <a:pt x="0" y="38100"/>
                  </a:lnTo>
                  <a:close/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09662" y="1928876"/>
              <a:ext cx="991235" cy="228600"/>
            </a:xfrm>
            <a:custGeom>
              <a:avLst/>
              <a:gdLst/>
              <a:ahLst/>
              <a:cxnLst/>
              <a:rect l="l" t="t" r="r" b="b"/>
              <a:pathLst>
                <a:path w="991235" h="228600">
                  <a:moveTo>
                    <a:pt x="0" y="38100"/>
                  </a:moveTo>
                  <a:lnTo>
                    <a:pt x="2993" y="23252"/>
                  </a:lnTo>
                  <a:lnTo>
                    <a:pt x="11158" y="11144"/>
                  </a:lnTo>
                  <a:lnTo>
                    <a:pt x="23268" y="2988"/>
                  </a:lnTo>
                  <a:lnTo>
                    <a:pt x="38100" y="0"/>
                  </a:lnTo>
                  <a:lnTo>
                    <a:pt x="952436" y="0"/>
                  </a:lnTo>
                  <a:lnTo>
                    <a:pt x="967303" y="2988"/>
                  </a:lnTo>
                  <a:lnTo>
                    <a:pt x="979455" y="11144"/>
                  </a:lnTo>
                  <a:lnTo>
                    <a:pt x="987655" y="23252"/>
                  </a:lnTo>
                  <a:lnTo>
                    <a:pt x="990663" y="38100"/>
                  </a:lnTo>
                  <a:lnTo>
                    <a:pt x="990663" y="190373"/>
                  </a:lnTo>
                  <a:lnTo>
                    <a:pt x="987655" y="205239"/>
                  </a:lnTo>
                  <a:lnTo>
                    <a:pt x="979455" y="217392"/>
                  </a:lnTo>
                  <a:lnTo>
                    <a:pt x="967303" y="225591"/>
                  </a:lnTo>
                  <a:lnTo>
                    <a:pt x="952436" y="228600"/>
                  </a:lnTo>
                  <a:lnTo>
                    <a:pt x="38100" y="228600"/>
                  </a:lnTo>
                  <a:lnTo>
                    <a:pt x="23268" y="225591"/>
                  </a:lnTo>
                  <a:lnTo>
                    <a:pt x="11158" y="217392"/>
                  </a:lnTo>
                  <a:lnTo>
                    <a:pt x="2993" y="205239"/>
                  </a:lnTo>
                  <a:lnTo>
                    <a:pt x="0" y="190373"/>
                  </a:lnTo>
                  <a:lnTo>
                    <a:pt x="0" y="38100"/>
                  </a:lnTo>
                  <a:close/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262250" y="1957451"/>
              <a:ext cx="1000125" cy="228600"/>
            </a:xfrm>
            <a:custGeom>
              <a:avLst/>
              <a:gdLst/>
              <a:ahLst/>
              <a:cxnLst/>
              <a:rect l="l" t="t" r="r" b="b"/>
              <a:pathLst>
                <a:path w="1000125" h="228600">
                  <a:moveTo>
                    <a:pt x="0" y="38100"/>
                  </a:moveTo>
                  <a:lnTo>
                    <a:pt x="2988" y="23252"/>
                  </a:lnTo>
                  <a:lnTo>
                    <a:pt x="11144" y="11144"/>
                  </a:lnTo>
                  <a:lnTo>
                    <a:pt x="23252" y="2988"/>
                  </a:lnTo>
                  <a:lnTo>
                    <a:pt x="38100" y="0"/>
                  </a:lnTo>
                  <a:lnTo>
                    <a:pt x="961897" y="0"/>
                  </a:lnTo>
                  <a:lnTo>
                    <a:pt x="976764" y="2988"/>
                  </a:lnTo>
                  <a:lnTo>
                    <a:pt x="988917" y="11144"/>
                  </a:lnTo>
                  <a:lnTo>
                    <a:pt x="997116" y="23252"/>
                  </a:lnTo>
                  <a:lnTo>
                    <a:pt x="1000125" y="38100"/>
                  </a:lnTo>
                  <a:lnTo>
                    <a:pt x="1000125" y="190373"/>
                  </a:lnTo>
                  <a:lnTo>
                    <a:pt x="997116" y="205239"/>
                  </a:lnTo>
                  <a:lnTo>
                    <a:pt x="988917" y="217392"/>
                  </a:lnTo>
                  <a:lnTo>
                    <a:pt x="976764" y="225591"/>
                  </a:lnTo>
                  <a:lnTo>
                    <a:pt x="961897" y="228600"/>
                  </a:lnTo>
                  <a:lnTo>
                    <a:pt x="38100" y="228600"/>
                  </a:lnTo>
                  <a:lnTo>
                    <a:pt x="23252" y="225591"/>
                  </a:lnTo>
                  <a:lnTo>
                    <a:pt x="11144" y="217392"/>
                  </a:lnTo>
                  <a:lnTo>
                    <a:pt x="2988" y="205239"/>
                  </a:lnTo>
                  <a:lnTo>
                    <a:pt x="0" y="190373"/>
                  </a:lnTo>
                  <a:lnTo>
                    <a:pt x="0" y="38100"/>
                  </a:lnTo>
                  <a:close/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834001" y="1957451"/>
              <a:ext cx="1000125" cy="228600"/>
            </a:xfrm>
            <a:custGeom>
              <a:avLst/>
              <a:gdLst/>
              <a:ahLst/>
              <a:cxnLst/>
              <a:rect l="l" t="t" r="r" b="b"/>
              <a:pathLst>
                <a:path w="1000125" h="228600">
                  <a:moveTo>
                    <a:pt x="0" y="38100"/>
                  </a:moveTo>
                  <a:lnTo>
                    <a:pt x="2988" y="23252"/>
                  </a:lnTo>
                  <a:lnTo>
                    <a:pt x="11144" y="11144"/>
                  </a:lnTo>
                  <a:lnTo>
                    <a:pt x="23252" y="2988"/>
                  </a:lnTo>
                  <a:lnTo>
                    <a:pt x="38100" y="0"/>
                  </a:lnTo>
                  <a:lnTo>
                    <a:pt x="961897" y="0"/>
                  </a:lnTo>
                  <a:lnTo>
                    <a:pt x="976764" y="2988"/>
                  </a:lnTo>
                  <a:lnTo>
                    <a:pt x="988917" y="11144"/>
                  </a:lnTo>
                  <a:lnTo>
                    <a:pt x="997116" y="23252"/>
                  </a:lnTo>
                  <a:lnTo>
                    <a:pt x="1000125" y="38100"/>
                  </a:lnTo>
                  <a:lnTo>
                    <a:pt x="1000125" y="190373"/>
                  </a:lnTo>
                  <a:lnTo>
                    <a:pt x="997116" y="205239"/>
                  </a:lnTo>
                  <a:lnTo>
                    <a:pt x="988917" y="217392"/>
                  </a:lnTo>
                  <a:lnTo>
                    <a:pt x="976764" y="225591"/>
                  </a:lnTo>
                  <a:lnTo>
                    <a:pt x="961897" y="228600"/>
                  </a:lnTo>
                  <a:lnTo>
                    <a:pt x="38100" y="228600"/>
                  </a:lnTo>
                  <a:lnTo>
                    <a:pt x="23252" y="225591"/>
                  </a:lnTo>
                  <a:lnTo>
                    <a:pt x="11144" y="217392"/>
                  </a:lnTo>
                  <a:lnTo>
                    <a:pt x="2988" y="205239"/>
                  </a:lnTo>
                  <a:lnTo>
                    <a:pt x="0" y="190373"/>
                  </a:lnTo>
                  <a:lnTo>
                    <a:pt x="0" y="38100"/>
                  </a:lnTo>
                  <a:close/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576701" y="1957451"/>
              <a:ext cx="1000125" cy="228600"/>
            </a:xfrm>
            <a:custGeom>
              <a:avLst/>
              <a:gdLst/>
              <a:ahLst/>
              <a:cxnLst/>
              <a:rect l="l" t="t" r="r" b="b"/>
              <a:pathLst>
                <a:path w="1000125" h="228600">
                  <a:moveTo>
                    <a:pt x="0" y="38100"/>
                  </a:moveTo>
                  <a:lnTo>
                    <a:pt x="2988" y="23252"/>
                  </a:lnTo>
                  <a:lnTo>
                    <a:pt x="11144" y="11144"/>
                  </a:lnTo>
                  <a:lnTo>
                    <a:pt x="23252" y="2988"/>
                  </a:lnTo>
                  <a:lnTo>
                    <a:pt x="38100" y="0"/>
                  </a:lnTo>
                  <a:lnTo>
                    <a:pt x="961897" y="0"/>
                  </a:lnTo>
                  <a:lnTo>
                    <a:pt x="976764" y="2988"/>
                  </a:lnTo>
                  <a:lnTo>
                    <a:pt x="988917" y="11144"/>
                  </a:lnTo>
                  <a:lnTo>
                    <a:pt x="997116" y="23252"/>
                  </a:lnTo>
                  <a:lnTo>
                    <a:pt x="1000125" y="38100"/>
                  </a:lnTo>
                  <a:lnTo>
                    <a:pt x="1000125" y="190373"/>
                  </a:lnTo>
                  <a:lnTo>
                    <a:pt x="997116" y="205239"/>
                  </a:lnTo>
                  <a:lnTo>
                    <a:pt x="988917" y="217392"/>
                  </a:lnTo>
                  <a:lnTo>
                    <a:pt x="976764" y="225591"/>
                  </a:lnTo>
                  <a:lnTo>
                    <a:pt x="961897" y="228600"/>
                  </a:lnTo>
                  <a:lnTo>
                    <a:pt x="38100" y="228600"/>
                  </a:lnTo>
                  <a:lnTo>
                    <a:pt x="23252" y="225591"/>
                  </a:lnTo>
                  <a:lnTo>
                    <a:pt x="11144" y="217392"/>
                  </a:lnTo>
                  <a:lnTo>
                    <a:pt x="2988" y="205239"/>
                  </a:lnTo>
                  <a:lnTo>
                    <a:pt x="0" y="190373"/>
                  </a:lnTo>
                  <a:lnTo>
                    <a:pt x="0" y="38100"/>
                  </a:lnTo>
                  <a:close/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015101" y="1957451"/>
              <a:ext cx="990600" cy="228600"/>
            </a:xfrm>
            <a:custGeom>
              <a:avLst/>
              <a:gdLst/>
              <a:ahLst/>
              <a:cxnLst/>
              <a:rect l="l" t="t" r="r" b="b"/>
              <a:pathLst>
                <a:path w="990600" h="228600">
                  <a:moveTo>
                    <a:pt x="0" y="38100"/>
                  </a:moveTo>
                  <a:lnTo>
                    <a:pt x="2988" y="23252"/>
                  </a:lnTo>
                  <a:lnTo>
                    <a:pt x="11144" y="11144"/>
                  </a:lnTo>
                  <a:lnTo>
                    <a:pt x="23252" y="2988"/>
                  </a:lnTo>
                  <a:lnTo>
                    <a:pt x="38100" y="0"/>
                  </a:lnTo>
                  <a:lnTo>
                    <a:pt x="952372" y="0"/>
                  </a:lnTo>
                  <a:lnTo>
                    <a:pt x="967239" y="2988"/>
                  </a:lnTo>
                  <a:lnTo>
                    <a:pt x="979392" y="11144"/>
                  </a:lnTo>
                  <a:lnTo>
                    <a:pt x="987591" y="23252"/>
                  </a:lnTo>
                  <a:lnTo>
                    <a:pt x="990600" y="38100"/>
                  </a:lnTo>
                  <a:lnTo>
                    <a:pt x="990600" y="190373"/>
                  </a:lnTo>
                  <a:lnTo>
                    <a:pt x="987591" y="205239"/>
                  </a:lnTo>
                  <a:lnTo>
                    <a:pt x="979392" y="217392"/>
                  </a:lnTo>
                  <a:lnTo>
                    <a:pt x="967239" y="225591"/>
                  </a:lnTo>
                  <a:lnTo>
                    <a:pt x="952372" y="228600"/>
                  </a:lnTo>
                  <a:lnTo>
                    <a:pt x="38100" y="228600"/>
                  </a:lnTo>
                  <a:lnTo>
                    <a:pt x="23252" y="225591"/>
                  </a:lnTo>
                  <a:lnTo>
                    <a:pt x="11144" y="217392"/>
                  </a:lnTo>
                  <a:lnTo>
                    <a:pt x="2988" y="205239"/>
                  </a:lnTo>
                  <a:lnTo>
                    <a:pt x="0" y="190373"/>
                  </a:lnTo>
                  <a:lnTo>
                    <a:pt x="0" y="38100"/>
                  </a:lnTo>
                  <a:close/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291451" y="1957451"/>
              <a:ext cx="1000125" cy="228600"/>
            </a:xfrm>
            <a:custGeom>
              <a:avLst/>
              <a:gdLst/>
              <a:ahLst/>
              <a:cxnLst/>
              <a:rect l="l" t="t" r="r" b="b"/>
              <a:pathLst>
                <a:path w="1000125" h="228600">
                  <a:moveTo>
                    <a:pt x="0" y="38100"/>
                  </a:moveTo>
                  <a:lnTo>
                    <a:pt x="2988" y="23252"/>
                  </a:lnTo>
                  <a:lnTo>
                    <a:pt x="11144" y="11144"/>
                  </a:lnTo>
                  <a:lnTo>
                    <a:pt x="23252" y="2988"/>
                  </a:lnTo>
                  <a:lnTo>
                    <a:pt x="38100" y="0"/>
                  </a:lnTo>
                  <a:lnTo>
                    <a:pt x="961897" y="0"/>
                  </a:lnTo>
                  <a:lnTo>
                    <a:pt x="976764" y="2988"/>
                  </a:lnTo>
                  <a:lnTo>
                    <a:pt x="988917" y="11144"/>
                  </a:lnTo>
                  <a:lnTo>
                    <a:pt x="997116" y="23252"/>
                  </a:lnTo>
                  <a:lnTo>
                    <a:pt x="1000125" y="38100"/>
                  </a:lnTo>
                  <a:lnTo>
                    <a:pt x="1000125" y="190373"/>
                  </a:lnTo>
                  <a:lnTo>
                    <a:pt x="997116" y="205239"/>
                  </a:lnTo>
                  <a:lnTo>
                    <a:pt x="988917" y="217392"/>
                  </a:lnTo>
                  <a:lnTo>
                    <a:pt x="976764" y="225591"/>
                  </a:lnTo>
                  <a:lnTo>
                    <a:pt x="961897" y="228600"/>
                  </a:lnTo>
                  <a:lnTo>
                    <a:pt x="38100" y="228600"/>
                  </a:lnTo>
                  <a:lnTo>
                    <a:pt x="23252" y="225591"/>
                  </a:lnTo>
                  <a:lnTo>
                    <a:pt x="11144" y="217392"/>
                  </a:lnTo>
                  <a:lnTo>
                    <a:pt x="2988" y="205239"/>
                  </a:lnTo>
                  <a:lnTo>
                    <a:pt x="0" y="190373"/>
                  </a:lnTo>
                  <a:lnTo>
                    <a:pt x="0" y="38100"/>
                  </a:lnTo>
                  <a:close/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8459" y="6667"/>
            <a:ext cx="7364095" cy="1119505"/>
          </a:xfrm>
          <a:prstGeom prst="rect"/>
        </p:spPr>
        <p:txBody>
          <a:bodyPr wrap="square" lIns="0" tIns="31750" rIns="0" bIns="0" rtlCol="0" vert="horz">
            <a:spAutoFit/>
          </a:bodyPr>
          <a:lstStyle/>
          <a:p>
            <a:pPr marL="12700" marR="5080">
              <a:lnSpc>
                <a:spcPts val="4280"/>
              </a:lnSpc>
              <a:spcBef>
                <a:spcPts val="250"/>
              </a:spcBef>
            </a:pPr>
            <a:r>
              <a:rPr dirty="0" sz="3600" spc="114"/>
              <a:t>Racial</a:t>
            </a:r>
            <a:r>
              <a:rPr dirty="0" sz="3600" spc="-135"/>
              <a:t> </a:t>
            </a:r>
            <a:r>
              <a:rPr dirty="0" sz="3600" spc="-35"/>
              <a:t>distribution</a:t>
            </a:r>
            <a:r>
              <a:rPr dirty="0" sz="3600" spc="-140"/>
              <a:t> </a:t>
            </a:r>
            <a:r>
              <a:rPr dirty="0" sz="3600" spc="-40"/>
              <a:t>of</a:t>
            </a:r>
            <a:r>
              <a:rPr dirty="0" sz="3600" spc="-185"/>
              <a:t> </a:t>
            </a:r>
            <a:r>
              <a:rPr dirty="0" sz="3600" spc="50"/>
              <a:t>Lung</a:t>
            </a:r>
            <a:r>
              <a:rPr dirty="0" sz="3600" spc="-135"/>
              <a:t> </a:t>
            </a:r>
            <a:r>
              <a:rPr dirty="0" sz="3600" spc="114"/>
              <a:t>Cancer</a:t>
            </a:r>
            <a:r>
              <a:rPr dirty="0" sz="3600" spc="-160"/>
              <a:t> </a:t>
            </a:r>
            <a:r>
              <a:rPr dirty="0" sz="3600" spc="-5"/>
              <a:t>in </a:t>
            </a:r>
            <a:r>
              <a:rPr dirty="0" sz="3600" spc="-1110"/>
              <a:t> </a:t>
            </a:r>
            <a:r>
              <a:rPr dirty="0" sz="3600" spc="95"/>
              <a:t>Asian</a:t>
            </a:r>
            <a:r>
              <a:rPr dirty="0" sz="3600" spc="-140"/>
              <a:t> </a:t>
            </a:r>
            <a:r>
              <a:rPr dirty="0" sz="3600" spc="70"/>
              <a:t>Americans</a:t>
            </a:r>
            <a:endParaRPr sz="3600"/>
          </a:p>
        </p:txBody>
      </p:sp>
      <p:grpSp>
        <p:nvGrpSpPr>
          <p:cNvPr id="3" name="object 3"/>
          <p:cNvGrpSpPr/>
          <p:nvPr/>
        </p:nvGrpSpPr>
        <p:grpSpPr>
          <a:xfrm>
            <a:off x="95250" y="1228725"/>
            <a:ext cx="3867150" cy="3267075"/>
            <a:chOff x="95250" y="1228725"/>
            <a:chExt cx="3867150" cy="3267075"/>
          </a:xfrm>
        </p:grpSpPr>
        <p:sp>
          <p:nvSpPr>
            <p:cNvPr id="4" name="object 4"/>
            <p:cNvSpPr/>
            <p:nvPr/>
          </p:nvSpPr>
          <p:spPr>
            <a:xfrm>
              <a:off x="95250" y="1228725"/>
              <a:ext cx="3867150" cy="3267075"/>
            </a:xfrm>
            <a:custGeom>
              <a:avLst/>
              <a:gdLst/>
              <a:ahLst/>
              <a:cxnLst/>
              <a:rect l="l" t="t" r="r" b="b"/>
              <a:pathLst>
                <a:path w="3867150" h="3267075">
                  <a:moveTo>
                    <a:pt x="3867150" y="0"/>
                  </a:moveTo>
                  <a:lnTo>
                    <a:pt x="0" y="0"/>
                  </a:lnTo>
                  <a:lnTo>
                    <a:pt x="0" y="3267075"/>
                  </a:lnTo>
                  <a:lnTo>
                    <a:pt x="3867150" y="3267075"/>
                  </a:lnTo>
                  <a:lnTo>
                    <a:pt x="3867150" y="0"/>
                  </a:lnTo>
                  <a:close/>
                </a:path>
              </a:pathLst>
            </a:custGeom>
            <a:solidFill>
              <a:srgbClr val="FFFFFF">
                <a:alpha val="7372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29969" y="3765791"/>
              <a:ext cx="2352675" cy="333375"/>
            </a:xfrm>
            <a:custGeom>
              <a:avLst/>
              <a:gdLst/>
              <a:ahLst/>
              <a:cxnLst/>
              <a:rect l="l" t="t" r="r" b="b"/>
              <a:pathLst>
                <a:path w="2352675" h="333375">
                  <a:moveTo>
                    <a:pt x="2352675" y="0"/>
                  </a:moveTo>
                  <a:lnTo>
                    <a:pt x="0" y="0"/>
                  </a:lnTo>
                  <a:lnTo>
                    <a:pt x="0" y="333375"/>
                  </a:lnTo>
                  <a:lnTo>
                    <a:pt x="2352675" y="333375"/>
                  </a:lnTo>
                  <a:lnTo>
                    <a:pt x="23526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317500" y="1631950"/>
            <a:ext cx="3432175" cy="24822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25755" indent="-313690">
              <a:lnSpc>
                <a:spcPts val="2795"/>
              </a:lnSpc>
              <a:spcBef>
                <a:spcPts val="105"/>
              </a:spcBef>
              <a:buSzPct val="52083"/>
              <a:buFont typeface="Tahoma"/>
              <a:buChar char="●"/>
              <a:tabLst>
                <a:tab pos="325755" algn="l"/>
                <a:tab pos="326390" algn="l"/>
              </a:tabLst>
            </a:pPr>
            <a:r>
              <a:rPr dirty="0" sz="2400" spc="-5">
                <a:latin typeface="Arial MT"/>
                <a:cs typeface="Arial MT"/>
              </a:rPr>
              <a:t>Asian</a:t>
            </a:r>
            <a:r>
              <a:rPr dirty="0" sz="2400" spc="-20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Americans:</a:t>
            </a:r>
            <a:endParaRPr sz="2400">
              <a:latin typeface="Arial MT"/>
              <a:cs typeface="Arial MT"/>
            </a:endParaRPr>
          </a:p>
          <a:p>
            <a:pPr lvl="1" marL="813435" marR="102870" indent="-343535">
              <a:lnSpc>
                <a:spcPct val="95200"/>
              </a:lnSpc>
              <a:spcBef>
                <a:spcPts val="50"/>
              </a:spcBef>
              <a:buSzPct val="52083"/>
              <a:buFont typeface="Tahoma"/>
              <a:buChar char="○"/>
              <a:tabLst>
                <a:tab pos="813435" algn="l"/>
                <a:tab pos="814069" algn="l"/>
              </a:tabLst>
            </a:pPr>
            <a:r>
              <a:rPr dirty="0" sz="2400" spc="5" b="1">
                <a:latin typeface="Arial"/>
                <a:cs typeface="Arial"/>
              </a:rPr>
              <a:t>16%</a:t>
            </a:r>
            <a:r>
              <a:rPr dirty="0" sz="2400" spc="-55" b="1">
                <a:latin typeface="Arial"/>
                <a:cs typeface="Arial"/>
              </a:rPr>
              <a:t> </a:t>
            </a:r>
            <a:r>
              <a:rPr dirty="0" sz="2400" spc="5" b="1">
                <a:latin typeface="Arial"/>
                <a:cs typeface="Arial"/>
              </a:rPr>
              <a:t>less</a:t>
            </a:r>
            <a:r>
              <a:rPr dirty="0" sz="2400" spc="-85" b="1">
                <a:latin typeface="Arial"/>
                <a:cs typeface="Arial"/>
              </a:rPr>
              <a:t> </a:t>
            </a:r>
            <a:r>
              <a:rPr dirty="0" sz="2400" spc="-10" b="1">
                <a:latin typeface="Arial"/>
                <a:cs typeface="Arial"/>
              </a:rPr>
              <a:t>likely</a:t>
            </a:r>
            <a:r>
              <a:rPr dirty="0" sz="2400" spc="-5" b="1">
                <a:latin typeface="Arial"/>
                <a:cs typeface="Arial"/>
              </a:rPr>
              <a:t> </a:t>
            </a:r>
            <a:r>
              <a:rPr dirty="0" sz="2400" spc="10" b="1">
                <a:latin typeface="Arial"/>
                <a:cs typeface="Arial"/>
              </a:rPr>
              <a:t>to </a:t>
            </a:r>
            <a:r>
              <a:rPr dirty="0" sz="2400" spc="-655" b="1">
                <a:latin typeface="Arial"/>
                <a:cs typeface="Arial"/>
              </a:rPr>
              <a:t> </a:t>
            </a:r>
            <a:r>
              <a:rPr dirty="0" sz="2400" spc="15" b="1">
                <a:latin typeface="Arial"/>
                <a:cs typeface="Arial"/>
              </a:rPr>
              <a:t>be </a:t>
            </a:r>
            <a:r>
              <a:rPr dirty="0" sz="2400" b="1">
                <a:latin typeface="Arial"/>
                <a:cs typeface="Arial"/>
              </a:rPr>
              <a:t>diagnosed </a:t>
            </a:r>
            <a:r>
              <a:rPr dirty="0" sz="2400" spc="5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early</a:t>
            </a:r>
            <a:endParaRPr sz="2400">
              <a:latin typeface="Arial"/>
              <a:cs typeface="Arial"/>
            </a:endParaRPr>
          </a:p>
          <a:p>
            <a:pPr lvl="1" marL="813435" marR="5080" indent="-343535">
              <a:lnSpc>
                <a:spcPts val="2710"/>
              </a:lnSpc>
              <a:spcBef>
                <a:spcPts val="130"/>
              </a:spcBef>
              <a:buSzPct val="52083"/>
              <a:buFont typeface="Tahoma"/>
              <a:buChar char="○"/>
              <a:tabLst>
                <a:tab pos="813435" algn="l"/>
                <a:tab pos="814069" algn="l"/>
              </a:tabLst>
            </a:pPr>
            <a:r>
              <a:rPr dirty="0" sz="2400" spc="-5" b="1">
                <a:latin typeface="Arial"/>
                <a:cs typeface="Arial"/>
              </a:rPr>
              <a:t>Highest</a:t>
            </a:r>
            <a:r>
              <a:rPr dirty="0" sz="2400" spc="-90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incidence </a:t>
            </a:r>
            <a:r>
              <a:rPr dirty="0" sz="2400" spc="-65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in</a:t>
            </a:r>
            <a:r>
              <a:rPr dirty="0" sz="2400" spc="-60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the</a:t>
            </a:r>
            <a:r>
              <a:rPr dirty="0" sz="2400" spc="-1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West</a:t>
            </a:r>
            <a:r>
              <a:rPr dirty="0" sz="2400" spc="-70" b="1">
                <a:latin typeface="Arial"/>
                <a:cs typeface="Arial"/>
              </a:rPr>
              <a:t> </a:t>
            </a:r>
            <a:r>
              <a:rPr dirty="0" sz="2400" spc="5" b="1">
                <a:latin typeface="Arial"/>
                <a:cs typeface="Arial"/>
              </a:rPr>
              <a:t>Coast</a:t>
            </a:r>
            <a:endParaRPr sz="2400">
              <a:latin typeface="Arial"/>
              <a:cs typeface="Arial"/>
            </a:endParaRPr>
          </a:p>
          <a:p>
            <a:pPr lvl="1" marL="813435" indent="-343535">
              <a:lnSpc>
                <a:spcPts val="2715"/>
              </a:lnSpc>
              <a:buSzPct val="52083"/>
              <a:buFont typeface="Tahoma"/>
              <a:buChar char="○"/>
              <a:tabLst>
                <a:tab pos="813435" algn="l"/>
                <a:tab pos="814069" algn="l"/>
              </a:tabLst>
            </a:pPr>
            <a:r>
              <a:rPr dirty="0" sz="2400" spc="-5" b="1">
                <a:latin typeface="Arial"/>
                <a:cs typeface="Arial"/>
              </a:rPr>
              <a:t>Survival</a:t>
            </a:r>
            <a:r>
              <a:rPr dirty="0" sz="2400" spc="-95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highest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62375" y="1190625"/>
            <a:ext cx="5086350" cy="326707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364354" y="4782820"/>
            <a:ext cx="224155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5">
                <a:latin typeface="Tahoma"/>
                <a:cs typeface="Tahoma"/>
              </a:rPr>
              <a:t>American</a:t>
            </a:r>
            <a:r>
              <a:rPr dirty="0" sz="1200" spc="-75">
                <a:latin typeface="Tahoma"/>
                <a:cs typeface="Tahoma"/>
              </a:rPr>
              <a:t> </a:t>
            </a:r>
            <a:r>
              <a:rPr dirty="0" sz="1200">
                <a:latin typeface="Tahoma"/>
                <a:cs typeface="Tahoma"/>
              </a:rPr>
              <a:t>Lung</a:t>
            </a:r>
            <a:r>
              <a:rPr dirty="0" sz="1200" spc="-5">
                <a:latin typeface="Tahoma"/>
                <a:cs typeface="Tahoma"/>
              </a:rPr>
              <a:t> </a:t>
            </a:r>
            <a:r>
              <a:rPr dirty="0" sz="1200" spc="10">
                <a:latin typeface="Tahoma"/>
                <a:cs typeface="Tahoma"/>
              </a:rPr>
              <a:t>Association</a:t>
            </a:r>
            <a:r>
              <a:rPr dirty="0" sz="1200">
                <a:latin typeface="Tahoma"/>
                <a:cs typeface="Tahoma"/>
              </a:rPr>
              <a:t> </a:t>
            </a:r>
            <a:r>
              <a:rPr dirty="0" sz="1200" spc="-5">
                <a:latin typeface="Tahoma"/>
                <a:cs typeface="Tahoma"/>
              </a:rPr>
              <a:t>2023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12498" y="47625"/>
            <a:ext cx="6650990" cy="4552950"/>
            <a:chOff x="1512498" y="47625"/>
            <a:chExt cx="6650990" cy="45529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2498" y="47625"/>
              <a:ext cx="5596243" cy="160008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86274" y="1590675"/>
              <a:ext cx="3676650" cy="30099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86274" y="4133850"/>
              <a:ext cx="3600450" cy="228600"/>
            </a:xfrm>
            <a:custGeom>
              <a:avLst/>
              <a:gdLst/>
              <a:ahLst/>
              <a:cxnLst/>
              <a:rect l="l" t="t" r="r" b="b"/>
              <a:pathLst>
                <a:path w="3600450" h="228600">
                  <a:moveTo>
                    <a:pt x="0" y="38100"/>
                  </a:moveTo>
                  <a:lnTo>
                    <a:pt x="2988" y="23268"/>
                  </a:lnTo>
                  <a:lnTo>
                    <a:pt x="11144" y="11158"/>
                  </a:lnTo>
                  <a:lnTo>
                    <a:pt x="23252" y="2993"/>
                  </a:lnTo>
                  <a:lnTo>
                    <a:pt x="38100" y="0"/>
                  </a:lnTo>
                  <a:lnTo>
                    <a:pt x="3562350" y="0"/>
                  </a:lnTo>
                  <a:lnTo>
                    <a:pt x="3577197" y="2993"/>
                  </a:lnTo>
                  <a:lnTo>
                    <a:pt x="3589305" y="11158"/>
                  </a:lnTo>
                  <a:lnTo>
                    <a:pt x="3597461" y="23268"/>
                  </a:lnTo>
                  <a:lnTo>
                    <a:pt x="3600450" y="38100"/>
                  </a:lnTo>
                  <a:lnTo>
                    <a:pt x="3600450" y="190500"/>
                  </a:lnTo>
                  <a:lnTo>
                    <a:pt x="3597461" y="205331"/>
                  </a:lnTo>
                  <a:lnTo>
                    <a:pt x="3589305" y="217441"/>
                  </a:lnTo>
                  <a:lnTo>
                    <a:pt x="3577197" y="225606"/>
                  </a:lnTo>
                  <a:lnTo>
                    <a:pt x="3562350" y="228600"/>
                  </a:lnTo>
                  <a:lnTo>
                    <a:pt x="38100" y="228600"/>
                  </a:lnTo>
                  <a:lnTo>
                    <a:pt x="23252" y="225606"/>
                  </a:lnTo>
                  <a:lnTo>
                    <a:pt x="11144" y="217441"/>
                  </a:lnTo>
                  <a:lnTo>
                    <a:pt x="2988" y="205331"/>
                  </a:lnTo>
                  <a:lnTo>
                    <a:pt x="0" y="190500"/>
                  </a:lnTo>
                  <a:lnTo>
                    <a:pt x="0" y="38100"/>
                  </a:lnTo>
                  <a:close/>
                </a:path>
              </a:pathLst>
            </a:custGeom>
            <a:ln w="571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834001" y="4790440"/>
            <a:ext cx="1896745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55">
                <a:latin typeface="Tahoma"/>
                <a:cs typeface="Tahoma"/>
              </a:rPr>
              <a:t>T</a:t>
            </a:r>
            <a:r>
              <a:rPr dirty="0" sz="1050" spc="-85">
                <a:latin typeface="Tahoma"/>
                <a:cs typeface="Tahoma"/>
              </a:rPr>
              <a:t>r</a:t>
            </a:r>
            <a:r>
              <a:rPr dirty="0" sz="1050" spc="40">
                <a:latin typeface="Tahoma"/>
                <a:cs typeface="Tahoma"/>
              </a:rPr>
              <a:t>a</a:t>
            </a:r>
            <a:r>
              <a:rPr dirty="0" sz="1050" spc="5">
                <a:latin typeface="Tahoma"/>
                <a:cs typeface="Tahoma"/>
              </a:rPr>
              <a:t>n</a:t>
            </a:r>
            <a:r>
              <a:rPr dirty="0" sz="1050" spc="25">
                <a:latin typeface="Tahoma"/>
                <a:cs typeface="Tahoma"/>
              </a:rPr>
              <a:t>sl</a:t>
            </a:r>
            <a:r>
              <a:rPr dirty="0" sz="1050" spc="-40">
                <a:latin typeface="Tahoma"/>
                <a:cs typeface="Tahoma"/>
              </a:rPr>
              <a:t> </a:t>
            </a:r>
            <a:r>
              <a:rPr dirty="0" sz="1050" spc="114">
                <a:latin typeface="Tahoma"/>
                <a:cs typeface="Tahoma"/>
              </a:rPr>
              <a:t>C</a:t>
            </a:r>
            <a:r>
              <a:rPr dirty="0" sz="1050" spc="40">
                <a:latin typeface="Tahoma"/>
                <a:cs typeface="Tahoma"/>
              </a:rPr>
              <a:t>a</a:t>
            </a:r>
            <a:r>
              <a:rPr dirty="0" sz="1050" spc="5">
                <a:latin typeface="Tahoma"/>
                <a:cs typeface="Tahoma"/>
              </a:rPr>
              <a:t>n</a:t>
            </a:r>
            <a:r>
              <a:rPr dirty="0" sz="1050" spc="30">
                <a:latin typeface="Tahoma"/>
                <a:cs typeface="Tahoma"/>
              </a:rPr>
              <a:t>c</a:t>
            </a:r>
            <a:r>
              <a:rPr dirty="0" sz="1050" spc="45">
                <a:latin typeface="Tahoma"/>
                <a:cs typeface="Tahoma"/>
              </a:rPr>
              <a:t>e</a:t>
            </a:r>
            <a:r>
              <a:rPr dirty="0" sz="1050" spc="-30">
                <a:latin typeface="Tahoma"/>
                <a:cs typeface="Tahoma"/>
              </a:rPr>
              <a:t>r</a:t>
            </a:r>
            <a:r>
              <a:rPr dirty="0" sz="1050" spc="-80">
                <a:latin typeface="Tahoma"/>
                <a:cs typeface="Tahoma"/>
              </a:rPr>
              <a:t> </a:t>
            </a:r>
            <a:r>
              <a:rPr dirty="0" sz="1050" spc="95">
                <a:latin typeface="Tahoma"/>
                <a:cs typeface="Tahoma"/>
              </a:rPr>
              <a:t>R</a:t>
            </a:r>
            <a:r>
              <a:rPr dirty="0" sz="1050" spc="40">
                <a:latin typeface="Tahoma"/>
                <a:cs typeface="Tahoma"/>
              </a:rPr>
              <a:t>e</a:t>
            </a:r>
            <a:r>
              <a:rPr dirty="0" sz="1050" spc="55">
                <a:latin typeface="Tahoma"/>
                <a:cs typeface="Tahoma"/>
              </a:rPr>
              <a:t>s</a:t>
            </a:r>
            <a:r>
              <a:rPr dirty="0" sz="1050" spc="-35">
                <a:latin typeface="Tahoma"/>
                <a:cs typeface="Tahoma"/>
              </a:rPr>
              <a:t> </a:t>
            </a:r>
            <a:r>
              <a:rPr dirty="0" sz="1050" spc="20">
                <a:latin typeface="Tahoma"/>
                <a:cs typeface="Tahoma"/>
              </a:rPr>
              <a:t>20</a:t>
            </a:r>
            <a:r>
              <a:rPr dirty="0" sz="1050" spc="-55">
                <a:latin typeface="Tahoma"/>
                <a:cs typeface="Tahoma"/>
              </a:rPr>
              <a:t>2</a:t>
            </a:r>
            <a:r>
              <a:rPr dirty="0" sz="1050" spc="20">
                <a:latin typeface="Tahoma"/>
                <a:cs typeface="Tahoma"/>
              </a:rPr>
              <a:t>2</a:t>
            </a:r>
            <a:r>
              <a:rPr dirty="0" sz="1050" spc="-75">
                <a:latin typeface="Tahoma"/>
                <a:cs typeface="Tahoma"/>
              </a:rPr>
              <a:t>;</a:t>
            </a:r>
            <a:r>
              <a:rPr dirty="0" sz="1050" spc="20">
                <a:latin typeface="Tahoma"/>
                <a:cs typeface="Tahoma"/>
              </a:rPr>
              <a:t>11</a:t>
            </a:r>
            <a:r>
              <a:rPr dirty="0" sz="1050" spc="-110">
                <a:latin typeface="Tahoma"/>
                <a:cs typeface="Tahoma"/>
              </a:rPr>
              <a:t>(</a:t>
            </a:r>
            <a:r>
              <a:rPr dirty="0" sz="1050" spc="20">
                <a:latin typeface="Tahoma"/>
                <a:cs typeface="Tahoma"/>
              </a:rPr>
              <a:t>10</a:t>
            </a:r>
            <a:r>
              <a:rPr dirty="0" sz="1050" spc="-55">
                <a:latin typeface="Tahoma"/>
                <a:cs typeface="Tahoma"/>
              </a:rPr>
              <a:t>)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89242" y="1966848"/>
            <a:ext cx="3630929" cy="716915"/>
          </a:xfrm>
          <a:prstGeom prst="rect"/>
        </p:spPr>
        <p:txBody>
          <a:bodyPr wrap="square" lIns="0" tIns="57785" rIns="0" bIns="0" rtlCol="0" vert="horz">
            <a:spAutoFit/>
          </a:bodyPr>
          <a:lstStyle/>
          <a:p>
            <a:pPr marL="241300" marR="5080" indent="-229235">
              <a:lnSpc>
                <a:spcPts val="2560"/>
              </a:lnSpc>
              <a:spcBef>
                <a:spcPts val="455"/>
              </a:spcBef>
              <a:buFont typeface="Tahoma"/>
              <a:buChar char="•"/>
              <a:tabLst>
                <a:tab pos="241935" algn="l"/>
              </a:tabLst>
            </a:pPr>
            <a:r>
              <a:rPr dirty="0" sz="2400" spc="-20" b="1">
                <a:solidFill>
                  <a:srgbClr val="000000"/>
                </a:solidFill>
                <a:latin typeface="Arial"/>
                <a:cs typeface="Arial"/>
              </a:rPr>
              <a:t>Women</a:t>
            </a:r>
            <a:r>
              <a:rPr dirty="0" sz="2400" spc="15" b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000000"/>
                </a:solidFill>
                <a:latin typeface="Arial"/>
                <a:cs typeface="Arial"/>
              </a:rPr>
              <a:t>(52.7%)</a:t>
            </a:r>
            <a:r>
              <a:rPr dirty="0" sz="2400" spc="5" b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 spc="-25" b="1">
                <a:solidFill>
                  <a:srgbClr val="000000"/>
                </a:solidFill>
                <a:latin typeface="Arial"/>
                <a:cs typeface="Arial"/>
              </a:rPr>
              <a:t>&gt;&gt;</a:t>
            </a:r>
            <a:r>
              <a:rPr dirty="0" sz="2400" spc="5" b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000000"/>
                </a:solidFill>
                <a:latin typeface="Arial"/>
                <a:cs typeface="Arial"/>
              </a:rPr>
              <a:t>Men </a:t>
            </a:r>
            <a:r>
              <a:rPr dirty="0" sz="2400" spc="-650" b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0000"/>
                </a:solidFill>
                <a:latin typeface="Arial"/>
                <a:cs typeface="Arial"/>
              </a:rPr>
              <a:t>(47.3%)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9242" y="2647596"/>
            <a:ext cx="3300095" cy="1944370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380"/>
              </a:spcBef>
              <a:buChar char="•"/>
              <a:tabLst>
                <a:tab pos="241935" algn="l"/>
              </a:tabLst>
            </a:pPr>
            <a:r>
              <a:rPr dirty="0" sz="2400" spc="-50">
                <a:latin typeface="Tahoma"/>
                <a:cs typeface="Tahoma"/>
              </a:rPr>
              <a:t>84.5%</a:t>
            </a:r>
            <a:r>
              <a:rPr dirty="0" sz="2400" spc="-85">
                <a:latin typeface="Tahoma"/>
                <a:cs typeface="Tahoma"/>
              </a:rPr>
              <a:t> </a:t>
            </a:r>
            <a:r>
              <a:rPr dirty="0" sz="2400" spc="55">
                <a:latin typeface="Tahoma"/>
                <a:cs typeface="Tahoma"/>
              </a:rPr>
              <a:t>Smokers</a:t>
            </a:r>
            <a:endParaRPr sz="2400">
              <a:latin typeface="Tahoma"/>
              <a:cs typeface="Tahoma"/>
            </a:endParaRPr>
          </a:p>
          <a:p>
            <a:pPr lvl="1" marL="699135" indent="-228600">
              <a:lnSpc>
                <a:spcPts val="2715"/>
              </a:lnSpc>
              <a:spcBef>
                <a:spcPts val="275"/>
              </a:spcBef>
              <a:buChar char="•"/>
              <a:tabLst>
                <a:tab pos="699135" algn="l"/>
              </a:tabLst>
            </a:pPr>
            <a:r>
              <a:rPr dirty="0" sz="2400" spc="-45">
                <a:latin typeface="Tahoma"/>
                <a:cs typeface="Tahoma"/>
              </a:rPr>
              <a:t>50.9%</a:t>
            </a:r>
            <a:r>
              <a:rPr dirty="0" sz="2400" spc="-80">
                <a:latin typeface="Tahoma"/>
                <a:cs typeface="Tahoma"/>
              </a:rPr>
              <a:t> </a:t>
            </a:r>
            <a:r>
              <a:rPr dirty="0" sz="2400" spc="30">
                <a:latin typeface="Tahoma"/>
                <a:cs typeface="Tahoma"/>
              </a:rPr>
              <a:t>Men,</a:t>
            </a:r>
            <a:r>
              <a:rPr dirty="0" sz="2400" spc="-105">
                <a:latin typeface="Tahoma"/>
                <a:cs typeface="Tahoma"/>
              </a:rPr>
              <a:t> </a:t>
            </a:r>
            <a:r>
              <a:rPr dirty="0" sz="2400" spc="-45">
                <a:latin typeface="Tahoma"/>
                <a:cs typeface="Tahoma"/>
              </a:rPr>
              <a:t>49.1%</a:t>
            </a:r>
            <a:endParaRPr sz="2400">
              <a:latin typeface="Tahoma"/>
              <a:cs typeface="Tahoma"/>
            </a:endParaRPr>
          </a:p>
          <a:p>
            <a:pPr marL="699135">
              <a:lnSpc>
                <a:spcPts val="2715"/>
              </a:lnSpc>
            </a:pPr>
            <a:r>
              <a:rPr dirty="0" sz="2400" spc="25">
                <a:latin typeface="Tahoma"/>
                <a:cs typeface="Tahoma"/>
              </a:rPr>
              <a:t>Women</a:t>
            </a:r>
            <a:endParaRPr sz="2400">
              <a:latin typeface="Tahoma"/>
              <a:cs typeface="Tahoma"/>
            </a:endParaRPr>
          </a:p>
          <a:p>
            <a:pPr marL="241300" indent="-229235">
              <a:lnSpc>
                <a:spcPct val="100000"/>
              </a:lnSpc>
              <a:spcBef>
                <a:spcPts val="204"/>
              </a:spcBef>
              <a:buFont typeface="Tahoma"/>
              <a:buChar char="•"/>
              <a:tabLst>
                <a:tab pos="241935" algn="l"/>
              </a:tabLst>
            </a:pPr>
            <a:r>
              <a:rPr dirty="0" sz="2400" spc="-10" b="1">
                <a:latin typeface="Arial"/>
                <a:cs typeface="Arial"/>
              </a:rPr>
              <a:t>15.5%</a:t>
            </a:r>
            <a:r>
              <a:rPr dirty="0" sz="2400" spc="15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Non-smokers</a:t>
            </a:r>
            <a:endParaRPr sz="2400">
              <a:latin typeface="Arial"/>
              <a:cs typeface="Arial"/>
            </a:endParaRPr>
          </a:p>
          <a:p>
            <a:pPr lvl="1" marL="699135" indent="-228600">
              <a:lnSpc>
                <a:spcPct val="100000"/>
              </a:lnSpc>
              <a:spcBef>
                <a:spcPts val="275"/>
              </a:spcBef>
              <a:buFont typeface="Tahoma"/>
              <a:buChar char="•"/>
              <a:tabLst>
                <a:tab pos="699135" algn="l"/>
              </a:tabLst>
            </a:pPr>
            <a:r>
              <a:rPr dirty="0" sz="2400" spc="-10" b="1">
                <a:latin typeface="Arial"/>
                <a:cs typeface="Arial"/>
              </a:rPr>
              <a:t>72.1%</a:t>
            </a:r>
            <a:r>
              <a:rPr dirty="0" sz="2400" spc="25" b="1">
                <a:latin typeface="Arial"/>
                <a:cs typeface="Arial"/>
              </a:rPr>
              <a:t> </a:t>
            </a:r>
            <a:r>
              <a:rPr dirty="0" sz="2400" spc="-10" b="1">
                <a:latin typeface="Arial"/>
                <a:cs typeface="Arial"/>
              </a:rPr>
              <a:t>are</a:t>
            </a:r>
            <a:r>
              <a:rPr dirty="0" sz="2400" b="1">
                <a:latin typeface="Arial"/>
                <a:cs typeface="Arial"/>
              </a:rPr>
              <a:t> </a:t>
            </a:r>
            <a:r>
              <a:rPr dirty="0" sz="2400" spc="-20" b="1">
                <a:latin typeface="Arial"/>
                <a:cs typeface="Arial"/>
              </a:rPr>
              <a:t>Women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5565" rIns="0" bIns="0" rtlCol="0" vert="horz">
            <a:spAutoFit/>
          </a:bodyPr>
          <a:lstStyle/>
          <a:p>
            <a:pPr marL="302895" marR="5080">
              <a:lnSpc>
                <a:spcPts val="4360"/>
              </a:lnSpc>
              <a:spcBef>
                <a:spcPts val="595"/>
              </a:spcBef>
            </a:pPr>
            <a:r>
              <a:rPr dirty="0" sz="3950" spc="70"/>
              <a:t>Characteristics</a:t>
            </a:r>
            <a:r>
              <a:rPr dirty="0" sz="3950" spc="-90"/>
              <a:t> </a:t>
            </a:r>
            <a:r>
              <a:rPr dirty="0" sz="3950" spc="90"/>
              <a:t>associated</a:t>
            </a:r>
            <a:r>
              <a:rPr dirty="0" sz="3950" spc="-80"/>
              <a:t> </a:t>
            </a:r>
            <a:r>
              <a:rPr dirty="0" sz="3950" spc="-75"/>
              <a:t>with</a:t>
            </a:r>
            <a:r>
              <a:rPr dirty="0" sz="3950" spc="-160"/>
              <a:t> </a:t>
            </a:r>
            <a:r>
              <a:rPr dirty="0" sz="3950" spc="5"/>
              <a:t>lung </a:t>
            </a:r>
            <a:r>
              <a:rPr dirty="0" sz="3950" spc="-1215"/>
              <a:t> </a:t>
            </a:r>
            <a:r>
              <a:rPr dirty="0" sz="3950" spc="85"/>
              <a:t>cancer</a:t>
            </a:r>
            <a:r>
              <a:rPr dirty="0" sz="3950" spc="-105"/>
              <a:t> </a:t>
            </a:r>
            <a:r>
              <a:rPr dirty="0" sz="3950" spc="10"/>
              <a:t>patients</a:t>
            </a:r>
            <a:r>
              <a:rPr dirty="0" sz="3950" spc="-95"/>
              <a:t> </a:t>
            </a:r>
            <a:r>
              <a:rPr dirty="0" sz="3950" spc="10"/>
              <a:t>who</a:t>
            </a:r>
            <a:r>
              <a:rPr dirty="0" sz="3950" spc="-155"/>
              <a:t> </a:t>
            </a:r>
            <a:r>
              <a:rPr dirty="0" sz="3950" spc="65"/>
              <a:t>do</a:t>
            </a:r>
            <a:r>
              <a:rPr dirty="0" sz="3950" spc="-90"/>
              <a:t> </a:t>
            </a:r>
            <a:r>
              <a:rPr dirty="0" sz="3950" spc="-50"/>
              <a:t>not</a:t>
            </a:r>
            <a:r>
              <a:rPr dirty="0" sz="3950" spc="-105"/>
              <a:t> </a:t>
            </a:r>
            <a:r>
              <a:rPr dirty="0" sz="3950" spc="90"/>
              <a:t>smoke</a:t>
            </a:r>
            <a:endParaRPr sz="3950"/>
          </a:p>
        </p:txBody>
      </p:sp>
      <p:sp>
        <p:nvSpPr>
          <p:cNvPr id="3" name="object 3"/>
          <p:cNvSpPr txBox="1"/>
          <p:nvPr/>
        </p:nvSpPr>
        <p:spPr>
          <a:xfrm>
            <a:off x="606742" y="1430274"/>
            <a:ext cx="3315335" cy="3087370"/>
          </a:xfrm>
          <a:prstGeom prst="rect">
            <a:avLst/>
          </a:prstGeom>
        </p:spPr>
        <p:txBody>
          <a:bodyPr wrap="square" lIns="0" tIns="45720" rIns="0" bIns="0" rtlCol="0" vert="horz">
            <a:spAutoFit/>
          </a:bodyPr>
          <a:lstStyle/>
          <a:p>
            <a:pPr algn="just" marL="349250" marR="5080" indent="-337185">
              <a:lnSpc>
                <a:spcPts val="2400"/>
              </a:lnSpc>
              <a:spcBef>
                <a:spcPts val="360"/>
              </a:spcBef>
              <a:buSzPct val="79069"/>
              <a:buChar char="•"/>
              <a:tabLst>
                <a:tab pos="349885" algn="l"/>
              </a:tabLst>
            </a:pPr>
            <a:r>
              <a:rPr dirty="0" sz="2150" spc="85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dirty="0" sz="2150" spc="-5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dirty="0" sz="2150" spc="-5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dirty="0" sz="2150" spc="105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dirty="0" sz="2150" spc="-85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dirty="0" sz="2150" spc="-5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dirty="0" sz="2150" spc="25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dirty="0" sz="2150" spc="-5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dirty="0" sz="2150" spc="-24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150" spc="-25">
                <a:solidFill>
                  <a:srgbClr val="252525"/>
                </a:solidFill>
                <a:latin typeface="Tahoma"/>
                <a:cs typeface="Tahoma"/>
              </a:rPr>
              <a:t>w</a:t>
            </a:r>
            <a:r>
              <a:rPr dirty="0" sz="2150" spc="3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dirty="0" sz="2150" spc="25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dirty="0" sz="2150" spc="-15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dirty="0" sz="2150" spc="-21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150" spc="25">
                <a:solidFill>
                  <a:srgbClr val="252525"/>
                </a:solidFill>
                <a:latin typeface="Tahoma"/>
                <a:cs typeface="Tahoma"/>
              </a:rPr>
              <a:t>l</a:t>
            </a:r>
            <a:r>
              <a:rPr dirty="0" sz="2150">
                <a:solidFill>
                  <a:srgbClr val="252525"/>
                </a:solidFill>
                <a:latin typeface="Tahoma"/>
                <a:cs typeface="Tahoma"/>
              </a:rPr>
              <a:t>u</a:t>
            </a:r>
            <a:r>
              <a:rPr dirty="0" sz="2150" spc="-5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dirty="0" sz="2150" spc="-90">
                <a:solidFill>
                  <a:srgbClr val="252525"/>
                </a:solidFill>
                <a:latin typeface="Tahoma"/>
                <a:cs typeface="Tahoma"/>
              </a:rPr>
              <a:t>g</a:t>
            </a:r>
            <a:r>
              <a:rPr dirty="0" sz="2150" spc="-20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150" spc="-2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dirty="0" sz="2150" spc="-5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dirty="0" sz="2150" spc="-5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dirty="0" sz="2150" spc="55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dirty="0" sz="2150" spc="-85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dirty="0" sz="2150" spc="-20">
                <a:solidFill>
                  <a:srgbClr val="252525"/>
                </a:solidFill>
                <a:latin typeface="Tahoma"/>
                <a:cs typeface="Tahoma"/>
              </a:rPr>
              <a:t>r  </a:t>
            </a:r>
            <a:r>
              <a:rPr dirty="0" sz="2150" spc="-25">
                <a:solidFill>
                  <a:srgbClr val="252525"/>
                </a:solidFill>
                <a:latin typeface="Tahoma"/>
                <a:cs typeface="Tahoma"/>
              </a:rPr>
              <a:t>w</a:t>
            </a:r>
            <a:r>
              <a:rPr dirty="0" sz="2150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dirty="0" sz="2150" spc="1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dirty="0" sz="2150" spc="-229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u="sng" sz="2150" spc="-114">
                <a:solidFill>
                  <a:srgbClr val="252525"/>
                </a:solidFill>
                <a:uFill>
                  <a:solidFill>
                    <a:srgbClr val="252525"/>
                  </a:solidFill>
                </a:uFill>
                <a:latin typeface="Tahoma"/>
                <a:cs typeface="Tahoma"/>
              </a:rPr>
              <a:t>D</a:t>
            </a:r>
            <a:r>
              <a:rPr dirty="0" u="sng" sz="2150" spc="-75">
                <a:solidFill>
                  <a:srgbClr val="252525"/>
                </a:solidFill>
                <a:uFill>
                  <a:solidFill>
                    <a:srgbClr val="252525"/>
                  </a:solidFill>
                </a:uFill>
                <a:latin typeface="Tahoma"/>
                <a:cs typeface="Tahoma"/>
              </a:rPr>
              <a:t>O</a:t>
            </a:r>
            <a:r>
              <a:rPr dirty="0" u="sng" sz="2150" spc="-245">
                <a:solidFill>
                  <a:srgbClr val="252525"/>
                </a:solidFill>
                <a:uFill>
                  <a:solidFill>
                    <a:srgbClr val="252525"/>
                  </a:solidFill>
                </a:uFill>
                <a:latin typeface="Tahoma"/>
                <a:cs typeface="Tahoma"/>
              </a:rPr>
              <a:t> </a:t>
            </a:r>
            <a:r>
              <a:rPr dirty="0" u="sng" sz="2150" spc="-15">
                <a:solidFill>
                  <a:srgbClr val="252525"/>
                </a:solidFill>
                <a:uFill>
                  <a:solidFill>
                    <a:srgbClr val="252525"/>
                  </a:solidFill>
                </a:uFill>
                <a:latin typeface="Tahoma"/>
                <a:cs typeface="Tahoma"/>
              </a:rPr>
              <a:t>N</a:t>
            </a:r>
            <a:r>
              <a:rPr dirty="0" u="sng" sz="2150" spc="-25">
                <a:solidFill>
                  <a:srgbClr val="252525"/>
                </a:solidFill>
                <a:uFill>
                  <a:solidFill>
                    <a:srgbClr val="252525"/>
                  </a:solidFill>
                </a:uFill>
                <a:latin typeface="Tahoma"/>
                <a:cs typeface="Tahoma"/>
              </a:rPr>
              <a:t>O</a:t>
            </a:r>
            <a:r>
              <a:rPr dirty="0" u="sng" sz="2150" spc="-90">
                <a:solidFill>
                  <a:srgbClr val="252525"/>
                </a:solidFill>
                <a:uFill>
                  <a:solidFill>
                    <a:srgbClr val="252525"/>
                  </a:solidFill>
                </a:uFill>
                <a:latin typeface="Tahoma"/>
                <a:cs typeface="Tahoma"/>
              </a:rPr>
              <a:t>T</a:t>
            </a:r>
            <a:r>
              <a:rPr dirty="0" u="sng" sz="2150" spc="-270">
                <a:solidFill>
                  <a:srgbClr val="252525"/>
                </a:solidFill>
                <a:uFill>
                  <a:solidFill>
                    <a:srgbClr val="252525"/>
                  </a:solidFill>
                </a:uFill>
                <a:latin typeface="Tahoma"/>
                <a:cs typeface="Tahoma"/>
              </a:rPr>
              <a:t> </a:t>
            </a:r>
            <a:r>
              <a:rPr dirty="0" u="sng" sz="2150" spc="5">
                <a:solidFill>
                  <a:srgbClr val="252525"/>
                </a:solidFill>
                <a:uFill>
                  <a:solidFill>
                    <a:srgbClr val="252525"/>
                  </a:solidFill>
                </a:uFill>
                <a:latin typeface="Tahoma"/>
                <a:cs typeface="Tahoma"/>
              </a:rPr>
              <a:t>s</a:t>
            </a:r>
            <a:r>
              <a:rPr dirty="0" u="sng" sz="2150" spc="5">
                <a:solidFill>
                  <a:srgbClr val="252525"/>
                </a:solidFill>
                <a:uFill>
                  <a:solidFill>
                    <a:srgbClr val="252525"/>
                  </a:solidFill>
                </a:uFill>
                <a:latin typeface="Tahoma"/>
                <a:cs typeface="Tahoma"/>
              </a:rPr>
              <a:t>m</a:t>
            </a:r>
            <a:r>
              <a:rPr dirty="0" u="sng" sz="2150" spc="15">
                <a:solidFill>
                  <a:srgbClr val="252525"/>
                </a:solidFill>
                <a:uFill>
                  <a:solidFill>
                    <a:srgbClr val="252525"/>
                  </a:solidFill>
                </a:uFill>
                <a:latin typeface="Tahoma"/>
                <a:cs typeface="Tahoma"/>
              </a:rPr>
              <a:t>o</a:t>
            </a:r>
            <a:r>
              <a:rPr dirty="0" u="sng" sz="2150" spc="-25">
                <a:solidFill>
                  <a:srgbClr val="252525"/>
                </a:solidFill>
                <a:uFill>
                  <a:solidFill>
                    <a:srgbClr val="252525"/>
                  </a:solidFill>
                </a:uFill>
                <a:latin typeface="Tahoma"/>
                <a:cs typeface="Tahoma"/>
              </a:rPr>
              <a:t>k</a:t>
            </a:r>
            <a:r>
              <a:rPr dirty="0" u="sng" sz="2150" spc="-55">
                <a:solidFill>
                  <a:srgbClr val="252525"/>
                </a:solidFill>
                <a:uFill>
                  <a:solidFill>
                    <a:srgbClr val="252525"/>
                  </a:solidFill>
                </a:uFill>
                <a:latin typeface="Tahoma"/>
                <a:cs typeface="Tahoma"/>
              </a:rPr>
              <a:t>e</a:t>
            </a:r>
            <a:r>
              <a:rPr dirty="0" u="sng" sz="2150" spc="-235">
                <a:solidFill>
                  <a:srgbClr val="252525"/>
                </a:solidFill>
                <a:uFill>
                  <a:solidFill>
                    <a:srgbClr val="252525"/>
                  </a:solidFill>
                </a:uFill>
                <a:latin typeface="Tahoma"/>
                <a:cs typeface="Tahoma"/>
              </a:rPr>
              <a:t> </a:t>
            </a:r>
            <a:r>
              <a:rPr dirty="0" sz="2150" spc="-30">
                <a:solidFill>
                  <a:srgbClr val="252525"/>
                </a:solidFill>
                <a:latin typeface="Tahoma"/>
                <a:cs typeface="Tahoma"/>
              </a:rPr>
              <a:t>w</a:t>
            </a:r>
            <a:r>
              <a:rPr dirty="0" sz="2150" spc="-15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dirty="0" sz="2150" spc="-30">
                <a:solidFill>
                  <a:srgbClr val="252525"/>
                </a:solidFill>
                <a:latin typeface="Tahoma"/>
                <a:cs typeface="Tahoma"/>
              </a:rPr>
              <a:t>re  </a:t>
            </a:r>
            <a:r>
              <a:rPr dirty="0" sz="2150" spc="5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dirty="0" sz="2150" spc="15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dirty="0" sz="2150" spc="-40">
                <a:solidFill>
                  <a:srgbClr val="252525"/>
                </a:solidFill>
                <a:latin typeface="Tahoma"/>
                <a:cs typeface="Tahoma"/>
              </a:rPr>
              <a:t>re</a:t>
            </a:r>
            <a:r>
              <a:rPr dirty="0" sz="2150" spc="-18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150" spc="25">
                <a:solidFill>
                  <a:srgbClr val="252525"/>
                </a:solidFill>
                <a:latin typeface="Tahoma"/>
                <a:cs typeface="Tahoma"/>
              </a:rPr>
              <a:t>l</a:t>
            </a:r>
            <a:r>
              <a:rPr dirty="0" sz="2150" spc="25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dirty="0" sz="2150" spc="50">
                <a:solidFill>
                  <a:srgbClr val="252525"/>
                </a:solidFill>
                <a:latin typeface="Tahoma"/>
                <a:cs typeface="Tahoma"/>
              </a:rPr>
              <a:t>k</a:t>
            </a:r>
            <a:r>
              <a:rPr dirty="0" sz="2150" spc="-85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dirty="0" sz="2150" spc="100">
                <a:solidFill>
                  <a:srgbClr val="252525"/>
                </a:solidFill>
                <a:latin typeface="Tahoma"/>
                <a:cs typeface="Tahoma"/>
              </a:rPr>
              <a:t>l</a:t>
            </a:r>
            <a:r>
              <a:rPr dirty="0" sz="2150" spc="-25">
                <a:solidFill>
                  <a:srgbClr val="252525"/>
                </a:solidFill>
                <a:latin typeface="Tahoma"/>
                <a:cs typeface="Tahoma"/>
              </a:rPr>
              <a:t>y</a:t>
            </a:r>
            <a:r>
              <a:rPr dirty="0" sz="2150" spc="-220">
                <a:solidFill>
                  <a:srgbClr val="252525"/>
                </a:solidFill>
                <a:latin typeface="Tahoma"/>
                <a:cs typeface="Tahoma"/>
              </a:rPr>
              <a:t>:</a:t>
            </a:r>
            <a:endParaRPr sz="2150">
              <a:latin typeface="Tahoma"/>
              <a:cs typeface="Tahoma"/>
            </a:endParaRPr>
          </a:p>
          <a:p>
            <a:pPr lvl="1" marL="807085" indent="-318135">
              <a:lnSpc>
                <a:spcPct val="100000"/>
              </a:lnSpc>
              <a:spcBef>
                <a:spcPts val="160"/>
              </a:spcBef>
              <a:buSzPct val="65116"/>
              <a:buChar char="–"/>
              <a:tabLst>
                <a:tab pos="807085" algn="l"/>
                <a:tab pos="807720" algn="l"/>
              </a:tabLst>
            </a:pPr>
            <a:r>
              <a:rPr dirty="0" sz="2150" spc="-5">
                <a:solidFill>
                  <a:srgbClr val="252525"/>
                </a:solidFill>
                <a:latin typeface="Tahoma"/>
                <a:cs typeface="Tahoma"/>
              </a:rPr>
              <a:t>F</a:t>
            </a:r>
            <a:r>
              <a:rPr dirty="0" sz="2150" spc="-9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dirty="0" sz="2150" spc="-2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dirty="0" sz="215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dirty="0" sz="2150" spc="100">
                <a:solidFill>
                  <a:srgbClr val="252525"/>
                </a:solidFill>
                <a:latin typeface="Tahoma"/>
                <a:cs typeface="Tahoma"/>
              </a:rPr>
              <a:t>l</a:t>
            </a:r>
            <a:r>
              <a:rPr dirty="0" sz="2150" spc="-55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dirty="0" sz="2150" spc="-254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150" spc="-155">
                <a:solidFill>
                  <a:srgbClr val="252525"/>
                </a:solidFill>
                <a:latin typeface="Tahoma"/>
                <a:cs typeface="Tahoma"/>
              </a:rPr>
              <a:t>(</a:t>
            </a:r>
            <a:r>
              <a:rPr dirty="0" sz="2150" spc="-130">
                <a:solidFill>
                  <a:srgbClr val="252525"/>
                </a:solidFill>
                <a:latin typeface="Tahoma"/>
                <a:cs typeface="Tahoma"/>
              </a:rPr>
              <a:t>7</a:t>
            </a:r>
            <a:r>
              <a:rPr dirty="0" sz="2150" spc="-55">
                <a:solidFill>
                  <a:srgbClr val="252525"/>
                </a:solidFill>
                <a:latin typeface="Tahoma"/>
                <a:cs typeface="Tahoma"/>
              </a:rPr>
              <a:t>2</a:t>
            </a:r>
            <a:r>
              <a:rPr dirty="0" sz="2150" spc="-235">
                <a:solidFill>
                  <a:srgbClr val="252525"/>
                </a:solidFill>
                <a:latin typeface="Tahoma"/>
                <a:cs typeface="Tahoma"/>
              </a:rPr>
              <a:t>%)</a:t>
            </a:r>
            <a:endParaRPr sz="2150">
              <a:latin typeface="Tahoma"/>
              <a:cs typeface="Tahoma"/>
            </a:endParaRPr>
          </a:p>
          <a:p>
            <a:pPr lvl="1" marL="807085" indent="-318135">
              <a:lnSpc>
                <a:spcPct val="100000"/>
              </a:lnSpc>
              <a:spcBef>
                <a:spcPts val="200"/>
              </a:spcBef>
              <a:buSzPct val="65116"/>
              <a:buChar char="–"/>
              <a:tabLst>
                <a:tab pos="807085" algn="l"/>
                <a:tab pos="807720" algn="l"/>
              </a:tabLst>
            </a:pPr>
            <a:r>
              <a:rPr dirty="0" sz="2150" spc="-195">
                <a:solidFill>
                  <a:srgbClr val="252525"/>
                </a:solidFill>
                <a:latin typeface="Tahoma"/>
                <a:cs typeface="Tahoma"/>
              </a:rPr>
              <a:t>Y</a:t>
            </a:r>
            <a:r>
              <a:rPr dirty="0" sz="2150" spc="25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dirty="0" sz="2150" spc="-5">
                <a:solidFill>
                  <a:srgbClr val="252525"/>
                </a:solidFill>
                <a:latin typeface="Tahoma"/>
                <a:cs typeface="Tahoma"/>
              </a:rPr>
              <a:t>u</a:t>
            </a:r>
            <a:r>
              <a:rPr dirty="0" sz="2150" spc="-5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dirty="0" sz="2150" spc="-70">
                <a:solidFill>
                  <a:srgbClr val="252525"/>
                </a:solidFill>
                <a:latin typeface="Tahoma"/>
                <a:cs typeface="Tahoma"/>
              </a:rPr>
              <a:t>g</a:t>
            </a:r>
            <a:r>
              <a:rPr dirty="0" sz="2150" spc="-9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dirty="0" sz="2150" spc="-2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dirty="0" sz="2150" spc="-229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150" spc="-155">
                <a:solidFill>
                  <a:srgbClr val="252525"/>
                </a:solidFill>
                <a:latin typeface="Tahoma"/>
                <a:cs typeface="Tahoma"/>
              </a:rPr>
              <a:t>(</a:t>
            </a:r>
            <a:r>
              <a:rPr dirty="0" sz="2150" spc="-445">
                <a:solidFill>
                  <a:srgbClr val="252525"/>
                </a:solidFill>
                <a:latin typeface="Tahoma"/>
                <a:cs typeface="Tahoma"/>
              </a:rPr>
              <a:t>&lt;</a:t>
            </a:r>
            <a:r>
              <a:rPr dirty="0" sz="2150" spc="-130">
                <a:solidFill>
                  <a:srgbClr val="252525"/>
                </a:solidFill>
                <a:latin typeface="Tahoma"/>
                <a:cs typeface="Tahoma"/>
              </a:rPr>
              <a:t>5</a:t>
            </a:r>
            <a:r>
              <a:rPr dirty="0" sz="2150" spc="-55">
                <a:solidFill>
                  <a:srgbClr val="252525"/>
                </a:solidFill>
                <a:latin typeface="Tahoma"/>
                <a:cs typeface="Tahoma"/>
              </a:rPr>
              <a:t>0</a:t>
            </a:r>
            <a:r>
              <a:rPr dirty="0" sz="2150" spc="-100">
                <a:solidFill>
                  <a:srgbClr val="252525"/>
                </a:solidFill>
                <a:latin typeface="Tahoma"/>
                <a:cs typeface="Tahoma"/>
              </a:rPr>
              <a:t>y</a:t>
            </a:r>
            <a:r>
              <a:rPr dirty="0" sz="2150" spc="-165">
                <a:solidFill>
                  <a:srgbClr val="252525"/>
                </a:solidFill>
                <a:latin typeface="Tahoma"/>
                <a:cs typeface="Tahoma"/>
              </a:rPr>
              <a:t>)</a:t>
            </a:r>
            <a:endParaRPr sz="2150">
              <a:latin typeface="Tahoma"/>
              <a:cs typeface="Tahoma"/>
            </a:endParaRPr>
          </a:p>
          <a:p>
            <a:pPr marL="489584">
              <a:lnSpc>
                <a:spcPct val="100000"/>
              </a:lnSpc>
              <a:spcBef>
                <a:spcPts val="200"/>
              </a:spcBef>
              <a:tabLst>
                <a:tab pos="807085" algn="l"/>
              </a:tabLst>
            </a:pPr>
            <a:r>
              <a:rPr dirty="0" sz="1400" spc="25">
                <a:solidFill>
                  <a:srgbClr val="252525"/>
                </a:solidFill>
                <a:latin typeface="Tahoma"/>
                <a:cs typeface="Tahoma"/>
              </a:rPr>
              <a:t>–</a:t>
            </a:r>
            <a:r>
              <a:rPr dirty="0" sz="1400" spc="25">
                <a:solidFill>
                  <a:srgbClr val="252525"/>
                </a:solidFill>
                <a:latin typeface="Tahoma"/>
                <a:cs typeface="Tahoma"/>
              </a:rPr>
              <a:t>	</a:t>
            </a:r>
            <a:r>
              <a:rPr dirty="0" sz="2150" spc="-204" b="1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dirty="0" sz="2150" spc="-140" b="1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dirty="0" sz="2150" spc="-65" b="1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dirty="0" sz="2150" spc="-80" b="1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dirty="0" sz="2150" spc="-130" b="1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dirty="0" sz="2150" spc="-235" b="1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150" spc="-185" b="1">
                <a:solidFill>
                  <a:srgbClr val="252525"/>
                </a:solidFill>
                <a:latin typeface="Tahoma"/>
                <a:cs typeface="Tahoma"/>
              </a:rPr>
              <a:t>(</a:t>
            </a:r>
            <a:r>
              <a:rPr dirty="0" sz="2150" spc="-215" b="1">
                <a:solidFill>
                  <a:srgbClr val="252525"/>
                </a:solidFill>
                <a:latin typeface="Tahoma"/>
                <a:cs typeface="Tahoma"/>
              </a:rPr>
              <a:t>3</a:t>
            </a:r>
            <a:r>
              <a:rPr dirty="0" sz="2150" spc="-250" b="1">
                <a:solidFill>
                  <a:srgbClr val="252525"/>
                </a:solidFill>
                <a:latin typeface="Tahoma"/>
                <a:cs typeface="Tahoma"/>
              </a:rPr>
              <a:t>5</a:t>
            </a:r>
            <a:r>
              <a:rPr dirty="0" sz="2150" spc="-5" b="1">
                <a:solidFill>
                  <a:srgbClr val="252525"/>
                </a:solidFill>
                <a:latin typeface="Tahoma"/>
                <a:cs typeface="Tahoma"/>
              </a:rPr>
              <a:t>.</a:t>
            </a:r>
            <a:r>
              <a:rPr dirty="0" sz="2150" spc="-175" b="1">
                <a:solidFill>
                  <a:srgbClr val="252525"/>
                </a:solidFill>
                <a:latin typeface="Tahoma"/>
                <a:cs typeface="Tahoma"/>
              </a:rPr>
              <a:t>5</a:t>
            </a:r>
            <a:r>
              <a:rPr dirty="0" sz="2150" spc="-710" b="1">
                <a:solidFill>
                  <a:srgbClr val="252525"/>
                </a:solidFill>
                <a:latin typeface="Tahoma"/>
                <a:cs typeface="Tahoma"/>
              </a:rPr>
              <a:t>%</a:t>
            </a:r>
            <a:r>
              <a:rPr dirty="0" sz="2150" spc="-229" b="1">
                <a:solidFill>
                  <a:srgbClr val="252525"/>
                </a:solidFill>
                <a:latin typeface="Tahoma"/>
                <a:cs typeface="Tahoma"/>
              </a:rPr>
              <a:t>)</a:t>
            </a:r>
            <a:endParaRPr sz="2150">
              <a:latin typeface="Tahoma"/>
              <a:cs typeface="Tahoma"/>
            </a:endParaRPr>
          </a:p>
          <a:p>
            <a:pPr lvl="1" marL="807085" indent="-318135">
              <a:lnSpc>
                <a:spcPct val="100000"/>
              </a:lnSpc>
              <a:spcBef>
                <a:spcPts val="200"/>
              </a:spcBef>
              <a:buSzPct val="65116"/>
              <a:buFont typeface="Tahoma"/>
              <a:buChar char="–"/>
              <a:tabLst>
                <a:tab pos="807085" algn="l"/>
                <a:tab pos="807720" algn="l"/>
              </a:tabLst>
            </a:pPr>
            <a:r>
              <a:rPr dirty="0" sz="2150" spc="-204" b="1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dirty="0" sz="2150" spc="-140" b="1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dirty="0" sz="2150" spc="-65" b="1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dirty="0" sz="2150" spc="-80" b="1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dirty="0" sz="2150" spc="-130" b="1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dirty="0" sz="2150" spc="-235" b="1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150" spc="20" b="1">
                <a:solidFill>
                  <a:srgbClr val="252525"/>
                </a:solidFill>
                <a:latin typeface="Tahoma"/>
                <a:cs typeface="Tahoma"/>
              </a:rPr>
              <a:t>l</a:t>
            </a:r>
            <a:r>
              <a:rPr dirty="0" sz="2150" spc="-165" b="1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dirty="0" sz="2150" spc="-105" b="1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dirty="0" sz="2150" spc="-160" b="1">
                <a:solidFill>
                  <a:srgbClr val="252525"/>
                </a:solidFill>
                <a:latin typeface="Tahoma"/>
                <a:cs typeface="Tahoma"/>
              </a:rPr>
              <a:t>g</a:t>
            </a:r>
            <a:r>
              <a:rPr dirty="0" sz="2150" spc="-180" b="1">
                <a:solidFill>
                  <a:srgbClr val="252525"/>
                </a:solidFill>
                <a:latin typeface="Tahoma"/>
                <a:cs typeface="Tahoma"/>
              </a:rPr>
              <a:t>u</a:t>
            </a:r>
            <a:r>
              <a:rPr dirty="0" sz="2150" spc="-95" b="1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dirty="0" sz="2150" spc="-229" b="1">
                <a:solidFill>
                  <a:srgbClr val="252525"/>
                </a:solidFill>
                <a:latin typeface="Tahoma"/>
                <a:cs typeface="Tahoma"/>
              </a:rPr>
              <a:t>g</a:t>
            </a:r>
            <a:r>
              <a:rPr dirty="0" sz="2150" spc="-150" b="1">
                <a:solidFill>
                  <a:srgbClr val="252525"/>
                </a:solidFill>
                <a:latin typeface="Tahoma"/>
                <a:cs typeface="Tahoma"/>
              </a:rPr>
              <a:t>e</a:t>
            </a:r>
            <a:endParaRPr sz="2150">
              <a:latin typeface="Tahoma"/>
              <a:cs typeface="Tahoma"/>
            </a:endParaRPr>
          </a:p>
          <a:p>
            <a:pPr lvl="1" marL="807085" indent="-318135">
              <a:lnSpc>
                <a:spcPct val="100000"/>
              </a:lnSpc>
              <a:spcBef>
                <a:spcPts val="200"/>
              </a:spcBef>
              <a:buSzPct val="65116"/>
              <a:buChar char="–"/>
              <a:tabLst>
                <a:tab pos="807085" algn="l"/>
                <a:tab pos="807720" algn="l"/>
              </a:tabLst>
            </a:pPr>
            <a:r>
              <a:rPr dirty="0" sz="2150" spc="-5">
                <a:solidFill>
                  <a:srgbClr val="252525"/>
                </a:solidFill>
                <a:latin typeface="Tahoma"/>
                <a:cs typeface="Tahoma"/>
              </a:rPr>
              <a:t>Adenocarcinoma</a:t>
            </a:r>
            <a:endParaRPr sz="2150">
              <a:latin typeface="Tahoma"/>
              <a:cs typeface="Tahoma"/>
            </a:endParaRPr>
          </a:p>
          <a:p>
            <a:pPr lvl="1" marL="807085" indent="-318135">
              <a:lnSpc>
                <a:spcPct val="100000"/>
              </a:lnSpc>
              <a:spcBef>
                <a:spcPts val="200"/>
              </a:spcBef>
              <a:buClr>
                <a:srgbClr val="252525"/>
              </a:buClr>
              <a:buSzPct val="65116"/>
              <a:buFont typeface="Tahoma"/>
              <a:buChar char="–"/>
              <a:tabLst>
                <a:tab pos="807085" algn="l"/>
                <a:tab pos="807720" algn="l"/>
              </a:tabLst>
            </a:pPr>
            <a:r>
              <a:rPr dirty="0" sz="2150" spc="-210" b="1">
                <a:solidFill>
                  <a:srgbClr val="FF0000"/>
                </a:solidFill>
                <a:latin typeface="Tahoma"/>
                <a:cs typeface="Tahoma"/>
              </a:rPr>
              <a:t>D</a:t>
            </a:r>
            <a:r>
              <a:rPr dirty="0" sz="2150" spc="-180" b="1">
                <a:solidFill>
                  <a:srgbClr val="FF0000"/>
                </a:solidFill>
                <a:latin typeface="Tahoma"/>
                <a:cs typeface="Tahoma"/>
              </a:rPr>
              <a:t>x</a:t>
            </a:r>
            <a:r>
              <a:rPr dirty="0" sz="2150" spc="-18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2150" spc="-270" b="1">
                <a:solidFill>
                  <a:srgbClr val="FF0000"/>
                </a:solidFill>
                <a:latin typeface="Tahoma"/>
                <a:cs typeface="Tahoma"/>
              </a:rPr>
              <a:t>w</a:t>
            </a:r>
            <a:r>
              <a:rPr dirty="0" sz="2150" spc="20" b="1">
                <a:solidFill>
                  <a:srgbClr val="FF0000"/>
                </a:solidFill>
                <a:latin typeface="Tahoma"/>
                <a:cs typeface="Tahoma"/>
              </a:rPr>
              <a:t>i</a:t>
            </a:r>
            <a:r>
              <a:rPr dirty="0" sz="2150" spc="-75" b="1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dirty="0" sz="2150" spc="-135" b="1">
                <a:solidFill>
                  <a:srgbClr val="FF0000"/>
                </a:solidFill>
                <a:latin typeface="Tahoma"/>
                <a:cs typeface="Tahoma"/>
              </a:rPr>
              <a:t>h</a:t>
            </a:r>
            <a:r>
              <a:rPr dirty="0" sz="2150" spc="-229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2150" spc="-90" b="1">
                <a:solidFill>
                  <a:srgbClr val="FF0000"/>
                </a:solidFill>
                <a:latin typeface="Tahoma"/>
                <a:cs typeface="Tahoma"/>
              </a:rPr>
              <a:t>S</a:t>
            </a:r>
            <a:r>
              <a:rPr dirty="0" sz="2150" spc="-75" b="1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dirty="0" sz="2150" spc="-165" b="1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dirty="0" sz="2150" spc="-160" b="1">
                <a:solidFill>
                  <a:srgbClr val="FF0000"/>
                </a:solidFill>
                <a:latin typeface="Tahoma"/>
                <a:cs typeface="Tahoma"/>
              </a:rPr>
              <a:t>g</a:t>
            </a:r>
            <a:r>
              <a:rPr dirty="0" sz="2150" spc="-150" b="1">
                <a:solidFill>
                  <a:srgbClr val="FF0000"/>
                </a:solidFill>
                <a:latin typeface="Tahoma"/>
                <a:cs typeface="Tahoma"/>
              </a:rPr>
              <a:t>e</a:t>
            </a:r>
            <a:r>
              <a:rPr dirty="0" sz="2150" spc="-8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850" spc="10" b="1">
                <a:solidFill>
                  <a:srgbClr val="FF0000"/>
                </a:solidFill>
                <a:latin typeface="Arial"/>
                <a:cs typeface="Arial"/>
              </a:rPr>
              <a:t>IV</a:t>
            </a:r>
            <a:r>
              <a:rPr dirty="0" sz="1850" spc="2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50" spc="4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dirty="0" sz="1850" spc="-45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dirty="0" sz="1850" spc="-1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1850" spc="-17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endParaRPr sz="185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6775" y="1228725"/>
            <a:ext cx="4200525" cy="3152775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133475" y="2714625"/>
            <a:ext cx="2352675" cy="1914525"/>
          </a:xfrm>
          <a:custGeom>
            <a:avLst/>
            <a:gdLst/>
            <a:ahLst/>
            <a:cxnLst/>
            <a:rect l="l" t="t" r="r" b="b"/>
            <a:pathLst>
              <a:path w="2352675" h="1914525">
                <a:moveTo>
                  <a:pt x="0" y="319150"/>
                </a:moveTo>
                <a:lnTo>
                  <a:pt x="3460" y="271986"/>
                </a:lnTo>
                <a:lnTo>
                  <a:pt x="13511" y="226970"/>
                </a:lnTo>
                <a:lnTo>
                  <a:pt x="29660" y="184599"/>
                </a:lnTo>
                <a:lnTo>
                  <a:pt x="51413" y="145363"/>
                </a:lnTo>
                <a:lnTo>
                  <a:pt x="78277" y="109758"/>
                </a:lnTo>
                <a:lnTo>
                  <a:pt x="109758" y="78277"/>
                </a:lnTo>
                <a:lnTo>
                  <a:pt x="145363" y="51413"/>
                </a:lnTo>
                <a:lnTo>
                  <a:pt x="184599" y="29660"/>
                </a:lnTo>
                <a:lnTo>
                  <a:pt x="226970" y="13511"/>
                </a:lnTo>
                <a:lnTo>
                  <a:pt x="271986" y="3460"/>
                </a:lnTo>
                <a:lnTo>
                  <a:pt x="319151" y="0"/>
                </a:lnTo>
                <a:lnTo>
                  <a:pt x="2033524" y="0"/>
                </a:lnTo>
                <a:lnTo>
                  <a:pt x="2080688" y="3460"/>
                </a:lnTo>
                <a:lnTo>
                  <a:pt x="2125704" y="13511"/>
                </a:lnTo>
                <a:lnTo>
                  <a:pt x="2168075" y="29660"/>
                </a:lnTo>
                <a:lnTo>
                  <a:pt x="2207311" y="51413"/>
                </a:lnTo>
                <a:lnTo>
                  <a:pt x="2242916" y="78277"/>
                </a:lnTo>
                <a:lnTo>
                  <a:pt x="2274397" y="109758"/>
                </a:lnTo>
                <a:lnTo>
                  <a:pt x="2301261" y="145363"/>
                </a:lnTo>
                <a:lnTo>
                  <a:pt x="2323014" y="184599"/>
                </a:lnTo>
                <a:lnTo>
                  <a:pt x="2339163" y="226970"/>
                </a:lnTo>
                <a:lnTo>
                  <a:pt x="2349214" y="271986"/>
                </a:lnTo>
                <a:lnTo>
                  <a:pt x="2352675" y="319150"/>
                </a:lnTo>
                <a:lnTo>
                  <a:pt x="2352675" y="1595437"/>
                </a:lnTo>
                <a:lnTo>
                  <a:pt x="2349214" y="1642589"/>
                </a:lnTo>
                <a:lnTo>
                  <a:pt x="2339163" y="1687593"/>
                </a:lnTo>
                <a:lnTo>
                  <a:pt x="2323014" y="1729955"/>
                </a:lnTo>
                <a:lnTo>
                  <a:pt x="2301261" y="1769183"/>
                </a:lnTo>
                <a:lnTo>
                  <a:pt x="2274397" y="1804781"/>
                </a:lnTo>
                <a:lnTo>
                  <a:pt x="2242916" y="1836257"/>
                </a:lnTo>
                <a:lnTo>
                  <a:pt x="2207311" y="1863117"/>
                </a:lnTo>
                <a:lnTo>
                  <a:pt x="2168075" y="1884867"/>
                </a:lnTo>
                <a:lnTo>
                  <a:pt x="2125704" y="1901014"/>
                </a:lnTo>
                <a:lnTo>
                  <a:pt x="2080688" y="1911065"/>
                </a:lnTo>
                <a:lnTo>
                  <a:pt x="2033524" y="1914525"/>
                </a:lnTo>
                <a:lnTo>
                  <a:pt x="319151" y="1914525"/>
                </a:lnTo>
                <a:lnTo>
                  <a:pt x="271986" y="1911065"/>
                </a:lnTo>
                <a:lnTo>
                  <a:pt x="226970" y="1901014"/>
                </a:lnTo>
                <a:lnTo>
                  <a:pt x="184599" y="1884867"/>
                </a:lnTo>
                <a:lnTo>
                  <a:pt x="145363" y="1863117"/>
                </a:lnTo>
                <a:lnTo>
                  <a:pt x="109758" y="1836257"/>
                </a:lnTo>
                <a:lnTo>
                  <a:pt x="78277" y="1804781"/>
                </a:lnTo>
                <a:lnTo>
                  <a:pt x="51413" y="1769183"/>
                </a:lnTo>
                <a:lnTo>
                  <a:pt x="29660" y="1729955"/>
                </a:lnTo>
                <a:lnTo>
                  <a:pt x="13511" y="1687593"/>
                </a:lnTo>
                <a:lnTo>
                  <a:pt x="3460" y="1642589"/>
                </a:lnTo>
                <a:lnTo>
                  <a:pt x="0" y="1595437"/>
                </a:lnTo>
                <a:lnTo>
                  <a:pt x="0" y="319150"/>
                </a:lnTo>
                <a:close/>
              </a:path>
            </a:pathLst>
          </a:custGeom>
          <a:ln w="57150">
            <a:solidFill>
              <a:srgbClr val="00AFE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2400" y="1762125"/>
            <a:ext cx="4486275" cy="2895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2287" y="1935797"/>
            <a:ext cx="2468245" cy="716280"/>
          </a:xfrm>
          <a:prstGeom prst="rect"/>
        </p:spPr>
        <p:txBody>
          <a:bodyPr wrap="square" lIns="0" tIns="57785" rIns="0" bIns="0" rtlCol="0" vert="horz">
            <a:spAutoFit/>
          </a:bodyPr>
          <a:lstStyle/>
          <a:p>
            <a:pPr marL="184150" marR="5080" indent="-172085">
              <a:lnSpc>
                <a:spcPts val="2560"/>
              </a:lnSpc>
              <a:spcBef>
                <a:spcPts val="455"/>
              </a:spcBef>
              <a:buClr>
                <a:srgbClr val="252525"/>
              </a:buClr>
              <a:buSzPct val="58333"/>
              <a:buFont typeface="Tahoma"/>
              <a:buChar char="•"/>
              <a:tabLst>
                <a:tab pos="184785" algn="l"/>
              </a:tabLst>
            </a:pPr>
            <a:r>
              <a:rPr dirty="0" sz="2400" spc="30">
                <a:solidFill>
                  <a:srgbClr val="252525"/>
                </a:solidFill>
              </a:rPr>
              <a:t>2</a:t>
            </a:r>
            <a:r>
              <a:rPr dirty="0" sz="2400" spc="30">
                <a:solidFill>
                  <a:srgbClr val="252525"/>
                </a:solidFill>
              </a:rPr>
              <a:t>007</a:t>
            </a:r>
            <a:r>
              <a:rPr dirty="0" sz="2400" spc="-140">
                <a:solidFill>
                  <a:srgbClr val="252525"/>
                </a:solidFill>
              </a:rPr>
              <a:t> </a:t>
            </a:r>
            <a:r>
              <a:rPr dirty="0" sz="2400" spc="25">
                <a:solidFill>
                  <a:srgbClr val="252525"/>
                </a:solidFill>
              </a:rPr>
              <a:t>–</a:t>
            </a:r>
            <a:r>
              <a:rPr dirty="0" sz="2400" spc="-105">
                <a:solidFill>
                  <a:srgbClr val="252525"/>
                </a:solidFill>
              </a:rPr>
              <a:t> </a:t>
            </a:r>
            <a:r>
              <a:rPr dirty="0" sz="2400">
                <a:solidFill>
                  <a:srgbClr val="252525"/>
                </a:solidFill>
              </a:rPr>
              <a:t>2018,</a:t>
            </a:r>
            <a:r>
              <a:rPr dirty="0" sz="2400" spc="-90">
                <a:solidFill>
                  <a:srgbClr val="252525"/>
                </a:solidFill>
              </a:rPr>
              <a:t> </a:t>
            </a:r>
            <a:r>
              <a:rPr dirty="0" sz="2400" spc="220">
                <a:solidFill>
                  <a:srgbClr val="252525"/>
                </a:solidFill>
              </a:rPr>
              <a:t>KP </a:t>
            </a:r>
            <a:r>
              <a:rPr dirty="0" sz="2400" spc="-735">
                <a:solidFill>
                  <a:srgbClr val="252525"/>
                </a:solidFill>
              </a:rPr>
              <a:t> </a:t>
            </a:r>
            <a:r>
              <a:rPr dirty="0" sz="2400" spc="185">
                <a:solidFill>
                  <a:srgbClr val="252525"/>
                </a:solidFill>
              </a:rPr>
              <a:t>NCAL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522287" y="2765742"/>
            <a:ext cx="88900" cy="24320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400" spc="-140">
                <a:solidFill>
                  <a:srgbClr val="252525"/>
                </a:solidFill>
                <a:latin typeface="Tahoma"/>
                <a:cs typeface="Tahoma"/>
              </a:rPr>
              <a:t>•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5954" y="2687447"/>
            <a:ext cx="2543175" cy="333375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 marL="635">
              <a:lnSpc>
                <a:spcPts val="2625"/>
              </a:lnSpc>
            </a:pPr>
            <a:r>
              <a:rPr dirty="0" sz="2400" spc="-95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dirty="0" sz="2400" spc="-125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dirty="0" sz="2400" spc="15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dirty="0" sz="2400" spc="-45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dirty="0" sz="2400" spc="75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dirty="0" sz="2400" spc="8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dirty="0" sz="2400" spc="75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dirty="0" sz="2400" spc="2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dirty="0" sz="240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dirty="0" sz="2400" spc="10">
                <a:solidFill>
                  <a:srgbClr val="252525"/>
                </a:solidFill>
                <a:latin typeface="Tahoma"/>
                <a:cs typeface="Tahoma"/>
              </a:rPr>
              <a:t>g</a:t>
            </a:r>
            <a:r>
              <a:rPr dirty="0" sz="2400" spc="-7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400" spc="40">
                <a:solidFill>
                  <a:srgbClr val="252525"/>
                </a:solidFill>
                <a:latin typeface="Tahoma"/>
                <a:cs typeface="Tahoma"/>
              </a:rPr>
              <a:t>2</a:t>
            </a:r>
            <a:r>
              <a:rPr dirty="0" sz="2400" spc="-210">
                <a:solidFill>
                  <a:srgbClr val="252525"/>
                </a:solidFill>
                <a:latin typeface="Tahoma"/>
                <a:cs typeface="Tahoma"/>
              </a:rPr>
              <a:t>%</a:t>
            </a:r>
            <a:r>
              <a:rPr dirty="0" sz="2400" spc="-12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400" spc="25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dirty="0" sz="2400" spc="75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dirty="0" sz="2400" spc="-65">
                <a:solidFill>
                  <a:srgbClr val="252525"/>
                </a:solidFill>
                <a:latin typeface="Tahoma"/>
                <a:cs typeface="Tahoma"/>
              </a:rPr>
              <a:t>r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5954" y="3020822"/>
            <a:ext cx="3052445" cy="333375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 marL="635">
              <a:lnSpc>
                <a:spcPts val="2625"/>
              </a:lnSpc>
            </a:pPr>
            <a:r>
              <a:rPr dirty="0" sz="2400" spc="35">
                <a:solidFill>
                  <a:srgbClr val="252525"/>
                </a:solidFill>
                <a:latin typeface="Tahoma"/>
                <a:cs typeface="Tahoma"/>
              </a:rPr>
              <a:t>y</a:t>
            </a:r>
            <a:r>
              <a:rPr dirty="0" sz="2400" spc="45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dirty="0" sz="2400" spc="8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dirty="0" sz="2400" spc="-65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dirty="0" sz="2400" spc="-13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400" spc="-1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dirty="0" sz="2400" spc="-15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dirty="0" sz="2400" spc="-22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400" spc="204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dirty="0" sz="2400" spc="75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dirty="0" sz="2400" spc="2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dirty="0" sz="2400" spc="8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dirty="0" sz="2400" spc="-7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dirty="0" sz="2400" spc="13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dirty="0" sz="2400" spc="-8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400" spc="-55">
                <a:solidFill>
                  <a:srgbClr val="252525"/>
                </a:solidFill>
                <a:latin typeface="Tahoma"/>
                <a:cs typeface="Tahoma"/>
              </a:rPr>
              <a:t>w</a:t>
            </a:r>
            <a:r>
              <a:rPr dirty="0" sz="2400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dirty="0" sz="2400" spc="3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dirty="0" sz="2400" spc="-7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400" spc="25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dirty="0" sz="2400" spc="3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5954" y="3354196"/>
            <a:ext cx="1419860" cy="32385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 marL="635">
              <a:lnSpc>
                <a:spcPts val="2550"/>
              </a:lnSpc>
            </a:pPr>
            <a:r>
              <a:rPr dirty="0" sz="2400" spc="5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dirty="0" sz="2400" spc="4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dirty="0" sz="2400" spc="-14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dirty="0" sz="2400" spc="-14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400" spc="4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dirty="0" sz="2400" spc="95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dirty="0" sz="2400" spc="4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dirty="0" sz="2400" spc="35">
                <a:solidFill>
                  <a:srgbClr val="252525"/>
                </a:solidFill>
                <a:latin typeface="Tahoma"/>
                <a:cs typeface="Tahoma"/>
              </a:rPr>
              <a:t>ke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2287" y="3681729"/>
            <a:ext cx="3126105" cy="1050925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184150" marR="5080" indent="-172085">
              <a:lnSpc>
                <a:spcPct val="90000"/>
              </a:lnSpc>
              <a:spcBef>
                <a:spcPts val="390"/>
              </a:spcBef>
              <a:buSzPct val="58333"/>
              <a:buChar char="•"/>
              <a:tabLst>
                <a:tab pos="184785" algn="l"/>
              </a:tabLst>
            </a:pPr>
            <a:r>
              <a:rPr dirty="0" sz="2400" spc="35">
                <a:solidFill>
                  <a:srgbClr val="252525"/>
                </a:solidFill>
                <a:latin typeface="Tahoma"/>
                <a:cs typeface="Tahoma"/>
              </a:rPr>
              <a:t>Average </a:t>
            </a:r>
            <a:r>
              <a:rPr dirty="0" sz="2400" spc="15">
                <a:solidFill>
                  <a:srgbClr val="252525"/>
                </a:solidFill>
                <a:latin typeface="Tahoma"/>
                <a:cs typeface="Tahoma"/>
              </a:rPr>
              <a:t>annual </a:t>
            </a:r>
            <a:r>
              <a:rPr dirty="0" sz="2400" spc="2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400">
                <a:solidFill>
                  <a:srgbClr val="252525"/>
                </a:solidFill>
                <a:latin typeface="Tahoma"/>
                <a:cs typeface="Tahoma"/>
              </a:rPr>
              <a:t>percent </a:t>
            </a:r>
            <a:r>
              <a:rPr dirty="0" sz="2400" spc="30">
                <a:solidFill>
                  <a:srgbClr val="252525"/>
                </a:solidFill>
                <a:latin typeface="Tahoma"/>
                <a:cs typeface="Tahoma"/>
              </a:rPr>
              <a:t>change </a:t>
            </a:r>
            <a:r>
              <a:rPr dirty="0" sz="2400" spc="3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400" spc="-100">
                <a:solidFill>
                  <a:srgbClr val="252525"/>
                </a:solidFill>
                <a:latin typeface="Tahoma"/>
                <a:cs typeface="Tahoma"/>
              </a:rPr>
              <a:t>(</a:t>
            </a:r>
            <a:r>
              <a:rPr dirty="0" sz="2400" spc="130">
                <a:solidFill>
                  <a:srgbClr val="252525"/>
                </a:solidFill>
                <a:latin typeface="Tahoma"/>
                <a:cs typeface="Tahoma"/>
              </a:rPr>
              <a:t>AA</a:t>
            </a:r>
            <a:r>
              <a:rPr dirty="0" sz="2400" spc="32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dirty="0" sz="2400" spc="28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dirty="0" sz="2400" spc="-100">
                <a:solidFill>
                  <a:srgbClr val="252525"/>
                </a:solidFill>
                <a:latin typeface="Tahoma"/>
                <a:cs typeface="Tahoma"/>
              </a:rPr>
              <a:t>)</a:t>
            </a:r>
            <a:r>
              <a:rPr dirty="0" sz="2400" spc="-185">
                <a:solidFill>
                  <a:srgbClr val="252525"/>
                </a:solidFill>
                <a:latin typeface="Tahoma"/>
                <a:cs typeface="Tahoma"/>
              </a:rPr>
              <a:t>:</a:t>
            </a:r>
            <a:r>
              <a:rPr dirty="0" sz="2400" spc="-15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400" spc="40">
                <a:solidFill>
                  <a:srgbClr val="252525"/>
                </a:solidFill>
                <a:latin typeface="Tahoma"/>
                <a:cs typeface="Tahoma"/>
              </a:rPr>
              <a:t>2</a:t>
            </a:r>
            <a:r>
              <a:rPr dirty="0" sz="2400" spc="-20">
                <a:solidFill>
                  <a:srgbClr val="252525"/>
                </a:solidFill>
                <a:latin typeface="Tahoma"/>
                <a:cs typeface="Tahoma"/>
              </a:rPr>
              <a:t>.0</a:t>
            </a:r>
            <a:r>
              <a:rPr dirty="0" sz="2400" spc="-6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400" spc="-165">
                <a:solidFill>
                  <a:srgbClr val="252525"/>
                </a:solidFill>
                <a:latin typeface="Tahoma"/>
                <a:cs typeface="Tahoma"/>
              </a:rPr>
              <a:t>(</a:t>
            </a:r>
            <a:r>
              <a:rPr dirty="0" sz="2400" spc="35">
                <a:solidFill>
                  <a:srgbClr val="252525"/>
                </a:solidFill>
                <a:latin typeface="Tahoma"/>
                <a:cs typeface="Tahoma"/>
              </a:rPr>
              <a:t>0</a:t>
            </a:r>
            <a:r>
              <a:rPr dirty="0" sz="2400" spc="-15">
                <a:solidFill>
                  <a:srgbClr val="252525"/>
                </a:solidFill>
                <a:latin typeface="Tahoma"/>
                <a:cs typeface="Tahoma"/>
              </a:rPr>
              <a:t>.</a:t>
            </a:r>
            <a:r>
              <a:rPr dirty="0" sz="2400" spc="-10">
                <a:solidFill>
                  <a:srgbClr val="252525"/>
                </a:solidFill>
                <a:latin typeface="Tahoma"/>
                <a:cs typeface="Tahoma"/>
              </a:rPr>
              <a:t>1</a:t>
            </a:r>
            <a:r>
              <a:rPr dirty="0" sz="2400" spc="-60">
                <a:solidFill>
                  <a:srgbClr val="252525"/>
                </a:solidFill>
                <a:latin typeface="Tahoma"/>
                <a:cs typeface="Tahoma"/>
              </a:rPr>
              <a:t>,</a:t>
            </a:r>
            <a:r>
              <a:rPr dirty="0" sz="2400" spc="-14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400" spc="35">
                <a:solidFill>
                  <a:srgbClr val="252525"/>
                </a:solidFill>
                <a:latin typeface="Tahoma"/>
                <a:cs typeface="Tahoma"/>
              </a:rPr>
              <a:t>3</a:t>
            </a:r>
            <a:r>
              <a:rPr dirty="0" sz="2400" spc="-15">
                <a:solidFill>
                  <a:srgbClr val="252525"/>
                </a:solidFill>
                <a:latin typeface="Tahoma"/>
                <a:cs typeface="Tahoma"/>
              </a:rPr>
              <a:t>.</a:t>
            </a:r>
            <a:r>
              <a:rPr dirty="0" sz="2400" spc="-10">
                <a:solidFill>
                  <a:srgbClr val="252525"/>
                </a:solidFill>
                <a:latin typeface="Tahoma"/>
                <a:cs typeface="Tahoma"/>
              </a:rPr>
              <a:t>9</a:t>
            </a:r>
            <a:r>
              <a:rPr dirty="0" sz="2400" spc="-120">
                <a:solidFill>
                  <a:srgbClr val="252525"/>
                </a:solidFill>
                <a:latin typeface="Tahoma"/>
                <a:cs typeface="Tahoma"/>
              </a:rPr>
              <a:t>)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41290" y="4742179"/>
            <a:ext cx="150685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40">
                <a:solidFill>
                  <a:srgbClr val="202020"/>
                </a:solidFill>
                <a:latin typeface="Calibri"/>
                <a:cs typeface="Calibri"/>
              </a:rPr>
              <a:t>S</a:t>
            </a:r>
            <a:r>
              <a:rPr dirty="0" sz="1050" spc="-55">
                <a:solidFill>
                  <a:srgbClr val="202020"/>
                </a:solidFill>
                <a:latin typeface="Calibri"/>
                <a:cs typeface="Calibri"/>
              </a:rPr>
              <a:t>a</a:t>
            </a:r>
            <a:r>
              <a:rPr dirty="0" sz="1050" spc="45">
                <a:solidFill>
                  <a:srgbClr val="202020"/>
                </a:solidFill>
                <a:latin typeface="Calibri"/>
                <a:cs typeface="Calibri"/>
              </a:rPr>
              <a:t>k</a:t>
            </a:r>
            <a:r>
              <a:rPr dirty="0" sz="1050" spc="-30">
                <a:solidFill>
                  <a:srgbClr val="202020"/>
                </a:solidFill>
                <a:latin typeface="Calibri"/>
                <a:cs typeface="Calibri"/>
              </a:rPr>
              <a:t>o</a:t>
            </a:r>
            <a:r>
              <a:rPr dirty="0" sz="1050" spc="-25">
                <a:solidFill>
                  <a:srgbClr val="202020"/>
                </a:solidFill>
                <a:latin typeface="Calibri"/>
                <a:cs typeface="Calibri"/>
              </a:rPr>
              <a:t>d</a:t>
            </a:r>
            <a:r>
              <a:rPr dirty="0" sz="1050">
                <a:solidFill>
                  <a:srgbClr val="202020"/>
                </a:solidFill>
                <a:latin typeface="Calibri"/>
                <a:cs typeface="Calibri"/>
              </a:rPr>
              <a:t>a</a:t>
            </a:r>
            <a:r>
              <a:rPr dirty="0" sz="1050" spc="10">
                <a:solidFill>
                  <a:srgbClr val="202020"/>
                </a:solidFill>
                <a:latin typeface="Calibri"/>
                <a:cs typeface="Calibri"/>
              </a:rPr>
              <a:t> L</a:t>
            </a:r>
            <a:r>
              <a:rPr dirty="0" sz="1050">
                <a:solidFill>
                  <a:srgbClr val="202020"/>
                </a:solidFill>
                <a:latin typeface="Calibri"/>
                <a:cs typeface="Calibri"/>
              </a:rPr>
              <a:t>C</a:t>
            </a:r>
            <a:r>
              <a:rPr dirty="0" sz="1050" spc="3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dirty="0" sz="1050" spc="-35">
                <a:solidFill>
                  <a:srgbClr val="202020"/>
                </a:solidFill>
                <a:latin typeface="Calibri"/>
                <a:cs typeface="Calibri"/>
              </a:rPr>
              <a:t>C</a:t>
            </a:r>
            <a:r>
              <a:rPr dirty="0" sz="1050" spc="-25">
                <a:solidFill>
                  <a:srgbClr val="202020"/>
                </a:solidFill>
                <a:latin typeface="Calibri"/>
                <a:cs typeface="Calibri"/>
              </a:rPr>
              <a:t>h</a:t>
            </a:r>
            <a:r>
              <a:rPr dirty="0" sz="1050">
                <a:solidFill>
                  <a:srgbClr val="202020"/>
                </a:solidFill>
                <a:latin typeface="Calibri"/>
                <a:cs typeface="Calibri"/>
              </a:rPr>
              <a:t>e</a:t>
            </a:r>
            <a:r>
              <a:rPr dirty="0" sz="1050" spc="40">
                <a:solidFill>
                  <a:srgbClr val="202020"/>
                </a:solidFill>
                <a:latin typeface="Calibri"/>
                <a:cs typeface="Calibri"/>
              </a:rPr>
              <a:t>s</a:t>
            </a:r>
            <a:r>
              <a:rPr dirty="0" sz="1050" spc="25">
                <a:solidFill>
                  <a:srgbClr val="202020"/>
                </a:solidFill>
                <a:latin typeface="Calibri"/>
                <a:cs typeface="Calibri"/>
              </a:rPr>
              <a:t>t</a:t>
            </a:r>
            <a:r>
              <a:rPr dirty="0" sz="1050">
                <a:solidFill>
                  <a:srgbClr val="202020"/>
                </a:solidFill>
                <a:latin typeface="Calibri"/>
                <a:cs typeface="Calibri"/>
              </a:rPr>
              <a:t>.</a:t>
            </a:r>
            <a:r>
              <a:rPr dirty="0" sz="1050" spc="-5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dirty="0" sz="1050" spc="-10">
                <a:solidFill>
                  <a:srgbClr val="202020"/>
                </a:solidFill>
                <a:latin typeface="Calibri"/>
                <a:cs typeface="Calibri"/>
              </a:rPr>
              <a:t>2</a:t>
            </a:r>
            <a:r>
              <a:rPr dirty="0" sz="1050" spc="65">
                <a:solidFill>
                  <a:srgbClr val="202020"/>
                </a:solidFill>
                <a:latin typeface="Calibri"/>
                <a:cs typeface="Calibri"/>
              </a:rPr>
              <a:t>0</a:t>
            </a:r>
            <a:r>
              <a:rPr dirty="0" sz="1050" spc="-10">
                <a:solidFill>
                  <a:srgbClr val="202020"/>
                </a:solidFill>
                <a:latin typeface="Calibri"/>
                <a:cs typeface="Calibri"/>
              </a:rPr>
              <a:t>2</a:t>
            </a:r>
            <a:r>
              <a:rPr dirty="0" sz="1050">
                <a:solidFill>
                  <a:srgbClr val="202020"/>
                </a:solidFill>
                <a:latin typeface="Calibri"/>
                <a:cs typeface="Calibri"/>
              </a:rPr>
              <a:t>3</a:t>
            </a:r>
            <a:r>
              <a:rPr dirty="0" sz="1050" spc="-15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dirty="0" sz="1050">
                <a:solidFill>
                  <a:srgbClr val="202020"/>
                </a:solidFill>
                <a:latin typeface="Calibri"/>
                <a:cs typeface="Calibri"/>
              </a:rPr>
              <a:t>M</a:t>
            </a:r>
            <a:r>
              <a:rPr dirty="0" sz="1050" spc="20">
                <a:solidFill>
                  <a:srgbClr val="202020"/>
                </a:solidFill>
                <a:latin typeface="Calibri"/>
                <a:cs typeface="Calibri"/>
              </a:rPr>
              <a:t>a</a:t>
            </a:r>
            <a:r>
              <a:rPr dirty="0" sz="1050">
                <a:solidFill>
                  <a:srgbClr val="202020"/>
                </a:solidFill>
                <a:latin typeface="Calibri"/>
                <a:cs typeface="Calibri"/>
              </a:rPr>
              <a:t>r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5875" y="76200"/>
            <a:ext cx="6096000" cy="17526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3950" y="923925"/>
            <a:ext cx="6896100" cy="38766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0997" y="155257"/>
            <a:ext cx="4136390" cy="6096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65"/>
              <a:t>Stanley</a:t>
            </a:r>
            <a:r>
              <a:rPr dirty="0" spc="-215"/>
              <a:t> </a:t>
            </a:r>
            <a:r>
              <a:rPr dirty="0" spc="40"/>
              <a:t>Leung,</a:t>
            </a:r>
            <a:r>
              <a:rPr dirty="0" spc="-180"/>
              <a:t> </a:t>
            </a:r>
            <a:r>
              <a:rPr dirty="0" spc="204"/>
              <a:t>MD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05375" y="1209675"/>
            <a:ext cx="3619500" cy="342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75030" y="82867"/>
            <a:ext cx="7350125" cy="100520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30"/>
              </a:spcBef>
            </a:pPr>
            <a:r>
              <a:rPr dirty="0" sz="3200" spc="145">
                <a:latin typeface="Verdana"/>
                <a:cs typeface="Verdana"/>
              </a:rPr>
              <a:t>E</a:t>
            </a:r>
            <a:r>
              <a:rPr dirty="0" sz="3200" spc="-45">
                <a:latin typeface="Verdana"/>
                <a:cs typeface="Verdana"/>
              </a:rPr>
              <a:t>a</a:t>
            </a:r>
            <a:r>
              <a:rPr dirty="0" sz="3200" spc="-25">
                <a:latin typeface="Verdana"/>
                <a:cs typeface="Verdana"/>
              </a:rPr>
              <a:t>s</a:t>
            </a:r>
            <a:r>
              <a:rPr dirty="0" sz="3200" spc="75">
                <a:latin typeface="Verdana"/>
                <a:cs typeface="Verdana"/>
              </a:rPr>
              <a:t>t</a:t>
            </a:r>
            <a:r>
              <a:rPr dirty="0" sz="3200" spc="-295">
                <a:latin typeface="Verdana"/>
                <a:cs typeface="Verdana"/>
              </a:rPr>
              <a:t> </a:t>
            </a:r>
            <a:r>
              <a:rPr dirty="0" sz="3200" spc="135">
                <a:latin typeface="Verdana"/>
                <a:cs typeface="Verdana"/>
              </a:rPr>
              <a:t>A</a:t>
            </a:r>
            <a:r>
              <a:rPr dirty="0" sz="3200" spc="-95">
                <a:latin typeface="Verdana"/>
                <a:cs typeface="Verdana"/>
              </a:rPr>
              <a:t>s</a:t>
            </a:r>
            <a:r>
              <a:rPr dirty="0" sz="3200" spc="10">
                <a:latin typeface="Verdana"/>
                <a:cs typeface="Verdana"/>
              </a:rPr>
              <a:t>i</a:t>
            </a:r>
            <a:r>
              <a:rPr dirty="0" sz="3200" spc="30">
                <a:latin typeface="Verdana"/>
                <a:cs typeface="Verdana"/>
              </a:rPr>
              <a:t>a</a:t>
            </a:r>
            <a:r>
              <a:rPr dirty="0" sz="3200" spc="150">
                <a:latin typeface="Verdana"/>
                <a:cs typeface="Verdana"/>
              </a:rPr>
              <a:t>n</a:t>
            </a:r>
            <a:r>
              <a:rPr dirty="0" sz="3200" spc="-50">
                <a:latin typeface="Verdana"/>
                <a:cs typeface="Verdana"/>
              </a:rPr>
              <a:t>s</a:t>
            </a:r>
            <a:r>
              <a:rPr dirty="0" sz="3200" spc="-345">
                <a:latin typeface="Verdana"/>
                <a:cs typeface="Verdana"/>
              </a:rPr>
              <a:t> </a:t>
            </a:r>
            <a:r>
              <a:rPr dirty="0" sz="3200" spc="300">
                <a:latin typeface="Verdana"/>
                <a:cs typeface="Verdana"/>
              </a:rPr>
              <a:t>w</a:t>
            </a:r>
            <a:r>
              <a:rPr dirty="0" sz="3200" spc="40">
                <a:latin typeface="Verdana"/>
                <a:cs typeface="Verdana"/>
              </a:rPr>
              <a:t>i</a:t>
            </a:r>
            <a:r>
              <a:rPr dirty="0" sz="3200" spc="-10">
                <a:latin typeface="Verdana"/>
                <a:cs typeface="Verdana"/>
              </a:rPr>
              <a:t>t</a:t>
            </a:r>
            <a:r>
              <a:rPr dirty="0" sz="3200" spc="175">
                <a:latin typeface="Verdana"/>
                <a:cs typeface="Verdana"/>
              </a:rPr>
              <a:t>h</a:t>
            </a:r>
            <a:r>
              <a:rPr dirty="0" sz="3200" spc="-254">
                <a:latin typeface="Verdana"/>
                <a:cs typeface="Verdana"/>
              </a:rPr>
              <a:t> </a:t>
            </a:r>
            <a:r>
              <a:rPr dirty="0" sz="3200" spc="55">
                <a:latin typeface="Verdana"/>
                <a:cs typeface="Verdana"/>
              </a:rPr>
              <a:t>l</a:t>
            </a:r>
            <a:r>
              <a:rPr dirty="0" sz="3200" spc="40">
                <a:latin typeface="Verdana"/>
                <a:cs typeface="Verdana"/>
              </a:rPr>
              <a:t>u</a:t>
            </a:r>
            <a:r>
              <a:rPr dirty="0" sz="3200" spc="150">
                <a:latin typeface="Verdana"/>
                <a:cs typeface="Verdana"/>
              </a:rPr>
              <a:t>n</a:t>
            </a:r>
            <a:r>
              <a:rPr dirty="0" sz="3200" spc="235">
                <a:latin typeface="Verdana"/>
                <a:cs typeface="Verdana"/>
              </a:rPr>
              <a:t>g</a:t>
            </a:r>
            <a:r>
              <a:rPr dirty="0" sz="3200" spc="-285">
                <a:latin typeface="Verdana"/>
                <a:cs typeface="Verdana"/>
              </a:rPr>
              <a:t> </a:t>
            </a:r>
            <a:r>
              <a:rPr dirty="0" sz="3200" spc="200">
                <a:latin typeface="Verdana"/>
                <a:cs typeface="Verdana"/>
              </a:rPr>
              <a:t>c</a:t>
            </a:r>
            <a:r>
              <a:rPr dirty="0" sz="3200" spc="-45">
                <a:latin typeface="Verdana"/>
                <a:cs typeface="Verdana"/>
              </a:rPr>
              <a:t>a</a:t>
            </a:r>
            <a:r>
              <a:rPr dirty="0" sz="3200" spc="150">
                <a:latin typeface="Verdana"/>
                <a:cs typeface="Verdana"/>
              </a:rPr>
              <a:t>n</a:t>
            </a:r>
            <a:r>
              <a:rPr dirty="0" sz="3200" spc="200">
                <a:latin typeface="Verdana"/>
                <a:cs typeface="Verdana"/>
              </a:rPr>
              <a:t>c</a:t>
            </a:r>
            <a:r>
              <a:rPr dirty="0" sz="3200" spc="40">
                <a:latin typeface="Verdana"/>
                <a:cs typeface="Verdana"/>
              </a:rPr>
              <a:t>e</a:t>
            </a:r>
            <a:r>
              <a:rPr dirty="0" sz="3200" spc="-45">
                <a:latin typeface="Verdana"/>
                <a:cs typeface="Verdana"/>
              </a:rPr>
              <a:t>r</a:t>
            </a:r>
            <a:r>
              <a:rPr dirty="0" sz="3200" spc="-285">
                <a:latin typeface="Verdana"/>
                <a:cs typeface="Verdana"/>
              </a:rPr>
              <a:t> </a:t>
            </a:r>
            <a:r>
              <a:rPr dirty="0" sz="3200" spc="150">
                <a:latin typeface="Verdana"/>
                <a:cs typeface="Verdana"/>
              </a:rPr>
              <a:t>h</a:t>
            </a:r>
            <a:r>
              <a:rPr dirty="0" sz="3200" spc="-45">
                <a:latin typeface="Verdana"/>
                <a:cs typeface="Verdana"/>
              </a:rPr>
              <a:t>a</a:t>
            </a:r>
            <a:r>
              <a:rPr dirty="0" sz="3200" spc="-10">
                <a:latin typeface="Verdana"/>
                <a:cs typeface="Verdana"/>
              </a:rPr>
              <a:t>ve  </a:t>
            </a:r>
            <a:r>
              <a:rPr dirty="0" sz="3200" spc="180">
                <a:latin typeface="Verdana"/>
                <a:cs typeface="Verdana"/>
              </a:rPr>
              <a:t>d</a:t>
            </a:r>
            <a:r>
              <a:rPr dirty="0" sz="3200" spc="15">
                <a:latin typeface="Verdana"/>
                <a:cs typeface="Verdana"/>
              </a:rPr>
              <a:t>i</a:t>
            </a:r>
            <a:r>
              <a:rPr dirty="0" sz="3200">
                <a:latin typeface="Verdana"/>
                <a:cs typeface="Verdana"/>
              </a:rPr>
              <a:t>f</a:t>
            </a:r>
            <a:r>
              <a:rPr dirty="0" sz="3200" spc="-5">
                <a:latin typeface="Verdana"/>
                <a:cs typeface="Verdana"/>
              </a:rPr>
              <a:t>f</a:t>
            </a:r>
            <a:r>
              <a:rPr dirty="0" sz="3200" spc="40">
                <a:latin typeface="Verdana"/>
                <a:cs typeface="Verdana"/>
              </a:rPr>
              <a:t>e</a:t>
            </a:r>
            <a:r>
              <a:rPr dirty="0" sz="3200" spc="-25">
                <a:latin typeface="Verdana"/>
                <a:cs typeface="Verdana"/>
              </a:rPr>
              <a:t>r</a:t>
            </a:r>
            <a:r>
              <a:rPr dirty="0" sz="3200" spc="40">
                <a:latin typeface="Verdana"/>
                <a:cs typeface="Verdana"/>
              </a:rPr>
              <a:t>e</a:t>
            </a:r>
            <a:r>
              <a:rPr dirty="0" sz="3200" spc="150">
                <a:latin typeface="Verdana"/>
                <a:cs typeface="Verdana"/>
              </a:rPr>
              <a:t>n</a:t>
            </a:r>
            <a:r>
              <a:rPr dirty="0" sz="3200" spc="75">
                <a:latin typeface="Verdana"/>
                <a:cs typeface="Verdana"/>
              </a:rPr>
              <a:t>t</a:t>
            </a:r>
            <a:r>
              <a:rPr dirty="0" sz="3200" spc="-295">
                <a:latin typeface="Verdana"/>
                <a:cs typeface="Verdana"/>
              </a:rPr>
              <a:t> </a:t>
            </a:r>
            <a:r>
              <a:rPr dirty="0" sz="3200" spc="180">
                <a:latin typeface="Verdana"/>
                <a:cs typeface="Verdana"/>
              </a:rPr>
              <a:t>b</a:t>
            </a:r>
            <a:r>
              <a:rPr dirty="0" sz="3200" spc="40">
                <a:latin typeface="Verdana"/>
                <a:cs typeface="Verdana"/>
              </a:rPr>
              <a:t>i</a:t>
            </a:r>
            <a:r>
              <a:rPr dirty="0" sz="3200" spc="60">
                <a:latin typeface="Verdana"/>
                <a:cs typeface="Verdana"/>
              </a:rPr>
              <a:t>o</a:t>
            </a:r>
            <a:r>
              <a:rPr dirty="0" sz="3200" spc="260">
                <a:latin typeface="Verdana"/>
                <a:cs typeface="Verdana"/>
              </a:rPr>
              <a:t>m</a:t>
            </a:r>
            <a:r>
              <a:rPr dirty="0" sz="3200" spc="25">
                <a:latin typeface="Verdana"/>
                <a:cs typeface="Verdana"/>
              </a:rPr>
              <a:t>a</a:t>
            </a:r>
            <a:r>
              <a:rPr dirty="0" sz="3200" spc="-100">
                <a:latin typeface="Verdana"/>
                <a:cs typeface="Verdana"/>
              </a:rPr>
              <a:t>r</a:t>
            </a:r>
            <a:r>
              <a:rPr dirty="0" sz="3200" spc="125">
                <a:latin typeface="Verdana"/>
                <a:cs typeface="Verdana"/>
              </a:rPr>
              <a:t>k</a:t>
            </a:r>
            <a:r>
              <a:rPr dirty="0" sz="3200" spc="40">
                <a:latin typeface="Verdana"/>
                <a:cs typeface="Verdana"/>
              </a:rPr>
              <a:t>e</a:t>
            </a:r>
            <a:r>
              <a:rPr dirty="0" sz="3200" spc="-100">
                <a:latin typeface="Verdana"/>
                <a:cs typeface="Verdana"/>
              </a:rPr>
              <a:t>r</a:t>
            </a:r>
            <a:r>
              <a:rPr dirty="0" sz="3200" spc="-50">
                <a:latin typeface="Verdana"/>
                <a:cs typeface="Verdana"/>
              </a:rPr>
              <a:t>s</a:t>
            </a:r>
            <a:r>
              <a:rPr dirty="0" sz="3200" spc="-275">
                <a:latin typeface="Verdana"/>
                <a:cs typeface="Verdana"/>
              </a:rPr>
              <a:t> </a:t>
            </a:r>
            <a:r>
              <a:rPr dirty="0" sz="3200" spc="-75">
                <a:latin typeface="Verdana"/>
                <a:cs typeface="Verdana"/>
              </a:rPr>
              <a:t>v</a:t>
            </a:r>
            <a:r>
              <a:rPr dirty="0" sz="3200" spc="-114">
                <a:latin typeface="Verdana"/>
                <a:cs typeface="Verdana"/>
              </a:rPr>
              <a:t>s</a:t>
            </a:r>
            <a:r>
              <a:rPr dirty="0" sz="3200" spc="-434">
                <a:latin typeface="Verdana"/>
                <a:cs typeface="Verdana"/>
              </a:rPr>
              <a:t>.</a:t>
            </a:r>
            <a:r>
              <a:rPr dirty="0" sz="3200" spc="-220">
                <a:latin typeface="Verdana"/>
                <a:cs typeface="Verdana"/>
              </a:rPr>
              <a:t> </a:t>
            </a:r>
            <a:r>
              <a:rPr dirty="0" sz="3200" spc="15">
                <a:latin typeface="Verdana"/>
                <a:cs typeface="Verdana"/>
              </a:rPr>
              <a:t>C</a:t>
            </a:r>
            <a:r>
              <a:rPr dirty="0" sz="3200" spc="25">
                <a:latin typeface="Verdana"/>
                <a:cs typeface="Verdana"/>
              </a:rPr>
              <a:t>a</a:t>
            </a:r>
            <a:r>
              <a:rPr dirty="0" sz="3200" spc="150">
                <a:latin typeface="Verdana"/>
                <a:cs typeface="Verdana"/>
              </a:rPr>
              <a:t>u</a:t>
            </a:r>
            <a:r>
              <a:rPr dirty="0" sz="3200" spc="130">
                <a:latin typeface="Verdana"/>
                <a:cs typeface="Verdana"/>
              </a:rPr>
              <a:t>c</a:t>
            </a:r>
            <a:r>
              <a:rPr dirty="0" sz="3200" spc="25">
                <a:latin typeface="Verdana"/>
                <a:cs typeface="Verdana"/>
              </a:rPr>
              <a:t>a</a:t>
            </a:r>
            <a:r>
              <a:rPr dirty="0" sz="3200" spc="-95">
                <a:latin typeface="Verdana"/>
                <a:cs typeface="Verdana"/>
              </a:rPr>
              <a:t>s</a:t>
            </a:r>
            <a:r>
              <a:rPr dirty="0" sz="3200" spc="10">
                <a:latin typeface="Verdana"/>
                <a:cs typeface="Verdana"/>
              </a:rPr>
              <a:t>i</a:t>
            </a:r>
            <a:r>
              <a:rPr dirty="0" sz="3200" spc="-40">
                <a:latin typeface="Verdana"/>
                <a:cs typeface="Verdana"/>
              </a:rPr>
              <a:t>a</a:t>
            </a:r>
            <a:r>
              <a:rPr dirty="0" sz="3200" spc="150">
                <a:latin typeface="Verdana"/>
                <a:cs typeface="Verdana"/>
              </a:rPr>
              <a:t>n</a:t>
            </a:r>
            <a:r>
              <a:rPr dirty="0" sz="3200" spc="-50">
                <a:latin typeface="Verdana"/>
                <a:cs typeface="Verdana"/>
              </a:rPr>
              <a:t>s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90084" y="4718050"/>
            <a:ext cx="1640839" cy="338455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 marR="5080">
              <a:lnSpc>
                <a:spcPts val="1200"/>
              </a:lnSpc>
              <a:spcBef>
                <a:spcPts val="190"/>
              </a:spcBef>
            </a:pPr>
            <a:r>
              <a:rPr dirty="0" sz="1050" spc="15">
                <a:latin typeface="Tahoma"/>
                <a:cs typeface="Tahoma"/>
              </a:rPr>
              <a:t>Wang</a:t>
            </a:r>
            <a:r>
              <a:rPr dirty="0" sz="1050" spc="-30">
                <a:latin typeface="Tahoma"/>
                <a:cs typeface="Tahoma"/>
              </a:rPr>
              <a:t> </a:t>
            </a:r>
            <a:r>
              <a:rPr dirty="0" sz="1050" spc="120">
                <a:latin typeface="Tahoma"/>
                <a:cs typeface="Tahoma"/>
              </a:rPr>
              <a:t>P</a:t>
            </a:r>
            <a:r>
              <a:rPr dirty="0" sz="1050" spc="-65">
                <a:latin typeface="Tahoma"/>
                <a:cs typeface="Tahoma"/>
              </a:rPr>
              <a:t> </a:t>
            </a:r>
            <a:r>
              <a:rPr dirty="0" sz="1050" spc="85">
                <a:latin typeface="Tahoma"/>
                <a:cs typeface="Tahoma"/>
              </a:rPr>
              <a:t>J</a:t>
            </a:r>
            <a:r>
              <a:rPr dirty="0" sz="1050" spc="-40">
                <a:latin typeface="Tahoma"/>
                <a:cs typeface="Tahoma"/>
              </a:rPr>
              <a:t> </a:t>
            </a:r>
            <a:r>
              <a:rPr dirty="0" sz="1050">
                <a:latin typeface="Tahoma"/>
                <a:cs typeface="Tahoma"/>
              </a:rPr>
              <a:t>Transl</a:t>
            </a:r>
            <a:r>
              <a:rPr dirty="0" sz="1050" spc="-50">
                <a:latin typeface="Tahoma"/>
                <a:cs typeface="Tahoma"/>
              </a:rPr>
              <a:t> </a:t>
            </a:r>
            <a:r>
              <a:rPr dirty="0" sz="1050" spc="40">
                <a:latin typeface="Tahoma"/>
                <a:cs typeface="Tahoma"/>
              </a:rPr>
              <a:t>Med</a:t>
            </a:r>
            <a:r>
              <a:rPr dirty="0" sz="1050" spc="-30">
                <a:latin typeface="Tahoma"/>
                <a:cs typeface="Tahoma"/>
              </a:rPr>
              <a:t> </a:t>
            </a:r>
            <a:r>
              <a:rPr dirty="0" sz="1050">
                <a:latin typeface="Tahoma"/>
                <a:cs typeface="Tahoma"/>
              </a:rPr>
              <a:t>2023 </a:t>
            </a:r>
            <a:r>
              <a:rPr dirty="0" sz="1050" spc="-310">
                <a:latin typeface="Tahoma"/>
                <a:cs typeface="Tahoma"/>
              </a:rPr>
              <a:t> </a:t>
            </a:r>
            <a:r>
              <a:rPr dirty="0" sz="1050" spc="110">
                <a:latin typeface="Tahoma"/>
                <a:cs typeface="Tahoma"/>
              </a:rPr>
              <a:t>E</a:t>
            </a:r>
            <a:r>
              <a:rPr dirty="0" sz="1050" spc="-65">
                <a:latin typeface="Tahoma"/>
                <a:cs typeface="Tahoma"/>
              </a:rPr>
              <a:t> </a:t>
            </a:r>
            <a:r>
              <a:rPr dirty="0" sz="1050" spc="25">
                <a:latin typeface="Tahoma"/>
                <a:cs typeface="Tahoma"/>
              </a:rPr>
              <a:t>Shum</a:t>
            </a:r>
            <a:r>
              <a:rPr dirty="0" sz="1050" spc="-10">
                <a:latin typeface="Tahoma"/>
                <a:cs typeface="Tahoma"/>
              </a:rPr>
              <a:t> </a:t>
            </a:r>
            <a:r>
              <a:rPr dirty="0" sz="1050" spc="60">
                <a:latin typeface="Tahoma"/>
                <a:cs typeface="Tahoma"/>
              </a:rPr>
              <a:t>NYU</a:t>
            </a:r>
            <a:r>
              <a:rPr dirty="0" sz="1050" spc="-45">
                <a:latin typeface="Tahoma"/>
                <a:cs typeface="Tahoma"/>
              </a:rPr>
              <a:t> </a:t>
            </a:r>
            <a:r>
              <a:rPr dirty="0" sz="1050">
                <a:latin typeface="Tahoma"/>
                <a:cs typeface="Tahoma"/>
              </a:rPr>
              <a:t>courtesy</a:t>
            </a:r>
            <a:endParaRPr sz="105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90900" y="2333625"/>
            <a:ext cx="1400175" cy="107632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463284" y="1362963"/>
            <a:ext cx="770890" cy="346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100" spc="15" b="1">
                <a:solidFill>
                  <a:srgbClr val="4F493D"/>
                </a:solidFill>
                <a:latin typeface="Arial"/>
                <a:cs typeface="Arial"/>
              </a:rPr>
              <a:t>E</a:t>
            </a:r>
            <a:r>
              <a:rPr dirty="0" sz="2100" spc="10" b="1">
                <a:solidFill>
                  <a:srgbClr val="4F493D"/>
                </a:solidFill>
                <a:latin typeface="Arial"/>
                <a:cs typeface="Arial"/>
              </a:rPr>
              <a:t>G</a:t>
            </a:r>
            <a:r>
              <a:rPr dirty="0" sz="2100" spc="-15" b="1">
                <a:solidFill>
                  <a:srgbClr val="4F493D"/>
                </a:solidFill>
                <a:latin typeface="Arial"/>
                <a:cs typeface="Arial"/>
              </a:rPr>
              <a:t>F</a:t>
            </a:r>
            <a:r>
              <a:rPr dirty="0" sz="2100" b="1">
                <a:solidFill>
                  <a:srgbClr val="4F493D"/>
                </a:solidFill>
                <a:latin typeface="Arial"/>
                <a:cs typeface="Arial"/>
              </a:rPr>
              <a:t>R</a:t>
            </a:r>
            <a:endParaRPr sz="2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63284" y="2678429"/>
            <a:ext cx="770890" cy="346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100" spc="15" b="1">
                <a:solidFill>
                  <a:srgbClr val="4F493D"/>
                </a:solidFill>
                <a:latin typeface="Arial"/>
                <a:cs typeface="Arial"/>
              </a:rPr>
              <a:t>E</a:t>
            </a:r>
            <a:r>
              <a:rPr dirty="0" sz="2100" spc="10" b="1">
                <a:solidFill>
                  <a:srgbClr val="4F493D"/>
                </a:solidFill>
                <a:latin typeface="Arial"/>
                <a:cs typeface="Arial"/>
              </a:rPr>
              <a:t>G</a:t>
            </a:r>
            <a:r>
              <a:rPr dirty="0" sz="2100" spc="-15" b="1">
                <a:solidFill>
                  <a:srgbClr val="4F493D"/>
                </a:solidFill>
                <a:latin typeface="Arial"/>
                <a:cs typeface="Arial"/>
              </a:rPr>
              <a:t>F</a:t>
            </a:r>
            <a:r>
              <a:rPr dirty="0" sz="2100" b="1">
                <a:solidFill>
                  <a:srgbClr val="4F493D"/>
                </a:solidFill>
                <a:latin typeface="Arial"/>
                <a:cs typeface="Arial"/>
              </a:rPr>
              <a:t>R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448050" y="1601850"/>
            <a:ext cx="3646804" cy="2751455"/>
            <a:chOff x="3448050" y="1601850"/>
            <a:chExt cx="3646804" cy="2751455"/>
          </a:xfrm>
        </p:grpSpPr>
        <p:sp>
          <p:nvSpPr>
            <p:cNvPr id="9" name="object 9"/>
            <p:cNvSpPr/>
            <p:nvPr/>
          </p:nvSpPr>
          <p:spPr>
            <a:xfrm>
              <a:off x="6653276" y="1700275"/>
              <a:ext cx="428625" cy="400050"/>
            </a:xfrm>
            <a:custGeom>
              <a:avLst/>
              <a:gdLst/>
              <a:ahLst/>
              <a:cxnLst/>
              <a:rect l="l" t="t" r="r" b="b"/>
              <a:pathLst>
                <a:path w="428625" h="400050">
                  <a:moveTo>
                    <a:pt x="214249" y="0"/>
                  </a:moveTo>
                  <a:lnTo>
                    <a:pt x="163703" y="152780"/>
                  </a:lnTo>
                  <a:lnTo>
                    <a:pt x="0" y="152780"/>
                  </a:lnTo>
                  <a:lnTo>
                    <a:pt x="132334" y="247141"/>
                  </a:lnTo>
                  <a:lnTo>
                    <a:pt x="81788" y="399922"/>
                  </a:lnTo>
                  <a:lnTo>
                    <a:pt x="214249" y="305561"/>
                  </a:lnTo>
                  <a:lnTo>
                    <a:pt x="346710" y="399922"/>
                  </a:lnTo>
                  <a:lnTo>
                    <a:pt x="296164" y="247141"/>
                  </a:lnTo>
                  <a:lnTo>
                    <a:pt x="428498" y="152780"/>
                  </a:lnTo>
                  <a:lnTo>
                    <a:pt x="264795" y="152780"/>
                  </a:lnTo>
                  <a:lnTo>
                    <a:pt x="214249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653276" y="1700275"/>
              <a:ext cx="428625" cy="400050"/>
            </a:xfrm>
            <a:custGeom>
              <a:avLst/>
              <a:gdLst/>
              <a:ahLst/>
              <a:cxnLst/>
              <a:rect l="l" t="t" r="r" b="b"/>
              <a:pathLst>
                <a:path w="428625" h="400050">
                  <a:moveTo>
                    <a:pt x="0" y="152780"/>
                  </a:moveTo>
                  <a:lnTo>
                    <a:pt x="163703" y="152780"/>
                  </a:lnTo>
                  <a:lnTo>
                    <a:pt x="214249" y="0"/>
                  </a:lnTo>
                  <a:lnTo>
                    <a:pt x="264795" y="152780"/>
                  </a:lnTo>
                  <a:lnTo>
                    <a:pt x="428498" y="152780"/>
                  </a:lnTo>
                  <a:lnTo>
                    <a:pt x="296164" y="247141"/>
                  </a:lnTo>
                  <a:lnTo>
                    <a:pt x="346710" y="399922"/>
                  </a:lnTo>
                  <a:lnTo>
                    <a:pt x="214249" y="305561"/>
                  </a:lnTo>
                  <a:lnTo>
                    <a:pt x="81788" y="399922"/>
                  </a:lnTo>
                  <a:lnTo>
                    <a:pt x="132334" y="247141"/>
                  </a:lnTo>
                  <a:lnTo>
                    <a:pt x="0" y="152780"/>
                  </a:lnTo>
                  <a:close/>
                </a:path>
              </a:pathLst>
            </a:custGeom>
            <a:ln w="25400">
              <a:solidFill>
                <a:srgbClr val="640B0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57950" y="3019425"/>
              <a:ext cx="523875" cy="42862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462400" y="1614550"/>
              <a:ext cx="1609725" cy="581025"/>
            </a:xfrm>
            <a:custGeom>
              <a:avLst/>
              <a:gdLst/>
              <a:ahLst/>
              <a:cxnLst/>
              <a:rect l="l" t="t" r="r" b="b"/>
              <a:pathLst>
                <a:path w="1609725" h="581025">
                  <a:moveTo>
                    <a:pt x="1319149" y="0"/>
                  </a:moveTo>
                  <a:lnTo>
                    <a:pt x="1319149" y="145161"/>
                  </a:lnTo>
                  <a:lnTo>
                    <a:pt x="0" y="145161"/>
                  </a:lnTo>
                  <a:lnTo>
                    <a:pt x="0" y="435737"/>
                  </a:lnTo>
                  <a:lnTo>
                    <a:pt x="1319149" y="435737"/>
                  </a:lnTo>
                  <a:lnTo>
                    <a:pt x="1319149" y="581025"/>
                  </a:lnTo>
                  <a:lnTo>
                    <a:pt x="1609725" y="290449"/>
                  </a:lnTo>
                  <a:lnTo>
                    <a:pt x="1319149" y="0"/>
                  </a:lnTo>
                  <a:close/>
                </a:path>
              </a:pathLst>
            </a:custGeom>
            <a:solidFill>
              <a:srgbClr val="4F49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462400" y="1614550"/>
              <a:ext cx="1609725" cy="581025"/>
            </a:xfrm>
            <a:custGeom>
              <a:avLst/>
              <a:gdLst/>
              <a:ahLst/>
              <a:cxnLst/>
              <a:rect l="l" t="t" r="r" b="b"/>
              <a:pathLst>
                <a:path w="1609725" h="581025">
                  <a:moveTo>
                    <a:pt x="0" y="145161"/>
                  </a:moveTo>
                  <a:lnTo>
                    <a:pt x="1319149" y="145161"/>
                  </a:lnTo>
                  <a:lnTo>
                    <a:pt x="1319149" y="0"/>
                  </a:lnTo>
                  <a:lnTo>
                    <a:pt x="1609725" y="290449"/>
                  </a:lnTo>
                  <a:lnTo>
                    <a:pt x="1319149" y="581025"/>
                  </a:lnTo>
                  <a:lnTo>
                    <a:pt x="1319149" y="435737"/>
                  </a:lnTo>
                  <a:lnTo>
                    <a:pt x="0" y="435737"/>
                  </a:lnTo>
                  <a:lnTo>
                    <a:pt x="0" y="145161"/>
                  </a:lnTo>
                  <a:close/>
                </a:path>
              </a:pathLst>
            </a:custGeom>
            <a:ln w="25400">
              <a:solidFill>
                <a:srgbClr val="640B0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48050" y="3705224"/>
              <a:ext cx="1628775" cy="647700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77190" y="1422145"/>
            <a:ext cx="2700655" cy="14890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SzPct val="45833"/>
              <a:buChar char="•"/>
              <a:tabLst>
                <a:tab pos="355600" algn="l"/>
                <a:tab pos="356235" algn="l"/>
              </a:tabLst>
            </a:pPr>
            <a:r>
              <a:rPr dirty="0" sz="2400" spc="-70">
                <a:latin typeface="Tahoma"/>
                <a:cs typeface="Tahoma"/>
              </a:rPr>
              <a:t>Non-smokers: </a:t>
            </a:r>
            <a:r>
              <a:rPr dirty="0" sz="2400" spc="-65">
                <a:latin typeface="Tahoma"/>
                <a:cs typeface="Tahoma"/>
              </a:rPr>
              <a:t> </a:t>
            </a:r>
            <a:r>
              <a:rPr dirty="0" sz="2400" spc="-130" b="1">
                <a:latin typeface="Tahoma"/>
                <a:cs typeface="Tahoma"/>
              </a:rPr>
              <a:t>E</a:t>
            </a:r>
            <a:r>
              <a:rPr dirty="0" sz="2400" spc="-290" b="1">
                <a:latin typeface="Tahoma"/>
                <a:cs typeface="Tahoma"/>
              </a:rPr>
              <a:t>G</a:t>
            </a:r>
            <a:r>
              <a:rPr dirty="0" sz="2400" spc="-125" b="1">
                <a:latin typeface="Tahoma"/>
                <a:cs typeface="Tahoma"/>
              </a:rPr>
              <a:t>F</a:t>
            </a:r>
            <a:r>
              <a:rPr dirty="0" sz="2400" spc="-270" b="1">
                <a:latin typeface="Tahoma"/>
                <a:cs typeface="Tahoma"/>
              </a:rPr>
              <a:t>R</a:t>
            </a:r>
            <a:r>
              <a:rPr dirty="0" sz="2400" spc="-250" b="1">
                <a:latin typeface="Tahoma"/>
                <a:cs typeface="Tahoma"/>
              </a:rPr>
              <a:t> </a:t>
            </a:r>
            <a:r>
              <a:rPr dirty="0" sz="2400" spc="45">
                <a:latin typeface="Tahoma"/>
                <a:cs typeface="Tahoma"/>
              </a:rPr>
              <a:t>i</a:t>
            </a:r>
            <a:r>
              <a:rPr dirty="0" sz="2400" spc="-25">
                <a:latin typeface="Tahoma"/>
                <a:cs typeface="Tahoma"/>
              </a:rPr>
              <a:t>n</a:t>
            </a:r>
            <a:r>
              <a:rPr dirty="0" sz="2400" spc="-265">
                <a:latin typeface="Tahoma"/>
                <a:cs typeface="Tahoma"/>
              </a:rPr>
              <a:t> </a:t>
            </a:r>
            <a:r>
              <a:rPr dirty="0" sz="2400" spc="-170">
                <a:latin typeface="Tahoma"/>
                <a:cs typeface="Tahoma"/>
              </a:rPr>
              <a:t>A</a:t>
            </a:r>
            <a:r>
              <a:rPr dirty="0" sz="2400" spc="-100">
                <a:latin typeface="Tahoma"/>
                <a:cs typeface="Tahoma"/>
              </a:rPr>
              <a:t>s</a:t>
            </a:r>
            <a:r>
              <a:rPr dirty="0" sz="2400" spc="45">
                <a:latin typeface="Tahoma"/>
                <a:cs typeface="Tahoma"/>
              </a:rPr>
              <a:t>i</a:t>
            </a:r>
            <a:r>
              <a:rPr dirty="0" sz="2400" spc="-60">
                <a:latin typeface="Tahoma"/>
                <a:cs typeface="Tahoma"/>
              </a:rPr>
              <a:t>a</a:t>
            </a:r>
            <a:r>
              <a:rPr dirty="0" sz="2400" spc="-25">
                <a:latin typeface="Tahoma"/>
                <a:cs typeface="Tahoma"/>
              </a:rPr>
              <a:t>n</a:t>
            </a:r>
            <a:r>
              <a:rPr dirty="0" sz="2400" spc="-265">
                <a:latin typeface="Tahoma"/>
                <a:cs typeface="Tahoma"/>
              </a:rPr>
              <a:t> </a:t>
            </a:r>
            <a:r>
              <a:rPr dirty="0" sz="2400" spc="-75">
                <a:latin typeface="Tahoma"/>
                <a:cs typeface="Tahoma"/>
              </a:rPr>
              <a:t>v</a:t>
            </a:r>
            <a:r>
              <a:rPr dirty="0" sz="2400" spc="-20">
                <a:latin typeface="Tahoma"/>
                <a:cs typeface="Tahoma"/>
              </a:rPr>
              <a:t>s</a:t>
            </a:r>
            <a:r>
              <a:rPr dirty="0" sz="2400" spc="-135">
                <a:latin typeface="Tahoma"/>
                <a:cs typeface="Tahoma"/>
              </a:rPr>
              <a:t>.  </a:t>
            </a:r>
            <a:r>
              <a:rPr dirty="0" sz="2400" spc="-95">
                <a:latin typeface="Tahoma"/>
                <a:cs typeface="Tahoma"/>
              </a:rPr>
              <a:t>C</a:t>
            </a:r>
            <a:r>
              <a:rPr dirty="0" sz="2400" spc="10">
                <a:latin typeface="Tahoma"/>
                <a:cs typeface="Tahoma"/>
              </a:rPr>
              <a:t>a</a:t>
            </a:r>
            <a:r>
              <a:rPr dirty="0" sz="2400" spc="-65">
                <a:latin typeface="Tahoma"/>
                <a:cs typeface="Tahoma"/>
              </a:rPr>
              <a:t>u</a:t>
            </a:r>
            <a:r>
              <a:rPr dirty="0" sz="2400" spc="10">
                <a:latin typeface="Tahoma"/>
                <a:cs typeface="Tahoma"/>
              </a:rPr>
              <a:t>c</a:t>
            </a:r>
            <a:r>
              <a:rPr dirty="0" sz="2400" spc="-65">
                <a:latin typeface="Tahoma"/>
                <a:cs typeface="Tahoma"/>
              </a:rPr>
              <a:t>a</a:t>
            </a:r>
            <a:r>
              <a:rPr dirty="0" sz="2400" spc="-100">
                <a:latin typeface="Tahoma"/>
                <a:cs typeface="Tahoma"/>
              </a:rPr>
              <a:t>s</a:t>
            </a:r>
            <a:r>
              <a:rPr dirty="0" sz="2400" spc="40">
                <a:latin typeface="Tahoma"/>
                <a:cs typeface="Tahoma"/>
              </a:rPr>
              <a:t>i</a:t>
            </a:r>
            <a:r>
              <a:rPr dirty="0" sz="2400" spc="-65">
                <a:latin typeface="Tahoma"/>
                <a:cs typeface="Tahoma"/>
              </a:rPr>
              <a:t>a</a:t>
            </a:r>
            <a:r>
              <a:rPr dirty="0" sz="2400" spc="-25">
                <a:latin typeface="Tahoma"/>
                <a:cs typeface="Tahoma"/>
              </a:rPr>
              <a:t>n</a:t>
            </a:r>
            <a:r>
              <a:rPr dirty="0" sz="2400" spc="-270">
                <a:latin typeface="Tahoma"/>
                <a:cs typeface="Tahoma"/>
              </a:rPr>
              <a:t> </a:t>
            </a:r>
            <a:r>
              <a:rPr dirty="0" sz="2400" spc="-114">
                <a:latin typeface="Tahoma"/>
                <a:cs typeface="Tahoma"/>
              </a:rPr>
              <a:t>5</a:t>
            </a:r>
            <a:r>
              <a:rPr dirty="0" sz="2400" spc="-110">
                <a:latin typeface="Tahoma"/>
                <a:cs typeface="Tahoma"/>
              </a:rPr>
              <a:t>8</a:t>
            </a:r>
            <a:r>
              <a:rPr dirty="0" sz="2400" spc="-365">
                <a:latin typeface="Tahoma"/>
                <a:cs typeface="Tahoma"/>
              </a:rPr>
              <a:t>%</a:t>
            </a:r>
            <a:r>
              <a:rPr dirty="0" sz="2400" spc="-330">
                <a:latin typeface="Tahoma"/>
                <a:cs typeface="Tahoma"/>
              </a:rPr>
              <a:t> </a:t>
            </a:r>
            <a:r>
              <a:rPr dirty="0" sz="2400" spc="-75">
                <a:latin typeface="Tahoma"/>
                <a:cs typeface="Tahoma"/>
              </a:rPr>
              <a:t>v</a:t>
            </a:r>
            <a:r>
              <a:rPr dirty="0" sz="2400" spc="-25">
                <a:latin typeface="Tahoma"/>
                <a:cs typeface="Tahoma"/>
              </a:rPr>
              <a:t>s</a:t>
            </a:r>
            <a:r>
              <a:rPr dirty="0" sz="2400" spc="-135">
                <a:latin typeface="Tahoma"/>
                <a:cs typeface="Tahoma"/>
              </a:rPr>
              <a:t>.  </a:t>
            </a:r>
            <a:r>
              <a:rPr dirty="0" sz="2400" spc="-200">
                <a:latin typeface="Tahoma"/>
                <a:cs typeface="Tahoma"/>
              </a:rPr>
              <a:t>31%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77190" y="3616959"/>
            <a:ext cx="2707640" cy="76454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5"/>
              </a:spcBef>
              <a:buSzPct val="45833"/>
              <a:buChar char="•"/>
              <a:tabLst>
                <a:tab pos="355600" algn="l"/>
                <a:tab pos="356235" algn="l"/>
              </a:tabLst>
            </a:pPr>
            <a:r>
              <a:rPr dirty="0" sz="2400" spc="-65">
                <a:latin typeface="Tahoma"/>
                <a:cs typeface="Tahoma"/>
              </a:rPr>
              <a:t>S</a:t>
            </a:r>
            <a:r>
              <a:rPr dirty="0" sz="2400" spc="5">
                <a:latin typeface="Tahoma"/>
                <a:cs typeface="Tahoma"/>
              </a:rPr>
              <a:t>m</a:t>
            </a:r>
            <a:r>
              <a:rPr dirty="0" sz="2400" spc="-30">
                <a:latin typeface="Tahoma"/>
                <a:cs typeface="Tahoma"/>
              </a:rPr>
              <a:t>o</a:t>
            </a:r>
            <a:r>
              <a:rPr dirty="0" sz="2400">
                <a:latin typeface="Tahoma"/>
                <a:cs typeface="Tahoma"/>
              </a:rPr>
              <a:t>k</a:t>
            </a:r>
            <a:r>
              <a:rPr dirty="0" sz="2400" spc="40">
                <a:latin typeface="Tahoma"/>
                <a:cs typeface="Tahoma"/>
              </a:rPr>
              <a:t>i</a:t>
            </a:r>
            <a:r>
              <a:rPr dirty="0" sz="2400" spc="-70">
                <a:latin typeface="Tahoma"/>
                <a:cs typeface="Tahoma"/>
              </a:rPr>
              <a:t>n</a:t>
            </a:r>
            <a:r>
              <a:rPr dirty="0" sz="2400" spc="-114">
                <a:latin typeface="Tahoma"/>
                <a:cs typeface="Tahoma"/>
              </a:rPr>
              <a:t>g</a:t>
            </a:r>
            <a:r>
              <a:rPr dirty="0" sz="2400" spc="-245">
                <a:latin typeface="Tahoma"/>
                <a:cs typeface="Tahoma"/>
              </a:rPr>
              <a:t> </a:t>
            </a:r>
            <a:r>
              <a:rPr dirty="0" sz="2400" spc="-65">
                <a:latin typeface="Tahoma"/>
                <a:cs typeface="Tahoma"/>
              </a:rPr>
              <a:t>h</a:t>
            </a:r>
            <a:r>
              <a:rPr dirty="0" sz="2400" spc="-145">
                <a:latin typeface="Tahoma"/>
                <a:cs typeface="Tahoma"/>
              </a:rPr>
              <a:t>x</a:t>
            </a:r>
            <a:r>
              <a:rPr dirty="0" sz="2400" spc="-250">
                <a:latin typeface="Tahoma"/>
                <a:cs typeface="Tahoma"/>
              </a:rPr>
              <a:t>:</a:t>
            </a:r>
            <a:r>
              <a:rPr dirty="0" sz="2400" spc="-229">
                <a:latin typeface="Tahoma"/>
                <a:cs typeface="Tahoma"/>
              </a:rPr>
              <a:t> </a:t>
            </a:r>
            <a:r>
              <a:rPr dirty="0" sz="2400" spc="-130" b="1">
                <a:latin typeface="Tahoma"/>
                <a:cs typeface="Tahoma"/>
              </a:rPr>
              <a:t>E</a:t>
            </a:r>
            <a:r>
              <a:rPr dirty="0" sz="2400" spc="-290" b="1">
                <a:latin typeface="Tahoma"/>
                <a:cs typeface="Tahoma"/>
              </a:rPr>
              <a:t>G</a:t>
            </a:r>
            <a:r>
              <a:rPr dirty="0" sz="2400" spc="-125" b="1">
                <a:latin typeface="Tahoma"/>
                <a:cs typeface="Tahoma"/>
              </a:rPr>
              <a:t>F</a:t>
            </a:r>
            <a:r>
              <a:rPr dirty="0" sz="2400" spc="-270" b="1">
                <a:latin typeface="Tahoma"/>
                <a:cs typeface="Tahoma"/>
              </a:rPr>
              <a:t>R</a:t>
            </a:r>
            <a:endParaRPr sz="2400">
              <a:latin typeface="Tahoma"/>
              <a:cs typeface="Tahoma"/>
            </a:endParaRPr>
          </a:p>
          <a:p>
            <a:pPr marL="355600">
              <a:lnSpc>
                <a:spcPct val="100000"/>
              </a:lnSpc>
              <a:spcBef>
                <a:spcPts val="50"/>
              </a:spcBef>
            </a:pPr>
            <a:r>
              <a:rPr dirty="0" sz="2400" spc="-114">
                <a:latin typeface="Tahoma"/>
                <a:cs typeface="Tahoma"/>
              </a:rPr>
              <a:t>4</a:t>
            </a:r>
            <a:r>
              <a:rPr dirty="0" sz="2400" spc="-110">
                <a:latin typeface="Tahoma"/>
                <a:cs typeface="Tahoma"/>
              </a:rPr>
              <a:t>7</a:t>
            </a:r>
            <a:r>
              <a:rPr dirty="0" sz="2400" spc="-365">
                <a:latin typeface="Tahoma"/>
                <a:cs typeface="Tahoma"/>
              </a:rPr>
              <a:t>%</a:t>
            </a:r>
            <a:r>
              <a:rPr dirty="0" sz="2400" spc="-330">
                <a:latin typeface="Tahoma"/>
                <a:cs typeface="Tahoma"/>
              </a:rPr>
              <a:t> </a:t>
            </a:r>
            <a:r>
              <a:rPr dirty="0" sz="2400" spc="-75">
                <a:latin typeface="Tahoma"/>
                <a:cs typeface="Tahoma"/>
              </a:rPr>
              <a:t>v</a:t>
            </a:r>
            <a:r>
              <a:rPr dirty="0" sz="2400" spc="-25">
                <a:latin typeface="Tahoma"/>
                <a:cs typeface="Tahoma"/>
              </a:rPr>
              <a:t>s</a:t>
            </a:r>
            <a:r>
              <a:rPr dirty="0" sz="2400" spc="-130">
                <a:latin typeface="Tahoma"/>
                <a:cs typeface="Tahoma"/>
              </a:rPr>
              <a:t>.</a:t>
            </a:r>
            <a:r>
              <a:rPr dirty="0" sz="2400" spc="-300">
                <a:latin typeface="Tahoma"/>
                <a:cs typeface="Tahoma"/>
              </a:rPr>
              <a:t> </a:t>
            </a:r>
            <a:r>
              <a:rPr dirty="0" sz="2400" spc="-114">
                <a:latin typeface="Tahoma"/>
                <a:cs typeface="Tahoma"/>
              </a:rPr>
              <a:t>1</a:t>
            </a:r>
            <a:r>
              <a:rPr dirty="0" sz="2400" spc="-110">
                <a:latin typeface="Tahoma"/>
                <a:cs typeface="Tahoma"/>
              </a:rPr>
              <a:t>7</a:t>
            </a:r>
            <a:r>
              <a:rPr dirty="0" sz="2400" spc="-365">
                <a:latin typeface="Tahoma"/>
                <a:cs typeface="Tahoma"/>
              </a:rPr>
              <a:t>%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9214" rIns="0" bIns="0" rtlCol="0" vert="horz">
            <a:spAutoFit/>
          </a:bodyPr>
          <a:lstStyle/>
          <a:p>
            <a:pPr marL="465455" marR="5080">
              <a:lnSpc>
                <a:spcPct val="100899"/>
              </a:lnSpc>
              <a:spcBef>
                <a:spcPts val="95"/>
              </a:spcBef>
            </a:pPr>
            <a:r>
              <a:rPr dirty="0" sz="3350" spc="365"/>
              <a:t>EGFR</a:t>
            </a:r>
            <a:r>
              <a:rPr dirty="0" sz="3350" spc="-55"/>
              <a:t> </a:t>
            </a:r>
            <a:r>
              <a:rPr dirty="0" sz="3350"/>
              <a:t>mutations</a:t>
            </a:r>
            <a:r>
              <a:rPr dirty="0" sz="3350" spc="-60"/>
              <a:t> </a:t>
            </a:r>
            <a:r>
              <a:rPr dirty="0" sz="3350" spc="45"/>
              <a:t>are</a:t>
            </a:r>
            <a:r>
              <a:rPr dirty="0" sz="3350" spc="-85"/>
              <a:t> </a:t>
            </a:r>
            <a:r>
              <a:rPr dirty="0" sz="3350" spc="-5"/>
              <a:t>2.7-fold</a:t>
            </a:r>
            <a:r>
              <a:rPr dirty="0" sz="3350" spc="-85"/>
              <a:t> </a:t>
            </a:r>
            <a:r>
              <a:rPr dirty="0" sz="3350" spc="5"/>
              <a:t>higher</a:t>
            </a:r>
            <a:r>
              <a:rPr dirty="0" sz="3350" spc="-75"/>
              <a:t> </a:t>
            </a:r>
            <a:r>
              <a:rPr dirty="0" sz="3350" spc="-10"/>
              <a:t>in </a:t>
            </a:r>
            <a:r>
              <a:rPr dirty="0" sz="3350" spc="-1030"/>
              <a:t> </a:t>
            </a:r>
            <a:r>
              <a:rPr dirty="0" sz="3350" spc="114"/>
              <a:t>Asian</a:t>
            </a:r>
            <a:r>
              <a:rPr dirty="0" sz="3350" spc="-100"/>
              <a:t> </a:t>
            </a:r>
            <a:r>
              <a:rPr dirty="0" sz="3350" spc="40"/>
              <a:t>vs.</a:t>
            </a:r>
            <a:r>
              <a:rPr dirty="0" sz="3350" spc="-60"/>
              <a:t> </a:t>
            </a:r>
            <a:r>
              <a:rPr dirty="0" sz="3350" spc="125"/>
              <a:t>Caucasian</a:t>
            </a:r>
            <a:r>
              <a:rPr dirty="0" sz="3350" spc="-95"/>
              <a:t> </a:t>
            </a:r>
            <a:r>
              <a:rPr dirty="0" sz="3350" spc="35"/>
              <a:t>women</a:t>
            </a:r>
            <a:r>
              <a:rPr dirty="0" sz="3350" spc="-95"/>
              <a:t> </a:t>
            </a:r>
            <a:r>
              <a:rPr dirty="0" sz="3350" spc="100"/>
              <a:t>(IASLC)</a:t>
            </a:r>
            <a:endParaRPr sz="3350"/>
          </a:p>
        </p:txBody>
      </p:sp>
      <p:grpSp>
        <p:nvGrpSpPr>
          <p:cNvPr id="3" name="object 3"/>
          <p:cNvGrpSpPr/>
          <p:nvPr/>
        </p:nvGrpSpPr>
        <p:grpSpPr>
          <a:xfrm>
            <a:off x="3437001" y="1866963"/>
            <a:ext cx="2840355" cy="2325370"/>
            <a:chOff x="3437001" y="1866963"/>
            <a:chExt cx="2840355" cy="2325370"/>
          </a:xfrm>
        </p:grpSpPr>
        <p:sp>
          <p:nvSpPr>
            <p:cNvPr id="4" name="object 4"/>
            <p:cNvSpPr/>
            <p:nvPr/>
          </p:nvSpPr>
          <p:spPr>
            <a:xfrm>
              <a:off x="4480179" y="2115185"/>
              <a:ext cx="915035" cy="1033780"/>
            </a:xfrm>
            <a:custGeom>
              <a:avLst/>
              <a:gdLst/>
              <a:ahLst/>
              <a:cxnLst/>
              <a:rect l="l" t="t" r="r" b="b"/>
              <a:pathLst>
                <a:path w="915035" h="1033780">
                  <a:moveTo>
                    <a:pt x="0" y="0"/>
                  </a:moveTo>
                  <a:lnTo>
                    <a:pt x="0" y="1033653"/>
                  </a:lnTo>
                  <a:lnTo>
                    <a:pt x="914908" y="552450"/>
                  </a:lnTo>
                  <a:lnTo>
                    <a:pt x="890612" y="508865"/>
                  </a:lnTo>
                  <a:lnTo>
                    <a:pt x="864421" y="466763"/>
                  </a:lnTo>
                  <a:lnTo>
                    <a:pt x="836402" y="426186"/>
                  </a:lnTo>
                  <a:lnTo>
                    <a:pt x="806627" y="387176"/>
                  </a:lnTo>
                  <a:lnTo>
                    <a:pt x="775165" y="349776"/>
                  </a:lnTo>
                  <a:lnTo>
                    <a:pt x="742087" y="314028"/>
                  </a:lnTo>
                  <a:lnTo>
                    <a:pt x="707460" y="279974"/>
                  </a:lnTo>
                  <a:lnTo>
                    <a:pt x="671357" y="247656"/>
                  </a:lnTo>
                  <a:lnTo>
                    <a:pt x="633846" y="217117"/>
                  </a:lnTo>
                  <a:lnTo>
                    <a:pt x="594997" y="188398"/>
                  </a:lnTo>
                  <a:lnTo>
                    <a:pt x="554880" y="161543"/>
                  </a:lnTo>
                  <a:lnTo>
                    <a:pt x="513565" y="136594"/>
                  </a:lnTo>
                  <a:lnTo>
                    <a:pt x="471122" y="113592"/>
                  </a:lnTo>
                  <a:lnTo>
                    <a:pt x="427620" y="92580"/>
                  </a:lnTo>
                  <a:lnTo>
                    <a:pt x="383130" y="73600"/>
                  </a:lnTo>
                  <a:lnTo>
                    <a:pt x="337721" y="56695"/>
                  </a:lnTo>
                  <a:lnTo>
                    <a:pt x="291463" y="41907"/>
                  </a:lnTo>
                  <a:lnTo>
                    <a:pt x="244427" y="29278"/>
                  </a:lnTo>
                  <a:lnTo>
                    <a:pt x="196680" y="18851"/>
                  </a:lnTo>
                  <a:lnTo>
                    <a:pt x="148295" y="10667"/>
                  </a:lnTo>
                  <a:lnTo>
                    <a:pt x="99339" y="4769"/>
                  </a:lnTo>
                  <a:lnTo>
                    <a:pt x="49884" y="11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B141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780536" y="2667635"/>
              <a:ext cx="1733550" cy="1515110"/>
            </a:xfrm>
            <a:custGeom>
              <a:avLst/>
              <a:gdLst/>
              <a:ahLst/>
              <a:cxnLst/>
              <a:rect l="l" t="t" r="r" b="b"/>
              <a:pathLst>
                <a:path w="1733550" h="1515110">
                  <a:moveTo>
                    <a:pt x="1614551" y="0"/>
                  </a:moveTo>
                  <a:lnTo>
                    <a:pt x="699642" y="481203"/>
                  </a:lnTo>
                  <a:lnTo>
                    <a:pt x="0" y="1242110"/>
                  </a:lnTo>
                  <a:lnTo>
                    <a:pt x="36339" y="1274002"/>
                  </a:lnTo>
                  <a:lnTo>
                    <a:pt x="73850" y="1303957"/>
                  </a:lnTo>
                  <a:lnTo>
                    <a:pt x="112460" y="1331967"/>
                  </a:lnTo>
                  <a:lnTo>
                    <a:pt x="152097" y="1358023"/>
                  </a:lnTo>
                  <a:lnTo>
                    <a:pt x="192689" y="1382114"/>
                  </a:lnTo>
                  <a:lnTo>
                    <a:pt x="234163" y="1404231"/>
                  </a:lnTo>
                  <a:lnTo>
                    <a:pt x="276448" y="1424365"/>
                  </a:lnTo>
                  <a:lnTo>
                    <a:pt x="319470" y="1442507"/>
                  </a:lnTo>
                  <a:lnTo>
                    <a:pt x="363158" y="1458647"/>
                  </a:lnTo>
                  <a:lnTo>
                    <a:pt x="407440" y="1472775"/>
                  </a:lnTo>
                  <a:lnTo>
                    <a:pt x="452242" y="1484882"/>
                  </a:lnTo>
                  <a:lnTo>
                    <a:pt x="497494" y="1494960"/>
                  </a:lnTo>
                  <a:lnTo>
                    <a:pt x="543122" y="1502997"/>
                  </a:lnTo>
                  <a:lnTo>
                    <a:pt x="589054" y="1508986"/>
                  </a:lnTo>
                  <a:lnTo>
                    <a:pt x="635218" y="1512915"/>
                  </a:lnTo>
                  <a:lnTo>
                    <a:pt x="681542" y="1514777"/>
                  </a:lnTo>
                  <a:lnTo>
                    <a:pt x="727953" y="1514562"/>
                  </a:lnTo>
                  <a:lnTo>
                    <a:pt x="774380" y="1512259"/>
                  </a:lnTo>
                  <a:lnTo>
                    <a:pt x="820749" y="1507860"/>
                  </a:lnTo>
                  <a:lnTo>
                    <a:pt x="866989" y="1501356"/>
                  </a:lnTo>
                  <a:lnTo>
                    <a:pt x="913027" y="1492736"/>
                  </a:lnTo>
                  <a:lnTo>
                    <a:pt x="958791" y="1481992"/>
                  </a:lnTo>
                  <a:lnTo>
                    <a:pt x="1004209" y="1469114"/>
                  </a:lnTo>
                  <a:lnTo>
                    <a:pt x="1049208" y="1454092"/>
                  </a:lnTo>
                  <a:lnTo>
                    <a:pt x="1093717" y="1436918"/>
                  </a:lnTo>
                  <a:lnTo>
                    <a:pt x="1137662" y="1417581"/>
                  </a:lnTo>
                  <a:lnTo>
                    <a:pt x="1180973" y="1396072"/>
                  </a:lnTo>
                  <a:lnTo>
                    <a:pt x="1223510" y="1372423"/>
                  </a:lnTo>
                  <a:lnTo>
                    <a:pt x="1264504" y="1347081"/>
                  </a:lnTo>
                  <a:lnTo>
                    <a:pt x="1303931" y="1320113"/>
                  </a:lnTo>
                  <a:lnTo>
                    <a:pt x="1341772" y="1291586"/>
                  </a:lnTo>
                  <a:lnTo>
                    <a:pt x="1378006" y="1261568"/>
                  </a:lnTo>
                  <a:lnTo>
                    <a:pt x="1412612" y="1230124"/>
                  </a:lnTo>
                  <a:lnTo>
                    <a:pt x="1445569" y="1197324"/>
                  </a:lnTo>
                  <a:lnTo>
                    <a:pt x="1476857" y="1163233"/>
                  </a:lnTo>
                  <a:lnTo>
                    <a:pt x="1506454" y="1127918"/>
                  </a:lnTo>
                  <a:lnTo>
                    <a:pt x="1534341" y="1091447"/>
                  </a:lnTo>
                  <a:lnTo>
                    <a:pt x="1560495" y="1053887"/>
                  </a:lnTo>
                  <a:lnTo>
                    <a:pt x="1584896" y="1015304"/>
                  </a:lnTo>
                  <a:lnTo>
                    <a:pt x="1607524" y="975766"/>
                  </a:lnTo>
                  <a:lnTo>
                    <a:pt x="1628358" y="935340"/>
                  </a:lnTo>
                  <a:lnTo>
                    <a:pt x="1647376" y="894093"/>
                  </a:lnTo>
                  <a:lnTo>
                    <a:pt x="1664559" y="852092"/>
                  </a:lnTo>
                  <a:lnTo>
                    <a:pt x="1679885" y="809404"/>
                  </a:lnTo>
                  <a:lnTo>
                    <a:pt x="1693333" y="766096"/>
                  </a:lnTo>
                  <a:lnTo>
                    <a:pt x="1704884" y="722235"/>
                  </a:lnTo>
                  <a:lnTo>
                    <a:pt x="1714515" y="677889"/>
                  </a:lnTo>
                  <a:lnTo>
                    <a:pt x="1722206" y="633124"/>
                  </a:lnTo>
                  <a:lnTo>
                    <a:pt x="1727936" y="588007"/>
                  </a:lnTo>
                  <a:lnTo>
                    <a:pt x="1731685" y="542605"/>
                  </a:lnTo>
                  <a:lnTo>
                    <a:pt x="1733432" y="496986"/>
                  </a:lnTo>
                  <a:lnTo>
                    <a:pt x="1733156" y="451217"/>
                  </a:lnTo>
                  <a:lnTo>
                    <a:pt x="1730836" y="405364"/>
                  </a:lnTo>
                  <a:lnTo>
                    <a:pt x="1726451" y="359495"/>
                  </a:lnTo>
                  <a:lnTo>
                    <a:pt x="1719981" y="313676"/>
                  </a:lnTo>
                  <a:lnTo>
                    <a:pt x="1711404" y="267975"/>
                  </a:lnTo>
                  <a:lnTo>
                    <a:pt x="1700701" y="222459"/>
                  </a:lnTo>
                  <a:lnTo>
                    <a:pt x="1687850" y="177195"/>
                  </a:lnTo>
                  <a:lnTo>
                    <a:pt x="1672830" y="132250"/>
                  </a:lnTo>
                  <a:lnTo>
                    <a:pt x="1655620" y="87691"/>
                  </a:lnTo>
                  <a:lnTo>
                    <a:pt x="1636201" y="43585"/>
                  </a:lnTo>
                  <a:lnTo>
                    <a:pt x="1614551" y="0"/>
                  </a:lnTo>
                  <a:close/>
                </a:path>
              </a:pathLst>
            </a:custGeom>
            <a:solidFill>
              <a:srgbClr val="7087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780536" y="2667635"/>
              <a:ext cx="1733550" cy="1515110"/>
            </a:xfrm>
            <a:custGeom>
              <a:avLst/>
              <a:gdLst/>
              <a:ahLst/>
              <a:cxnLst/>
              <a:rect l="l" t="t" r="r" b="b"/>
              <a:pathLst>
                <a:path w="1733550" h="1515110">
                  <a:moveTo>
                    <a:pt x="1614551" y="0"/>
                  </a:moveTo>
                  <a:lnTo>
                    <a:pt x="1636201" y="43585"/>
                  </a:lnTo>
                  <a:lnTo>
                    <a:pt x="1655620" y="87691"/>
                  </a:lnTo>
                  <a:lnTo>
                    <a:pt x="1672830" y="132250"/>
                  </a:lnTo>
                  <a:lnTo>
                    <a:pt x="1687850" y="177195"/>
                  </a:lnTo>
                  <a:lnTo>
                    <a:pt x="1700701" y="222459"/>
                  </a:lnTo>
                  <a:lnTo>
                    <a:pt x="1711404" y="267975"/>
                  </a:lnTo>
                  <a:lnTo>
                    <a:pt x="1719981" y="313676"/>
                  </a:lnTo>
                  <a:lnTo>
                    <a:pt x="1726451" y="359495"/>
                  </a:lnTo>
                  <a:lnTo>
                    <a:pt x="1730836" y="405364"/>
                  </a:lnTo>
                  <a:lnTo>
                    <a:pt x="1733156" y="451217"/>
                  </a:lnTo>
                  <a:lnTo>
                    <a:pt x="1733432" y="496986"/>
                  </a:lnTo>
                  <a:lnTo>
                    <a:pt x="1731685" y="542605"/>
                  </a:lnTo>
                  <a:lnTo>
                    <a:pt x="1727936" y="588007"/>
                  </a:lnTo>
                  <a:lnTo>
                    <a:pt x="1722206" y="633124"/>
                  </a:lnTo>
                  <a:lnTo>
                    <a:pt x="1714515" y="677889"/>
                  </a:lnTo>
                  <a:lnTo>
                    <a:pt x="1704884" y="722235"/>
                  </a:lnTo>
                  <a:lnTo>
                    <a:pt x="1693333" y="766096"/>
                  </a:lnTo>
                  <a:lnTo>
                    <a:pt x="1679885" y="809404"/>
                  </a:lnTo>
                  <a:lnTo>
                    <a:pt x="1664559" y="852092"/>
                  </a:lnTo>
                  <a:lnTo>
                    <a:pt x="1647376" y="894093"/>
                  </a:lnTo>
                  <a:lnTo>
                    <a:pt x="1628358" y="935340"/>
                  </a:lnTo>
                  <a:lnTo>
                    <a:pt x="1607524" y="975766"/>
                  </a:lnTo>
                  <a:lnTo>
                    <a:pt x="1584896" y="1015304"/>
                  </a:lnTo>
                  <a:lnTo>
                    <a:pt x="1560495" y="1053887"/>
                  </a:lnTo>
                  <a:lnTo>
                    <a:pt x="1534341" y="1091447"/>
                  </a:lnTo>
                  <a:lnTo>
                    <a:pt x="1506454" y="1127918"/>
                  </a:lnTo>
                  <a:lnTo>
                    <a:pt x="1476857" y="1163233"/>
                  </a:lnTo>
                  <a:lnTo>
                    <a:pt x="1445569" y="1197324"/>
                  </a:lnTo>
                  <a:lnTo>
                    <a:pt x="1412612" y="1230124"/>
                  </a:lnTo>
                  <a:lnTo>
                    <a:pt x="1378006" y="1261568"/>
                  </a:lnTo>
                  <a:lnTo>
                    <a:pt x="1341772" y="1291586"/>
                  </a:lnTo>
                  <a:lnTo>
                    <a:pt x="1303931" y="1320113"/>
                  </a:lnTo>
                  <a:lnTo>
                    <a:pt x="1264504" y="1347081"/>
                  </a:lnTo>
                  <a:lnTo>
                    <a:pt x="1223510" y="1372423"/>
                  </a:lnTo>
                  <a:lnTo>
                    <a:pt x="1180973" y="1396072"/>
                  </a:lnTo>
                  <a:lnTo>
                    <a:pt x="1137662" y="1417581"/>
                  </a:lnTo>
                  <a:lnTo>
                    <a:pt x="1093717" y="1436918"/>
                  </a:lnTo>
                  <a:lnTo>
                    <a:pt x="1049208" y="1454092"/>
                  </a:lnTo>
                  <a:lnTo>
                    <a:pt x="1004209" y="1469114"/>
                  </a:lnTo>
                  <a:lnTo>
                    <a:pt x="958791" y="1481992"/>
                  </a:lnTo>
                  <a:lnTo>
                    <a:pt x="913027" y="1492736"/>
                  </a:lnTo>
                  <a:lnTo>
                    <a:pt x="866989" y="1501356"/>
                  </a:lnTo>
                  <a:lnTo>
                    <a:pt x="820749" y="1507860"/>
                  </a:lnTo>
                  <a:lnTo>
                    <a:pt x="774380" y="1512259"/>
                  </a:lnTo>
                  <a:lnTo>
                    <a:pt x="727953" y="1514562"/>
                  </a:lnTo>
                  <a:lnTo>
                    <a:pt x="681542" y="1514777"/>
                  </a:lnTo>
                  <a:lnTo>
                    <a:pt x="635218" y="1512915"/>
                  </a:lnTo>
                  <a:lnTo>
                    <a:pt x="589054" y="1508986"/>
                  </a:lnTo>
                  <a:lnTo>
                    <a:pt x="543122" y="1502997"/>
                  </a:lnTo>
                  <a:lnTo>
                    <a:pt x="497494" y="1494960"/>
                  </a:lnTo>
                  <a:lnTo>
                    <a:pt x="452242" y="1484882"/>
                  </a:lnTo>
                  <a:lnTo>
                    <a:pt x="407440" y="1472775"/>
                  </a:lnTo>
                  <a:lnTo>
                    <a:pt x="363158" y="1458647"/>
                  </a:lnTo>
                  <a:lnTo>
                    <a:pt x="319470" y="1442507"/>
                  </a:lnTo>
                  <a:lnTo>
                    <a:pt x="276448" y="1424365"/>
                  </a:lnTo>
                  <a:lnTo>
                    <a:pt x="234163" y="1404231"/>
                  </a:lnTo>
                  <a:lnTo>
                    <a:pt x="192689" y="1382114"/>
                  </a:lnTo>
                  <a:lnTo>
                    <a:pt x="152097" y="1358023"/>
                  </a:lnTo>
                  <a:lnTo>
                    <a:pt x="112460" y="1331967"/>
                  </a:lnTo>
                  <a:lnTo>
                    <a:pt x="73850" y="1303957"/>
                  </a:lnTo>
                  <a:lnTo>
                    <a:pt x="36339" y="1274002"/>
                  </a:lnTo>
                  <a:lnTo>
                    <a:pt x="0" y="1242110"/>
                  </a:lnTo>
                  <a:lnTo>
                    <a:pt x="699642" y="481203"/>
                  </a:lnTo>
                  <a:lnTo>
                    <a:pt x="1614551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446526" y="3147441"/>
              <a:ext cx="1033780" cy="762635"/>
            </a:xfrm>
            <a:custGeom>
              <a:avLst/>
              <a:gdLst/>
              <a:ahLst/>
              <a:cxnLst/>
              <a:rect l="l" t="t" r="r" b="b"/>
              <a:pathLst>
                <a:path w="1033779" h="762635">
                  <a:moveTo>
                    <a:pt x="0" y="0"/>
                  </a:moveTo>
                  <a:lnTo>
                    <a:pt x="1188" y="50970"/>
                  </a:lnTo>
                  <a:lnTo>
                    <a:pt x="4864" y="101584"/>
                  </a:lnTo>
                  <a:lnTo>
                    <a:pt x="10991" y="151760"/>
                  </a:lnTo>
                  <a:lnTo>
                    <a:pt x="19533" y="201416"/>
                  </a:lnTo>
                  <a:lnTo>
                    <a:pt x="30455" y="250470"/>
                  </a:lnTo>
                  <a:lnTo>
                    <a:pt x="43720" y="298839"/>
                  </a:lnTo>
                  <a:lnTo>
                    <a:pt x="59293" y="346442"/>
                  </a:lnTo>
                  <a:lnTo>
                    <a:pt x="77137" y="393197"/>
                  </a:lnTo>
                  <a:lnTo>
                    <a:pt x="97216" y="439022"/>
                  </a:lnTo>
                  <a:lnTo>
                    <a:pt x="119495" y="483834"/>
                  </a:lnTo>
                  <a:lnTo>
                    <a:pt x="143937" y="527553"/>
                  </a:lnTo>
                  <a:lnTo>
                    <a:pt x="170507" y="570095"/>
                  </a:lnTo>
                  <a:lnTo>
                    <a:pt x="199169" y="611379"/>
                  </a:lnTo>
                  <a:lnTo>
                    <a:pt x="229886" y="651322"/>
                  </a:lnTo>
                  <a:lnTo>
                    <a:pt x="262622" y="689844"/>
                  </a:lnTo>
                  <a:lnTo>
                    <a:pt x="297342" y="726861"/>
                  </a:lnTo>
                  <a:lnTo>
                    <a:pt x="334010" y="762292"/>
                  </a:lnTo>
                  <a:lnTo>
                    <a:pt x="1033653" y="13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9A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446526" y="3147441"/>
              <a:ext cx="1033780" cy="762635"/>
            </a:xfrm>
            <a:custGeom>
              <a:avLst/>
              <a:gdLst/>
              <a:ahLst/>
              <a:cxnLst/>
              <a:rect l="l" t="t" r="r" b="b"/>
              <a:pathLst>
                <a:path w="1033779" h="762635">
                  <a:moveTo>
                    <a:pt x="334010" y="762292"/>
                  </a:moveTo>
                  <a:lnTo>
                    <a:pt x="297342" y="726861"/>
                  </a:lnTo>
                  <a:lnTo>
                    <a:pt x="262622" y="689844"/>
                  </a:lnTo>
                  <a:lnTo>
                    <a:pt x="229886" y="651322"/>
                  </a:lnTo>
                  <a:lnTo>
                    <a:pt x="199169" y="611379"/>
                  </a:lnTo>
                  <a:lnTo>
                    <a:pt x="170507" y="570095"/>
                  </a:lnTo>
                  <a:lnTo>
                    <a:pt x="143937" y="527553"/>
                  </a:lnTo>
                  <a:lnTo>
                    <a:pt x="119495" y="483834"/>
                  </a:lnTo>
                  <a:lnTo>
                    <a:pt x="97216" y="439022"/>
                  </a:lnTo>
                  <a:lnTo>
                    <a:pt x="77137" y="393197"/>
                  </a:lnTo>
                  <a:lnTo>
                    <a:pt x="59293" y="346442"/>
                  </a:lnTo>
                  <a:lnTo>
                    <a:pt x="43720" y="298839"/>
                  </a:lnTo>
                  <a:lnTo>
                    <a:pt x="30455" y="250470"/>
                  </a:lnTo>
                  <a:lnTo>
                    <a:pt x="19533" y="201416"/>
                  </a:lnTo>
                  <a:lnTo>
                    <a:pt x="10991" y="151760"/>
                  </a:lnTo>
                  <a:lnTo>
                    <a:pt x="4864" y="101584"/>
                  </a:lnTo>
                  <a:lnTo>
                    <a:pt x="1188" y="50970"/>
                  </a:lnTo>
                  <a:lnTo>
                    <a:pt x="0" y="0"/>
                  </a:lnTo>
                  <a:lnTo>
                    <a:pt x="1033653" y="1397"/>
                  </a:lnTo>
                  <a:lnTo>
                    <a:pt x="334010" y="762292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446526" y="2115185"/>
              <a:ext cx="1033780" cy="1033780"/>
            </a:xfrm>
            <a:custGeom>
              <a:avLst/>
              <a:gdLst/>
              <a:ahLst/>
              <a:cxnLst/>
              <a:rect l="l" t="t" r="r" b="b"/>
              <a:pathLst>
                <a:path w="1033779" h="1033780">
                  <a:moveTo>
                    <a:pt x="1033653" y="0"/>
                  </a:moveTo>
                  <a:lnTo>
                    <a:pt x="985047" y="1123"/>
                  </a:lnTo>
                  <a:lnTo>
                    <a:pt x="937019" y="4459"/>
                  </a:lnTo>
                  <a:lnTo>
                    <a:pt x="889616" y="9960"/>
                  </a:lnTo>
                  <a:lnTo>
                    <a:pt x="842889" y="17575"/>
                  </a:lnTo>
                  <a:lnTo>
                    <a:pt x="796887" y="27255"/>
                  </a:lnTo>
                  <a:lnTo>
                    <a:pt x="751660" y="38951"/>
                  </a:lnTo>
                  <a:lnTo>
                    <a:pt x="707257" y="52612"/>
                  </a:lnTo>
                  <a:lnTo>
                    <a:pt x="663729" y="68190"/>
                  </a:lnTo>
                  <a:lnTo>
                    <a:pt x="621124" y="85634"/>
                  </a:lnTo>
                  <a:lnTo>
                    <a:pt x="579492" y="104896"/>
                  </a:lnTo>
                  <a:lnTo>
                    <a:pt x="538882" y="125926"/>
                  </a:lnTo>
                  <a:lnTo>
                    <a:pt x="499345" y="148674"/>
                  </a:lnTo>
                  <a:lnTo>
                    <a:pt x="460930" y="173091"/>
                  </a:lnTo>
                  <a:lnTo>
                    <a:pt x="423687" y="199127"/>
                  </a:lnTo>
                  <a:lnTo>
                    <a:pt x="387664" y="226733"/>
                  </a:lnTo>
                  <a:lnTo>
                    <a:pt x="352912" y="255860"/>
                  </a:lnTo>
                  <a:lnTo>
                    <a:pt x="319481" y="286457"/>
                  </a:lnTo>
                  <a:lnTo>
                    <a:pt x="287419" y="318475"/>
                  </a:lnTo>
                  <a:lnTo>
                    <a:pt x="256777" y="351865"/>
                  </a:lnTo>
                  <a:lnTo>
                    <a:pt x="227603" y="386577"/>
                  </a:lnTo>
                  <a:lnTo>
                    <a:pt x="199948" y="422562"/>
                  </a:lnTo>
                  <a:lnTo>
                    <a:pt x="173862" y="459770"/>
                  </a:lnTo>
                  <a:lnTo>
                    <a:pt x="149393" y="498152"/>
                  </a:lnTo>
                  <a:lnTo>
                    <a:pt x="126591" y="537658"/>
                  </a:lnTo>
                  <a:lnTo>
                    <a:pt x="105507" y="578238"/>
                  </a:lnTo>
                  <a:lnTo>
                    <a:pt x="86188" y="619844"/>
                  </a:lnTo>
                  <a:lnTo>
                    <a:pt x="68686" y="662425"/>
                  </a:lnTo>
                  <a:lnTo>
                    <a:pt x="53050" y="705933"/>
                  </a:lnTo>
                  <a:lnTo>
                    <a:pt x="39329" y="750316"/>
                  </a:lnTo>
                  <a:lnTo>
                    <a:pt x="27573" y="795528"/>
                  </a:lnTo>
                  <a:lnTo>
                    <a:pt x="17831" y="841516"/>
                  </a:lnTo>
                  <a:lnTo>
                    <a:pt x="10153" y="888233"/>
                  </a:lnTo>
                  <a:lnTo>
                    <a:pt x="4589" y="935628"/>
                  </a:lnTo>
                  <a:lnTo>
                    <a:pt x="1188" y="983652"/>
                  </a:lnTo>
                  <a:lnTo>
                    <a:pt x="0" y="1032256"/>
                  </a:lnTo>
                  <a:lnTo>
                    <a:pt x="1033653" y="1033653"/>
                  </a:lnTo>
                  <a:lnTo>
                    <a:pt x="1033653" y="0"/>
                  </a:lnTo>
                  <a:close/>
                </a:path>
              </a:pathLst>
            </a:custGeom>
            <a:solidFill>
              <a:srgbClr val="A3B8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446526" y="2115185"/>
              <a:ext cx="1033780" cy="1033780"/>
            </a:xfrm>
            <a:custGeom>
              <a:avLst/>
              <a:gdLst/>
              <a:ahLst/>
              <a:cxnLst/>
              <a:rect l="l" t="t" r="r" b="b"/>
              <a:pathLst>
                <a:path w="1033779" h="1033780">
                  <a:moveTo>
                    <a:pt x="0" y="1032256"/>
                  </a:moveTo>
                  <a:lnTo>
                    <a:pt x="1188" y="983652"/>
                  </a:lnTo>
                  <a:lnTo>
                    <a:pt x="4589" y="935628"/>
                  </a:lnTo>
                  <a:lnTo>
                    <a:pt x="10153" y="888233"/>
                  </a:lnTo>
                  <a:lnTo>
                    <a:pt x="17831" y="841516"/>
                  </a:lnTo>
                  <a:lnTo>
                    <a:pt x="27573" y="795528"/>
                  </a:lnTo>
                  <a:lnTo>
                    <a:pt x="39329" y="750316"/>
                  </a:lnTo>
                  <a:lnTo>
                    <a:pt x="53050" y="705933"/>
                  </a:lnTo>
                  <a:lnTo>
                    <a:pt x="68686" y="662425"/>
                  </a:lnTo>
                  <a:lnTo>
                    <a:pt x="86188" y="619844"/>
                  </a:lnTo>
                  <a:lnTo>
                    <a:pt x="105507" y="578238"/>
                  </a:lnTo>
                  <a:lnTo>
                    <a:pt x="126591" y="537658"/>
                  </a:lnTo>
                  <a:lnTo>
                    <a:pt x="149393" y="498152"/>
                  </a:lnTo>
                  <a:lnTo>
                    <a:pt x="173862" y="459770"/>
                  </a:lnTo>
                  <a:lnTo>
                    <a:pt x="199948" y="422562"/>
                  </a:lnTo>
                  <a:lnTo>
                    <a:pt x="227603" y="386577"/>
                  </a:lnTo>
                  <a:lnTo>
                    <a:pt x="256777" y="351865"/>
                  </a:lnTo>
                  <a:lnTo>
                    <a:pt x="287419" y="318475"/>
                  </a:lnTo>
                  <a:lnTo>
                    <a:pt x="319481" y="286457"/>
                  </a:lnTo>
                  <a:lnTo>
                    <a:pt x="352912" y="255860"/>
                  </a:lnTo>
                  <a:lnTo>
                    <a:pt x="387664" y="226733"/>
                  </a:lnTo>
                  <a:lnTo>
                    <a:pt x="423687" y="199127"/>
                  </a:lnTo>
                  <a:lnTo>
                    <a:pt x="460930" y="173091"/>
                  </a:lnTo>
                  <a:lnTo>
                    <a:pt x="499345" y="148674"/>
                  </a:lnTo>
                  <a:lnTo>
                    <a:pt x="538882" y="125926"/>
                  </a:lnTo>
                  <a:lnTo>
                    <a:pt x="579492" y="104896"/>
                  </a:lnTo>
                  <a:lnTo>
                    <a:pt x="621124" y="85634"/>
                  </a:lnTo>
                  <a:lnTo>
                    <a:pt x="663729" y="68190"/>
                  </a:lnTo>
                  <a:lnTo>
                    <a:pt x="707257" y="52612"/>
                  </a:lnTo>
                  <a:lnTo>
                    <a:pt x="751660" y="38951"/>
                  </a:lnTo>
                  <a:lnTo>
                    <a:pt x="796887" y="27255"/>
                  </a:lnTo>
                  <a:lnTo>
                    <a:pt x="842889" y="17575"/>
                  </a:lnTo>
                  <a:lnTo>
                    <a:pt x="889616" y="9960"/>
                  </a:lnTo>
                  <a:lnTo>
                    <a:pt x="937019" y="4459"/>
                  </a:lnTo>
                  <a:lnTo>
                    <a:pt x="985047" y="1123"/>
                  </a:lnTo>
                  <a:lnTo>
                    <a:pt x="1033653" y="0"/>
                  </a:lnTo>
                  <a:lnTo>
                    <a:pt x="1033653" y="1033653"/>
                  </a:lnTo>
                  <a:lnTo>
                    <a:pt x="0" y="1032256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186426" y="1871726"/>
              <a:ext cx="1085850" cy="447675"/>
            </a:xfrm>
            <a:custGeom>
              <a:avLst/>
              <a:gdLst/>
              <a:ahLst/>
              <a:cxnLst/>
              <a:rect l="l" t="t" r="r" b="b"/>
              <a:pathLst>
                <a:path w="1085850" h="447675">
                  <a:moveTo>
                    <a:pt x="1085850" y="0"/>
                  </a:moveTo>
                  <a:lnTo>
                    <a:pt x="0" y="0"/>
                  </a:lnTo>
                  <a:lnTo>
                    <a:pt x="0" y="447675"/>
                  </a:lnTo>
                  <a:lnTo>
                    <a:pt x="1085850" y="447675"/>
                  </a:lnTo>
                  <a:lnTo>
                    <a:pt x="1085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186426" y="1871726"/>
              <a:ext cx="1085850" cy="447675"/>
            </a:xfrm>
            <a:custGeom>
              <a:avLst/>
              <a:gdLst/>
              <a:ahLst/>
              <a:cxnLst/>
              <a:rect l="l" t="t" r="r" b="b"/>
              <a:pathLst>
                <a:path w="1085850" h="447675">
                  <a:moveTo>
                    <a:pt x="0" y="447675"/>
                  </a:moveTo>
                  <a:lnTo>
                    <a:pt x="1085850" y="447675"/>
                  </a:lnTo>
                  <a:lnTo>
                    <a:pt x="1085850" y="0"/>
                  </a:lnTo>
                  <a:lnTo>
                    <a:pt x="0" y="0"/>
                  </a:lnTo>
                  <a:lnTo>
                    <a:pt x="0" y="447675"/>
                  </a:lnTo>
                  <a:close/>
                </a:path>
              </a:pathLst>
            </a:custGeom>
            <a:ln w="9525">
              <a:solidFill>
                <a:srgbClr val="8B141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191188" y="1867280"/>
            <a:ext cx="1076325" cy="449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40640">
              <a:lnSpc>
                <a:spcPct val="100000"/>
              </a:lnSpc>
              <a:spcBef>
                <a:spcPts val="130"/>
              </a:spcBef>
            </a:pPr>
            <a:r>
              <a:rPr dirty="0" sz="2750" spc="-20">
                <a:solidFill>
                  <a:srgbClr val="8B1414"/>
                </a:solidFill>
                <a:latin typeface="Tahoma"/>
                <a:cs typeface="Tahoma"/>
              </a:rPr>
              <a:t>22.9%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495800" y="3352800"/>
            <a:ext cx="1371600" cy="561975"/>
          </a:xfrm>
          <a:custGeom>
            <a:avLst/>
            <a:gdLst/>
            <a:ahLst/>
            <a:cxnLst/>
            <a:rect l="l" t="t" r="r" b="b"/>
            <a:pathLst>
              <a:path w="1371600" h="561975">
                <a:moveTo>
                  <a:pt x="1371600" y="0"/>
                </a:moveTo>
                <a:lnTo>
                  <a:pt x="0" y="0"/>
                </a:lnTo>
                <a:lnTo>
                  <a:pt x="0" y="561975"/>
                </a:lnTo>
                <a:lnTo>
                  <a:pt x="1371600" y="561975"/>
                </a:lnTo>
                <a:lnTo>
                  <a:pt x="13716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495800" y="3352800"/>
            <a:ext cx="1371600" cy="561975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5720">
              <a:lnSpc>
                <a:spcPts val="4270"/>
              </a:lnSpc>
            </a:pPr>
            <a:r>
              <a:rPr dirty="0" sz="3600" spc="-70">
                <a:solidFill>
                  <a:srgbClr val="404040"/>
                </a:solidFill>
                <a:latin typeface="Tahoma"/>
                <a:cs typeface="Tahoma"/>
              </a:rPr>
              <a:t>62.6%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11044" y="3492880"/>
            <a:ext cx="1034415" cy="449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65">
                <a:solidFill>
                  <a:srgbClr val="404040"/>
                </a:solidFill>
                <a:latin typeface="Tahoma"/>
                <a:cs typeface="Tahoma"/>
              </a:rPr>
              <a:t>16</a:t>
            </a:r>
            <a:r>
              <a:rPr dirty="0" sz="2750" spc="-90">
                <a:solidFill>
                  <a:srgbClr val="404040"/>
                </a:solidFill>
                <a:latin typeface="Tahoma"/>
                <a:cs typeface="Tahoma"/>
              </a:rPr>
              <a:t>.</a:t>
            </a:r>
            <a:r>
              <a:rPr dirty="0" sz="2750" spc="65">
                <a:solidFill>
                  <a:srgbClr val="404040"/>
                </a:solidFill>
                <a:latin typeface="Tahoma"/>
                <a:cs typeface="Tahoma"/>
              </a:rPr>
              <a:t>1</a:t>
            </a:r>
            <a:r>
              <a:rPr dirty="0" sz="2750" spc="-215">
                <a:solidFill>
                  <a:srgbClr val="404040"/>
                </a:solidFill>
                <a:latin typeface="Tahoma"/>
                <a:cs typeface="Tahoma"/>
              </a:rPr>
              <a:t>%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09926" y="1960244"/>
            <a:ext cx="1034415" cy="449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65">
                <a:solidFill>
                  <a:srgbClr val="404040"/>
                </a:solidFill>
                <a:latin typeface="Tahoma"/>
                <a:cs typeface="Tahoma"/>
              </a:rPr>
              <a:t>33</a:t>
            </a:r>
            <a:r>
              <a:rPr dirty="0" sz="2750" spc="-90">
                <a:solidFill>
                  <a:srgbClr val="404040"/>
                </a:solidFill>
                <a:latin typeface="Tahoma"/>
                <a:cs typeface="Tahoma"/>
              </a:rPr>
              <a:t>.</a:t>
            </a:r>
            <a:r>
              <a:rPr dirty="0" sz="2750" spc="65">
                <a:solidFill>
                  <a:srgbClr val="404040"/>
                </a:solidFill>
                <a:latin typeface="Tahoma"/>
                <a:cs typeface="Tahoma"/>
              </a:rPr>
              <a:t>3</a:t>
            </a:r>
            <a:r>
              <a:rPr dirty="0" sz="2750" spc="-215">
                <a:solidFill>
                  <a:srgbClr val="404040"/>
                </a:solidFill>
                <a:latin typeface="Tahoma"/>
                <a:cs typeface="Tahoma"/>
              </a:rPr>
              <a:t>%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787014" y="1321180"/>
            <a:ext cx="5304790" cy="51815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200" spc="335">
                <a:solidFill>
                  <a:srgbClr val="585858"/>
                </a:solidFill>
                <a:latin typeface="Tahoma"/>
                <a:cs typeface="Tahoma"/>
              </a:rPr>
              <a:t>EGFR</a:t>
            </a:r>
            <a:r>
              <a:rPr dirty="0" sz="3200" spc="-204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dirty="0" sz="3200" spc="-10">
                <a:solidFill>
                  <a:srgbClr val="585858"/>
                </a:solidFill>
                <a:latin typeface="Tahoma"/>
                <a:cs typeface="Tahoma"/>
              </a:rPr>
              <a:t>mutations</a:t>
            </a:r>
            <a:r>
              <a:rPr dirty="0" sz="3200" spc="-150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dirty="0" sz="3200" spc="10">
                <a:solidFill>
                  <a:srgbClr val="585858"/>
                </a:solidFill>
                <a:latin typeface="Tahoma"/>
                <a:cs typeface="Tahoma"/>
              </a:rPr>
              <a:t>in</a:t>
            </a:r>
            <a:r>
              <a:rPr dirty="0" sz="3200" spc="-195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dirty="0" sz="3200" spc="340">
                <a:solidFill>
                  <a:srgbClr val="585858"/>
                </a:solidFill>
                <a:latin typeface="Tahoma"/>
                <a:cs typeface="Tahoma"/>
              </a:rPr>
              <a:t>KP</a:t>
            </a:r>
            <a:r>
              <a:rPr dirty="0" sz="3200" spc="-245">
                <a:solidFill>
                  <a:srgbClr val="585858"/>
                </a:solidFill>
                <a:latin typeface="Tahoma"/>
                <a:cs typeface="Tahoma"/>
              </a:rPr>
              <a:t> </a:t>
            </a:r>
            <a:r>
              <a:rPr dirty="0" sz="3200" spc="240">
                <a:solidFill>
                  <a:srgbClr val="585858"/>
                </a:solidFill>
                <a:latin typeface="Tahoma"/>
                <a:cs typeface="Tahoma"/>
              </a:rPr>
              <a:t>NCAL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14400" y="4572000"/>
            <a:ext cx="152400" cy="161925"/>
          </a:xfrm>
          <a:custGeom>
            <a:avLst/>
            <a:gdLst/>
            <a:ahLst/>
            <a:cxnLst/>
            <a:rect l="l" t="t" r="r" b="b"/>
            <a:pathLst>
              <a:path w="152400" h="161925">
                <a:moveTo>
                  <a:pt x="152400" y="0"/>
                </a:moveTo>
                <a:lnTo>
                  <a:pt x="0" y="0"/>
                </a:lnTo>
                <a:lnTo>
                  <a:pt x="0" y="161925"/>
                </a:lnTo>
                <a:lnTo>
                  <a:pt x="152400" y="161925"/>
                </a:lnTo>
                <a:lnTo>
                  <a:pt x="152400" y="0"/>
                </a:lnTo>
                <a:close/>
              </a:path>
            </a:pathLst>
          </a:custGeom>
          <a:solidFill>
            <a:srgbClr val="8B141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129982" y="4441190"/>
            <a:ext cx="80518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85">
                <a:solidFill>
                  <a:srgbClr val="585858"/>
                </a:solidFill>
                <a:latin typeface="Tahoma"/>
                <a:cs typeface="Tahoma"/>
              </a:rPr>
              <a:t>W</a:t>
            </a:r>
            <a:r>
              <a:rPr dirty="0" sz="2400" spc="5">
                <a:solidFill>
                  <a:srgbClr val="585858"/>
                </a:solidFill>
                <a:latin typeface="Tahoma"/>
                <a:cs typeface="Tahoma"/>
              </a:rPr>
              <a:t>h</a:t>
            </a:r>
            <a:r>
              <a:rPr dirty="0" sz="2400" spc="-35">
                <a:solidFill>
                  <a:srgbClr val="585858"/>
                </a:solidFill>
                <a:latin typeface="Tahoma"/>
                <a:cs typeface="Tahoma"/>
              </a:rPr>
              <a:t>ite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219325" y="4572000"/>
            <a:ext cx="161925" cy="161925"/>
          </a:xfrm>
          <a:custGeom>
            <a:avLst/>
            <a:gdLst/>
            <a:ahLst/>
            <a:cxnLst/>
            <a:rect l="l" t="t" r="r" b="b"/>
            <a:pathLst>
              <a:path w="161925" h="161925">
                <a:moveTo>
                  <a:pt x="161925" y="0"/>
                </a:moveTo>
                <a:lnTo>
                  <a:pt x="0" y="0"/>
                </a:lnTo>
                <a:lnTo>
                  <a:pt x="0" y="161925"/>
                </a:lnTo>
                <a:lnTo>
                  <a:pt x="161925" y="161925"/>
                </a:lnTo>
                <a:lnTo>
                  <a:pt x="161925" y="0"/>
                </a:lnTo>
                <a:close/>
              </a:path>
            </a:pathLst>
          </a:custGeom>
          <a:solidFill>
            <a:srgbClr val="7087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2438400" y="4441190"/>
            <a:ext cx="78676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35">
                <a:solidFill>
                  <a:srgbClr val="585858"/>
                </a:solidFill>
                <a:latin typeface="Tahoma"/>
                <a:cs typeface="Tahoma"/>
              </a:rPr>
              <a:t>A</a:t>
            </a:r>
            <a:r>
              <a:rPr dirty="0" sz="2400" spc="50">
                <a:solidFill>
                  <a:srgbClr val="585858"/>
                </a:solidFill>
                <a:latin typeface="Tahoma"/>
                <a:cs typeface="Tahoma"/>
              </a:rPr>
              <a:t>si</a:t>
            </a:r>
            <a:r>
              <a:rPr dirty="0" sz="2400" spc="85">
                <a:solidFill>
                  <a:srgbClr val="585858"/>
                </a:solidFill>
                <a:latin typeface="Tahoma"/>
                <a:cs typeface="Tahoma"/>
              </a:rPr>
              <a:t>a</a:t>
            </a:r>
            <a:r>
              <a:rPr dirty="0" sz="2400" spc="-5">
                <a:solidFill>
                  <a:srgbClr val="585858"/>
                </a:solidFill>
                <a:latin typeface="Tahoma"/>
                <a:cs typeface="Tahoma"/>
              </a:rPr>
              <a:t>n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514725" y="4572000"/>
            <a:ext cx="152400" cy="161925"/>
          </a:xfrm>
          <a:custGeom>
            <a:avLst/>
            <a:gdLst/>
            <a:ahLst/>
            <a:cxnLst/>
            <a:rect l="l" t="t" r="r" b="b"/>
            <a:pathLst>
              <a:path w="152400" h="161925">
                <a:moveTo>
                  <a:pt x="152400" y="0"/>
                </a:moveTo>
                <a:lnTo>
                  <a:pt x="0" y="0"/>
                </a:lnTo>
                <a:lnTo>
                  <a:pt x="0" y="161925"/>
                </a:lnTo>
                <a:lnTo>
                  <a:pt x="152400" y="161925"/>
                </a:lnTo>
                <a:lnTo>
                  <a:pt x="152400" y="0"/>
                </a:lnTo>
                <a:close/>
              </a:path>
            </a:pathLst>
          </a:custGeom>
          <a:solidFill>
            <a:srgbClr val="EC9A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3729990" y="4441190"/>
            <a:ext cx="76962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60">
                <a:solidFill>
                  <a:srgbClr val="585858"/>
                </a:solidFill>
                <a:latin typeface="Tahoma"/>
                <a:cs typeface="Tahoma"/>
              </a:rPr>
              <a:t>B</a:t>
            </a:r>
            <a:r>
              <a:rPr dirty="0" sz="2400" spc="10">
                <a:solidFill>
                  <a:srgbClr val="585858"/>
                </a:solidFill>
                <a:latin typeface="Tahoma"/>
                <a:cs typeface="Tahoma"/>
              </a:rPr>
              <a:t>l</a:t>
            </a:r>
            <a:r>
              <a:rPr dirty="0" sz="2400" spc="45">
                <a:solidFill>
                  <a:srgbClr val="585858"/>
                </a:solidFill>
                <a:latin typeface="Tahoma"/>
                <a:cs typeface="Tahoma"/>
              </a:rPr>
              <a:t>a</a:t>
            </a:r>
            <a:r>
              <a:rPr dirty="0" sz="2400" spc="45">
                <a:solidFill>
                  <a:srgbClr val="585858"/>
                </a:solidFill>
                <a:latin typeface="Tahoma"/>
                <a:cs typeface="Tahoma"/>
              </a:rPr>
              <a:t>ck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867275" y="4572000"/>
            <a:ext cx="161925" cy="161925"/>
          </a:xfrm>
          <a:custGeom>
            <a:avLst/>
            <a:gdLst/>
            <a:ahLst/>
            <a:cxnLst/>
            <a:rect l="l" t="t" r="r" b="b"/>
            <a:pathLst>
              <a:path w="161925" h="161925">
                <a:moveTo>
                  <a:pt x="161925" y="0"/>
                </a:moveTo>
                <a:lnTo>
                  <a:pt x="0" y="0"/>
                </a:lnTo>
                <a:lnTo>
                  <a:pt x="0" y="161925"/>
                </a:lnTo>
                <a:lnTo>
                  <a:pt x="161925" y="161925"/>
                </a:lnTo>
                <a:lnTo>
                  <a:pt x="161925" y="0"/>
                </a:lnTo>
                <a:close/>
              </a:path>
            </a:pathLst>
          </a:custGeom>
          <a:solidFill>
            <a:srgbClr val="A3B8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5089525" y="4441190"/>
            <a:ext cx="119697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45">
                <a:solidFill>
                  <a:srgbClr val="585858"/>
                </a:solidFill>
                <a:latin typeface="Tahoma"/>
                <a:cs typeface="Tahoma"/>
              </a:rPr>
              <a:t>Hispanic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200650" y="3914775"/>
            <a:ext cx="1304925" cy="523875"/>
          </a:xfrm>
          <a:custGeom>
            <a:avLst/>
            <a:gdLst/>
            <a:ahLst/>
            <a:cxnLst/>
            <a:rect l="l" t="t" r="r" b="b"/>
            <a:pathLst>
              <a:path w="1304925" h="523875">
                <a:moveTo>
                  <a:pt x="0" y="523875"/>
                </a:moveTo>
                <a:lnTo>
                  <a:pt x="1304925" y="523875"/>
                </a:lnTo>
                <a:lnTo>
                  <a:pt x="1304925" y="0"/>
                </a:lnTo>
                <a:lnTo>
                  <a:pt x="0" y="0"/>
                </a:lnTo>
                <a:lnTo>
                  <a:pt x="0" y="523875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5219700" y="3938587"/>
            <a:ext cx="1266825" cy="51815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76200">
              <a:lnSpc>
                <a:spcPct val="100000"/>
              </a:lnSpc>
              <a:spcBef>
                <a:spcPts val="130"/>
              </a:spcBef>
            </a:pPr>
            <a:r>
              <a:rPr dirty="0" sz="3200" b="1">
                <a:latin typeface="Arial"/>
                <a:cs typeface="Arial"/>
              </a:rPr>
              <a:t>Asian</a:t>
            </a:r>
            <a:endParaRPr sz="32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667375" y="2286000"/>
            <a:ext cx="1057275" cy="485775"/>
          </a:xfrm>
          <a:custGeom>
            <a:avLst/>
            <a:gdLst/>
            <a:ahLst/>
            <a:cxnLst/>
            <a:rect l="l" t="t" r="r" b="b"/>
            <a:pathLst>
              <a:path w="1057275" h="485775">
                <a:moveTo>
                  <a:pt x="0" y="485775"/>
                </a:moveTo>
                <a:lnTo>
                  <a:pt x="1057275" y="485775"/>
                </a:lnTo>
                <a:lnTo>
                  <a:pt x="1057275" y="0"/>
                </a:lnTo>
                <a:lnTo>
                  <a:pt x="0" y="0"/>
                </a:lnTo>
                <a:lnTo>
                  <a:pt x="0" y="485775"/>
                </a:lnTo>
                <a:close/>
              </a:path>
            </a:pathLst>
          </a:custGeom>
          <a:ln w="1905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5754115" y="2315463"/>
            <a:ext cx="876300" cy="449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170">
                <a:solidFill>
                  <a:srgbClr val="8B1414"/>
                </a:solidFill>
                <a:latin typeface="Tahoma"/>
                <a:cs typeface="Tahoma"/>
              </a:rPr>
              <a:t>NHW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185664" y="2195448"/>
            <a:ext cx="495300" cy="1062990"/>
          </a:xfrm>
          <a:custGeom>
            <a:avLst/>
            <a:gdLst/>
            <a:ahLst/>
            <a:cxnLst/>
            <a:rect l="l" t="t" r="r" b="b"/>
            <a:pathLst>
              <a:path w="495300" h="1062989">
                <a:moveTo>
                  <a:pt x="225754" y="379965"/>
                </a:moveTo>
                <a:lnTo>
                  <a:pt x="0" y="1014857"/>
                </a:lnTo>
                <a:lnTo>
                  <a:pt x="134620" y="1062736"/>
                </a:lnTo>
                <a:lnTo>
                  <a:pt x="360374" y="427844"/>
                </a:lnTo>
                <a:lnTo>
                  <a:pt x="225754" y="379965"/>
                </a:lnTo>
                <a:close/>
              </a:path>
              <a:path w="495300" h="1062989">
                <a:moveTo>
                  <a:pt x="475065" y="312674"/>
                </a:moveTo>
                <a:lnTo>
                  <a:pt x="249682" y="312674"/>
                </a:lnTo>
                <a:lnTo>
                  <a:pt x="384302" y="360553"/>
                </a:lnTo>
                <a:lnTo>
                  <a:pt x="360374" y="427844"/>
                </a:lnTo>
                <a:lnTo>
                  <a:pt x="495046" y="475742"/>
                </a:lnTo>
                <a:lnTo>
                  <a:pt x="475065" y="312674"/>
                </a:lnTo>
                <a:close/>
              </a:path>
              <a:path w="495300" h="1062989">
                <a:moveTo>
                  <a:pt x="249682" y="312674"/>
                </a:moveTo>
                <a:lnTo>
                  <a:pt x="225754" y="379965"/>
                </a:lnTo>
                <a:lnTo>
                  <a:pt x="360374" y="427844"/>
                </a:lnTo>
                <a:lnTo>
                  <a:pt x="384302" y="360553"/>
                </a:lnTo>
                <a:lnTo>
                  <a:pt x="249682" y="312674"/>
                </a:lnTo>
                <a:close/>
              </a:path>
              <a:path w="495300" h="1062989">
                <a:moveTo>
                  <a:pt x="436753" y="0"/>
                </a:moveTo>
                <a:lnTo>
                  <a:pt x="91186" y="332105"/>
                </a:lnTo>
                <a:lnTo>
                  <a:pt x="225754" y="379965"/>
                </a:lnTo>
                <a:lnTo>
                  <a:pt x="249682" y="312674"/>
                </a:lnTo>
                <a:lnTo>
                  <a:pt x="475065" y="312674"/>
                </a:lnTo>
                <a:lnTo>
                  <a:pt x="43675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315277" y="2111375"/>
            <a:ext cx="2019935" cy="1489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27329" indent="-215265">
              <a:lnSpc>
                <a:spcPct val="100000"/>
              </a:lnSpc>
              <a:spcBef>
                <a:spcPts val="105"/>
              </a:spcBef>
              <a:buChar char="•"/>
              <a:tabLst>
                <a:tab pos="227965" algn="l"/>
              </a:tabLst>
            </a:pPr>
            <a:r>
              <a:rPr dirty="0" sz="2400" spc="30">
                <a:latin typeface="Tahoma"/>
                <a:cs typeface="Tahoma"/>
              </a:rPr>
              <a:t>2013</a:t>
            </a:r>
            <a:r>
              <a:rPr dirty="0" sz="2400" spc="-175">
                <a:latin typeface="Tahoma"/>
                <a:cs typeface="Tahoma"/>
              </a:rPr>
              <a:t> </a:t>
            </a:r>
            <a:r>
              <a:rPr dirty="0" sz="2400" spc="-50">
                <a:latin typeface="Tahoma"/>
                <a:cs typeface="Tahoma"/>
              </a:rPr>
              <a:t>to</a:t>
            </a:r>
            <a:r>
              <a:rPr dirty="0" sz="2400" spc="-100">
                <a:latin typeface="Tahoma"/>
                <a:cs typeface="Tahoma"/>
              </a:rPr>
              <a:t> </a:t>
            </a:r>
            <a:r>
              <a:rPr dirty="0" sz="2400" spc="15">
                <a:latin typeface="Tahoma"/>
                <a:cs typeface="Tahoma"/>
              </a:rPr>
              <a:t>2020</a:t>
            </a:r>
            <a:endParaRPr sz="2400">
              <a:latin typeface="Tahoma"/>
              <a:cs typeface="Tahoma"/>
            </a:endParaRPr>
          </a:p>
          <a:p>
            <a:pPr marL="227329">
              <a:lnSpc>
                <a:spcPts val="2870"/>
              </a:lnSpc>
              <a:spcBef>
                <a:spcPts val="50"/>
              </a:spcBef>
            </a:pPr>
            <a:r>
              <a:rPr dirty="0" sz="2400" spc="-15">
                <a:latin typeface="Tahoma"/>
                <a:cs typeface="Tahoma"/>
              </a:rPr>
              <a:t>in</a:t>
            </a:r>
            <a:r>
              <a:rPr dirty="0" sz="2400" spc="-100">
                <a:latin typeface="Tahoma"/>
                <a:cs typeface="Tahoma"/>
              </a:rPr>
              <a:t> </a:t>
            </a:r>
            <a:r>
              <a:rPr dirty="0" sz="2400" spc="225">
                <a:latin typeface="Tahoma"/>
                <a:cs typeface="Tahoma"/>
              </a:rPr>
              <a:t>KP</a:t>
            </a:r>
            <a:r>
              <a:rPr dirty="0" sz="2400" spc="-130">
                <a:latin typeface="Tahoma"/>
                <a:cs typeface="Tahoma"/>
              </a:rPr>
              <a:t> </a:t>
            </a:r>
            <a:r>
              <a:rPr dirty="0" sz="2400" spc="185">
                <a:latin typeface="Tahoma"/>
                <a:cs typeface="Tahoma"/>
              </a:rPr>
              <a:t>NCAL</a:t>
            </a:r>
            <a:endParaRPr sz="2400">
              <a:latin typeface="Tahoma"/>
              <a:cs typeface="Tahoma"/>
            </a:endParaRPr>
          </a:p>
          <a:p>
            <a:pPr marL="227329" indent="-215265">
              <a:lnSpc>
                <a:spcPts val="2855"/>
              </a:lnSpc>
              <a:buChar char="•"/>
              <a:tabLst>
                <a:tab pos="227965" algn="l"/>
              </a:tabLst>
            </a:pPr>
            <a:r>
              <a:rPr dirty="0" sz="2400" spc="-45">
                <a:latin typeface="Tahoma"/>
                <a:cs typeface="Tahoma"/>
              </a:rPr>
              <a:t>n=9834</a:t>
            </a:r>
            <a:endParaRPr sz="2400">
              <a:latin typeface="Tahoma"/>
              <a:cs typeface="Tahoma"/>
            </a:endParaRPr>
          </a:p>
          <a:p>
            <a:pPr marL="227329">
              <a:lnSpc>
                <a:spcPts val="2870"/>
              </a:lnSpc>
            </a:pPr>
            <a:r>
              <a:rPr dirty="0" sz="2400" spc="229">
                <a:latin typeface="Tahoma"/>
                <a:cs typeface="Tahoma"/>
              </a:rPr>
              <a:t>NSCLC</a:t>
            </a:r>
            <a:r>
              <a:rPr dirty="0" sz="2400" spc="-125">
                <a:latin typeface="Tahoma"/>
                <a:cs typeface="Tahoma"/>
              </a:rPr>
              <a:t> </a:t>
            </a:r>
            <a:r>
              <a:rPr dirty="0" sz="2400" spc="-20">
                <a:latin typeface="Tahoma"/>
                <a:cs typeface="Tahoma"/>
              </a:rPr>
              <a:t>pts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33" name="object 3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8351" y="1895475"/>
            <a:ext cx="1982298" cy="24193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0997" y="155257"/>
            <a:ext cx="3220720" cy="6096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0"/>
              <a:t>Hongtai</a:t>
            </a:r>
            <a:r>
              <a:rPr dirty="0" spc="-125"/>
              <a:t> </a:t>
            </a:r>
            <a:r>
              <a:rPr dirty="0" spc="25"/>
              <a:t>Li,</a:t>
            </a:r>
            <a:r>
              <a:rPr dirty="0" spc="-170"/>
              <a:t> </a:t>
            </a:r>
            <a:r>
              <a:rPr dirty="0" spc="204"/>
              <a:t>MD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0400" y="800100"/>
            <a:ext cx="2266950" cy="40386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325" y="1257300"/>
            <a:ext cx="5876925" cy="24860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29350" y="4248150"/>
            <a:ext cx="1476375" cy="2571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2950" y="4048125"/>
            <a:ext cx="1266825" cy="6096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60520" y="4144936"/>
            <a:ext cx="1070783" cy="47781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90775" y="4000500"/>
            <a:ext cx="2362200" cy="8001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62700" y="1181100"/>
            <a:ext cx="2066925" cy="269557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42950" y="85725"/>
            <a:ext cx="76581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0997" y="5397"/>
            <a:ext cx="7058659" cy="1134745"/>
          </a:xfrm>
          <a:prstGeom prst="rect"/>
        </p:spPr>
        <p:txBody>
          <a:bodyPr wrap="square" lIns="0" tIns="79375" rIns="0" bIns="0" rtlCol="0" vert="horz">
            <a:spAutoFit/>
          </a:bodyPr>
          <a:lstStyle/>
          <a:p>
            <a:pPr marL="12700" marR="5080">
              <a:lnSpc>
                <a:spcPts val="4130"/>
              </a:lnSpc>
              <a:spcBef>
                <a:spcPts val="625"/>
              </a:spcBef>
            </a:pPr>
            <a:r>
              <a:rPr dirty="0" spc="65"/>
              <a:t>Lung</a:t>
            </a:r>
            <a:r>
              <a:rPr dirty="0" spc="-175"/>
              <a:t> </a:t>
            </a:r>
            <a:r>
              <a:rPr dirty="0" spc="114"/>
              <a:t>Cancer</a:t>
            </a:r>
            <a:r>
              <a:rPr dirty="0" spc="-140"/>
              <a:t> </a:t>
            </a:r>
            <a:r>
              <a:rPr dirty="0" spc="-15"/>
              <a:t>in</a:t>
            </a:r>
            <a:r>
              <a:rPr dirty="0" spc="-100"/>
              <a:t> </a:t>
            </a:r>
            <a:r>
              <a:rPr dirty="0" spc="100"/>
              <a:t>Asian</a:t>
            </a:r>
            <a:r>
              <a:rPr dirty="0" spc="-170"/>
              <a:t> </a:t>
            </a:r>
            <a:r>
              <a:rPr dirty="0" spc="75"/>
              <a:t>Americans </a:t>
            </a:r>
            <a:r>
              <a:rPr dirty="0" spc="-1175"/>
              <a:t> </a:t>
            </a:r>
            <a:r>
              <a:rPr dirty="0" spc="75"/>
              <a:t>Who</a:t>
            </a:r>
            <a:r>
              <a:rPr dirty="0" spc="-170"/>
              <a:t> </a:t>
            </a:r>
            <a:r>
              <a:rPr dirty="0" spc="125"/>
              <a:t>Do</a:t>
            </a:r>
            <a:r>
              <a:rPr dirty="0" spc="-160"/>
              <a:t> </a:t>
            </a:r>
            <a:r>
              <a:rPr dirty="0" spc="20"/>
              <a:t>Not</a:t>
            </a:r>
            <a:r>
              <a:rPr dirty="0" spc="-145"/>
              <a:t> </a:t>
            </a:r>
            <a:r>
              <a:rPr dirty="0" spc="105"/>
              <a:t>Smoke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1965" y="1300861"/>
            <a:ext cx="3070860" cy="449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49250" indent="-337185">
              <a:lnSpc>
                <a:spcPct val="100000"/>
              </a:lnSpc>
              <a:spcBef>
                <a:spcPts val="130"/>
              </a:spcBef>
              <a:buSzPct val="61818"/>
              <a:buChar char="•"/>
              <a:tabLst>
                <a:tab pos="349250" algn="l"/>
                <a:tab pos="349885" algn="l"/>
              </a:tabLst>
            </a:pPr>
            <a:r>
              <a:rPr dirty="0" sz="2750" spc="-20">
                <a:solidFill>
                  <a:srgbClr val="252525"/>
                </a:solidFill>
                <a:latin typeface="Tahoma"/>
                <a:cs typeface="Tahoma"/>
              </a:rPr>
              <a:t>L</a:t>
            </a:r>
            <a:r>
              <a:rPr dirty="0" sz="2750" spc="30">
                <a:solidFill>
                  <a:srgbClr val="252525"/>
                </a:solidFill>
                <a:latin typeface="Tahoma"/>
                <a:cs typeface="Tahoma"/>
              </a:rPr>
              <a:t>u</a:t>
            </a:r>
            <a:r>
              <a:rPr dirty="0" sz="2750" spc="-35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dirty="0" sz="2750" spc="-120">
                <a:solidFill>
                  <a:srgbClr val="252525"/>
                </a:solidFill>
                <a:latin typeface="Tahoma"/>
                <a:cs typeface="Tahoma"/>
              </a:rPr>
              <a:t>g</a:t>
            </a:r>
            <a:r>
              <a:rPr dirty="0" sz="2750" spc="-31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750" spc="-5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dirty="0" sz="2750" spc="-25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dirty="0" sz="2750" spc="-35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dirty="0" sz="2750" spc="-35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dirty="0" sz="2750" spc="1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dirty="0" sz="2750" spc="-3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dirty="0" sz="2750" spc="-33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750" spc="-15">
                <a:solidFill>
                  <a:srgbClr val="252525"/>
                </a:solidFill>
                <a:latin typeface="Tahoma"/>
                <a:cs typeface="Tahoma"/>
              </a:rPr>
              <a:t>F</a:t>
            </a:r>
            <a:r>
              <a:rPr dirty="0" sz="2750" spc="-95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dirty="0" sz="2750" spc="1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dirty="0" sz="2750" spc="4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dirty="0" sz="2750" spc="-65">
                <a:solidFill>
                  <a:srgbClr val="252525"/>
                </a:solidFill>
                <a:latin typeface="Tahoma"/>
                <a:cs typeface="Tahoma"/>
              </a:rPr>
              <a:t>s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1965" y="1739900"/>
            <a:ext cx="4261485" cy="247205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349250" marR="591820" indent="-337185">
              <a:lnSpc>
                <a:spcPts val="3010"/>
              </a:lnSpc>
              <a:spcBef>
                <a:spcPts val="470"/>
              </a:spcBef>
              <a:buSzPct val="61818"/>
              <a:buChar char="•"/>
              <a:tabLst>
                <a:tab pos="349250" algn="l"/>
                <a:tab pos="349885" algn="l"/>
              </a:tabLst>
            </a:pPr>
            <a:r>
              <a:rPr dirty="0" u="heavy" sz="2750" spc="-150">
                <a:solidFill>
                  <a:srgbClr val="252525"/>
                </a:solidFill>
                <a:uFill>
                  <a:solidFill>
                    <a:srgbClr val="252525"/>
                  </a:solidFill>
                </a:uFill>
                <a:latin typeface="Tahoma"/>
                <a:cs typeface="Tahoma"/>
              </a:rPr>
              <a:t>D</a:t>
            </a:r>
            <a:r>
              <a:rPr dirty="0" u="heavy" sz="2750" spc="45">
                <a:solidFill>
                  <a:srgbClr val="252525"/>
                </a:solidFill>
                <a:uFill>
                  <a:solidFill>
                    <a:srgbClr val="252525"/>
                  </a:solidFill>
                </a:uFill>
                <a:latin typeface="Tahoma"/>
                <a:cs typeface="Tahoma"/>
              </a:rPr>
              <a:t>i</a:t>
            </a:r>
            <a:r>
              <a:rPr dirty="0" u="heavy" sz="2750" spc="-35">
                <a:solidFill>
                  <a:srgbClr val="252525"/>
                </a:solidFill>
                <a:uFill>
                  <a:solidFill>
                    <a:srgbClr val="252525"/>
                  </a:solidFill>
                </a:uFill>
                <a:latin typeface="Tahoma"/>
                <a:cs typeface="Tahoma"/>
              </a:rPr>
              <a:t>s</a:t>
            </a:r>
            <a:r>
              <a:rPr dirty="0" u="heavy" sz="2750" spc="50">
                <a:solidFill>
                  <a:srgbClr val="252525"/>
                </a:solidFill>
                <a:uFill>
                  <a:solidFill>
                    <a:srgbClr val="252525"/>
                  </a:solidFill>
                </a:uFill>
                <a:latin typeface="Tahoma"/>
                <a:cs typeface="Tahoma"/>
              </a:rPr>
              <a:t>p</a:t>
            </a:r>
            <a:r>
              <a:rPr dirty="0" u="heavy" sz="2750" spc="-95">
                <a:solidFill>
                  <a:srgbClr val="252525"/>
                </a:solidFill>
                <a:uFill>
                  <a:solidFill>
                    <a:srgbClr val="252525"/>
                  </a:solidFill>
                </a:uFill>
                <a:latin typeface="Tahoma"/>
                <a:cs typeface="Tahoma"/>
              </a:rPr>
              <a:t>a</a:t>
            </a:r>
            <a:r>
              <a:rPr dirty="0" u="heavy" sz="2750" spc="-25">
                <a:solidFill>
                  <a:srgbClr val="252525"/>
                </a:solidFill>
                <a:uFill>
                  <a:solidFill>
                    <a:srgbClr val="252525"/>
                  </a:solidFill>
                </a:uFill>
                <a:latin typeface="Tahoma"/>
                <a:cs typeface="Tahoma"/>
              </a:rPr>
              <a:t>r</a:t>
            </a:r>
            <a:r>
              <a:rPr dirty="0" u="heavy" sz="2750" spc="114">
                <a:solidFill>
                  <a:srgbClr val="252525"/>
                </a:solidFill>
                <a:uFill>
                  <a:solidFill>
                    <a:srgbClr val="252525"/>
                  </a:solidFill>
                </a:uFill>
                <a:latin typeface="Tahoma"/>
                <a:cs typeface="Tahoma"/>
              </a:rPr>
              <a:t>i</a:t>
            </a:r>
            <a:r>
              <a:rPr dirty="0" u="heavy" sz="2750" spc="-25">
                <a:solidFill>
                  <a:srgbClr val="252525"/>
                </a:solidFill>
                <a:uFill>
                  <a:solidFill>
                    <a:srgbClr val="252525"/>
                  </a:solidFill>
                </a:uFill>
                <a:latin typeface="Tahoma"/>
                <a:cs typeface="Tahoma"/>
              </a:rPr>
              <a:t>t</a:t>
            </a:r>
            <a:r>
              <a:rPr dirty="0" u="heavy" sz="2750" spc="45">
                <a:solidFill>
                  <a:srgbClr val="252525"/>
                </a:solidFill>
                <a:uFill>
                  <a:solidFill>
                    <a:srgbClr val="252525"/>
                  </a:solidFill>
                </a:uFill>
                <a:latin typeface="Tahoma"/>
                <a:cs typeface="Tahoma"/>
              </a:rPr>
              <a:t>i</a:t>
            </a:r>
            <a:r>
              <a:rPr dirty="0" u="heavy" sz="2750" spc="-30">
                <a:solidFill>
                  <a:srgbClr val="252525"/>
                </a:solidFill>
                <a:uFill>
                  <a:solidFill>
                    <a:srgbClr val="252525"/>
                  </a:solidFill>
                </a:uFill>
                <a:latin typeface="Tahoma"/>
                <a:cs typeface="Tahoma"/>
              </a:rPr>
              <a:t>e</a:t>
            </a:r>
            <a:r>
              <a:rPr dirty="0" u="heavy" sz="2750" spc="-65">
                <a:solidFill>
                  <a:srgbClr val="252525"/>
                </a:solidFill>
                <a:uFill>
                  <a:solidFill>
                    <a:srgbClr val="252525"/>
                  </a:solidFill>
                </a:uFill>
                <a:latin typeface="Tahoma"/>
                <a:cs typeface="Tahoma"/>
              </a:rPr>
              <a:t>s</a:t>
            </a:r>
            <a:r>
              <a:rPr dirty="0" sz="2750" spc="-28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750" spc="45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dirty="0" sz="2750" spc="-15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dirty="0" sz="2750" spc="-28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750" spc="-8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dirty="0" sz="2750" spc="-105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dirty="0" sz="2750" spc="45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dirty="0" sz="2750" spc="-25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dirty="0" sz="2750" spc="-10">
                <a:solidFill>
                  <a:srgbClr val="252525"/>
                </a:solidFill>
                <a:latin typeface="Tahoma"/>
                <a:cs typeface="Tahoma"/>
              </a:rPr>
              <a:t>n  </a:t>
            </a:r>
            <a:r>
              <a:rPr dirty="0" sz="2750" spc="-155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dirty="0" sz="2750" spc="1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dirty="0" sz="2750" spc="-3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dirty="0" sz="2750" spc="-25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dirty="0" sz="2750" spc="45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dirty="0" sz="2750" spc="-25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dirty="0" sz="275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dirty="0" sz="2750" spc="-35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dirty="0" sz="2750" spc="-65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dirty="0" sz="2750" spc="-229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750" spc="-95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dirty="0" sz="2750" spc="35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dirty="0" sz="2750" spc="2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dirty="0" sz="2750" spc="-30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750" spc="-8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dirty="0" sz="2750" spc="-25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dirty="0" sz="2750" spc="35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dirty="0" sz="2750" spc="-35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dirty="0" sz="2750" spc="-65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dirty="0" sz="2750" spc="-3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endParaRPr sz="2750">
              <a:latin typeface="Tahoma"/>
              <a:cs typeface="Tahoma"/>
            </a:endParaRPr>
          </a:p>
          <a:p>
            <a:pPr marL="349250" marR="5080" indent="-337185">
              <a:lnSpc>
                <a:spcPct val="91100"/>
              </a:lnSpc>
              <a:spcBef>
                <a:spcPts val="390"/>
              </a:spcBef>
              <a:buSzPct val="61818"/>
              <a:buFont typeface="Tahoma"/>
              <a:buChar char="•"/>
              <a:tabLst>
                <a:tab pos="349250" algn="l"/>
                <a:tab pos="349885" algn="l"/>
              </a:tabLst>
            </a:pPr>
            <a:r>
              <a:rPr dirty="0" sz="2750" spc="-210" b="1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dirty="0" sz="2750" spc="-30" b="1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dirty="0" sz="2750" spc="-160" b="1">
                <a:solidFill>
                  <a:srgbClr val="252525"/>
                </a:solidFill>
                <a:latin typeface="Tahoma"/>
                <a:cs typeface="Tahoma"/>
              </a:rPr>
              <a:t>dd</a:t>
            </a:r>
            <a:r>
              <a:rPr dirty="0" sz="2750" spc="-140" b="1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dirty="0" sz="2750" spc="-175" b="1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dirty="0" sz="2750" spc="-295" b="1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750" spc="-290" b="1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dirty="0" sz="2750" spc="-85" b="1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dirty="0" sz="2750" spc="-145" b="1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dirty="0" sz="2750" spc="-160" b="1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dirty="0" sz="2750" spc="-155" b="1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dirty="0" sz="2750" spc="-75" b="1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dirty="0" sz="2750" spc="-85" b="1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dirty="0" sz="2750" spc="-95" b="1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dirty="0" sz="2750" spc="-85" b="1">
                <a:solidFill>
                  <a:srgbClr val="252525"/>
                </a:solidFill>
                <a:latin typeface="Tahoma"/>
                <a:cs typeface="Tahoma"/>
              </a:rPr>
              <a:t>y</a:t>
            </a:r>
            <a:r>
              <a:rPr dirty="0" sz="2750" spc="-165" b="1">
                <a:solidFill>
                  <a:srgbClr val="252525"/>
                </a:solidFill>
                <a:latin typeface="Tahoma"/>
                <a:cs typeface="Tahoma"/>
              </a:rPr>
              <a:t>:</a:t>
            </a:r>
            <a:r>
              <a:rPr dirty="0" sz="2750" spc="-225" b="1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750" spc="-20">
                <a:solidFill>
                  <a:srgbClr val="252525"/>
                </a:solidFill>
                <a:latin typeface="Tahoma"/>
                <a:cs typeface="Tahoma"/>
              </a:rPr>
              <a:t>L</a:t>
            </a:r>
            <a:r>
              <a:rPr dirty="0" sz="2750" spc="35">
                <a:solidFill>
                  <a:srgbClr val="252525"/>
                </a:solidFill>
                <a:latin typeface="Tahoma"/>
                <a:cs typeface="Tahoma"/>
              </a:rPr>
              <a:t>u</a:t>
            </a:r>
            <a:r>
              <a:rPr dirty="0" sz="2750" spc="-35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dirty="0" sz="2750" spc="-85">
                <a:solidFill>
                  <a:srgbClr val="252525"/>
                </a:solidFill>
                <a:latin typeface="Tahoma"/>
                <a:cs typeface="Tahoma"/>
              </a:rPr>
              <a:t>g  </a:t>
            </a:r>
            <a:r>
              <a:rPr dirty="0" sz="2750" spc="-8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dirty="0" sz="2750" spc="-25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dirty="0" sz="2750" spc="35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dirty="0" sz="2750" spc="-35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dirty="0" sz="2750" spc="-65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dirty="0" sz="2750" spc="-3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dirty="0" sz="2750" spc="-254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750" spc="45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dirty="0" sz="2750" spc="-15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dirty="0" sz="2750" spc="-28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750" spc="-155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dirty="0" sz="2750" spc="-35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dirty="0" sz="2750" spc="45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dirty="0" sz="2750" spc="-25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dirty="0" sz="2750" spc="-15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dirty="0" sz="2750" spc="-28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750" spc="-155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dirty="0" sz="2750" spc="1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dirty="0" sz="2750" spc="-3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dirty="0" sz="2750" spc="-25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dirty="0" sz="2750" spc="45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dirty="0" sz="2750" spc="-25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dirty="0" sz="275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dirty="0" sz="2750" spc="-35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dirty="0" sz="2750" spc="-50">
                <a:solidFill>
                  <a:srgbClr val="252525"/>
                </a:solidFill>
                <a:latin typeface="Tahoma"/>
                <a:cs typeface="Tahoma"/>
              </a:rPr>
              <a:t>s  </a:t>
            </a:r>
            <a:r>
              <a:rPr dirty="0" sz="2750" spc="-200">
                <a:solidFill>
                  <a:srgbClr val="252525"/>
                </a:solidFill>
                <a:latin typeface="Tahoma"/>
                <a:cs typeface="Tahoma"/>
              </a:rPr>
              <a:t>W</a:t>
            </a:r>
            <a:r>
              <a:rPr dirty="0" sz="2750" spc="-75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dirty="0" sz="2750" spc="1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dirty="0" sz="2750" spc="-34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750" spc="-15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dirty="0" sz="2750" spc="1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dirty="0" sz="2750" spc="-27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750" spc="-5">
                <a:solidFill>
                  <a:srgbClr val="252525"/>
                </a:solidFill>
                <a:latin typeface="Tahoma"/>
                <a:cs typeface="Tahoma"/>
              </a:rPr>
              <a:t>Not</a:t>
            </a:r>
            <a:r>
              <a:rPr dirty="0" sz="2750" spc="-23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750" spc="-4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dirty="0" sz="2750" spc="1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dirty="0" sz="2750" spc="1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dirty="0" sz="2750" spc="-30">
                <a:solidFill>
                  <a:srgbClr val="252525"/>
                </a:solidFill>
                <a:latin typeface="Tahoma"/>
                <a:cs typeface="Tahoma"/>
              </a:rPr>
              <a:t>k</a:t>
            </a:r>
            <a:r>
              <a:rPr dirty="0" sz="2750" spc="-7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endParaRPr sz="2750">
              <a:latin typeface="Tahoma"/>
              <a:cs typeface="Tahoma"/>
            </a:endParaRPr>
          </a:p>
          <a:p>
            <a:pPr marL="349250" indent="-337185">
              <a:lnSpc>
                <a:spcPct val="100000"/>
              </a:lnSpc>
              <a:spcBef>
                <a:spcPts val="160"/>
              </a:spcBef>
              <a:buSzPct val="61818"/>
              <a:buChar char="•"/>
              <a:tabLst>
                <a:tab pos="349250" algn="l"/>
                <a:tab pos="349885" algn="l"/>
              </a:tabLst>
            </a:pPr>
            <a:r>
              <a:rPr dirty="0" sz="2750" spc="-114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dirty="0" sz="2750" spc="-25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dirty="0" sz="2750" spc="-20">
                <a:solidFill>
                  <a:srgbClr val="252525"/>
                </a:solidFill>
                <a:latin typeface="Tahoma"/>
                <a:cs typeface="Tahoma"/>
              </a:rPr>
              <a:t>k</a:t>
            </a:r>
            <a:r>
              <a:rPr dirty="0" sz="2750" spc="-7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dirty="0" sz="2750" spc="-29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750" spc="10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dirty="0" sz="275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dirty="0" sz="2750" spc="15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dirty="0" sz="2750" spc="-7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dirty="0" sz="2750" spc="-29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2750" spc="50">
                <a:solidFill>
                  <a:srgbClr val="252525"/>
                </a:solidFill>
                <a:latin typeface="Tahoma"/>
                <a:cs typeface="Tahoma"/>
              </a:rPr>
              <a:t>Po</a:t>
            </a:r>
            <a:r>
              <a:rPr dirty="0" sz="2750" spc="5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dirty="0" sz="2750" spc="35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dirty="0" sz="2750" spc="45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dirty="0" sz="2750" spc="-65">
                <a:solidFill>
                  <a:srgbClr val="252525"/>
                </a:solidFill>
                <a:latin typeface="Tahoma"/>
                <a:cs typeface="Tahoma"/>
              </a:rPr>
              <a:t>s</a:t>
            </a:r>
            <a:endParaRPr sz="275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14900" y="1095375"/>
            <a:ext cx="4019550" cy="321945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158740" y="4735829"/>
            <a:ext cx="147447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65">
                <a:latin typeface="Tahoma"/>
                <a:cs typeface="Tahoma"/>
              </a:rPr>
              <a:t>G</a:t>
            </a:r>
            <a:r>
              <a:rPr dirty="0" sz="1200" spc="45">
                <a:latin typeface="Tahoma"/>
                <a:cs typeface="Tahoma"/>
              </a:rPr>
              <a:t>O</a:t>
            </a:r>
            <a:r>
              <a:rPr dirty="0" sz="1200" spc="10">
                <a:latin typeface="Tahoma"/>
                <a:cs typeface="Tahoma"/>
              </a:rPr>
              <a:t>2</a:t>
            </a:r>
            <a:r>
              <a:rPr dirty="0" sz="1200" spc="-75">
                <a:latin typeface="Tahoma"/>
                <a:cs typeface="Tahoma"/>
              </a:rPr>
              <a:t> </a:t>
            </a:r>
            <a:r>
              <a:rPr dirty="0" sz="1200" spc="-15">
                <a:latin typeface="Tahoma"/>
                <a:cs typeface="Tahoma"/>
              </a:rPr>
              <a:t>f</a:t>
            </a:r>
            <a:r>
              <a:rPr dirty="0" sz="1200" spc="15">
                <a:latin typeface="Tahoma"/>
                <a:cs typeface="Tahoma"/>
              </a:rPr>
              <a:t>o</a:t>
            </a:r>
            <a:r>
              <a:rPr dirty="0" sz="1200" spc="-35">
                <a:latin typeface="Tahoma"/>
                <a:cs typeface="Tahoma"/>
              </a:rPr>
              <a:t>r</a:t>
            </a:r>
            <a:r>
              <a:rPr dirty="0" sz="1200" spc="-30">
                <a:latin typeface="Tahoma"/>
                <a:cs typeface="Tahoma"/>
              </a:rPr>
              <a:t> </a:t>
            </a:r>
            <a:r>
              <a:rPr dirty="0" sz="1200">
                <a:latin typeface="Tahoma"/>
                <a:cs typeface="Tahoma"/>
              </a:rPr>
              <a:t>L</a:t>
            </a:r>
            <a:r>
              <a:rPr dirty="0" sz="1200" spc="-5">
                <a:latin typeface="Tahoma"/>
                <a:cs typeface="Tahoma"/>
              </a:rPr>
              <a:t>un</a:t>
            </a:r>
            <a:r>
              <a:rPr dirty="0" sz="1200" spc="5">
                <a:latin typeface="Tahoma"/>
                <a:cs typeface="Tahoma"/>
              </a:rPr>
              <a:t>g</a:t>
            </a:r>
            <a:r>
              <a:rPr dirty="0" sz="1200" spc="-75">
                <a:latin typeface="Tahoma"/>
                <a:cs typeface="Tahoma"/>
              </a:rPr>
              <a:t> </a:t>
            </a:r>
            <a:r>
              <a:rPr dirty="0" sz="1200" spc="170">
                <a:latin typeface="Tahoma"/>
                <a:cs typeface="Tahoma"/>
              </a:rPr>
              <a:t>C</a:t>
            </a:r>
            <a:r>
              <a:rPr dirty="0" sz="1200" spc="35">
                <a:latin typeface="Tahoma"/>
                <a:cs typeface="Tahoma"/>
              </a:rPr>
              <a:t>a</a:t>
            </a:r>
            <a:r>
              <a:rPr dirty="0" sz="1200" spc="-5">
                <a:latin typeface="Tahoma"/>
                <a:cs typeface="Tahoma"/>
              </a:rPr>
              <a:t>n</a:t>
            </a:r>
            <a:r>
              <a:rPr dirty="0" sz="1200" spc="35">
                <a:latin typeface="Tahoma"/>
                <a:cs typeface="Tahoma"/>
              </a:rPr>
              <a:t>c</a:t>
            </a:r>
            <a:r>
              <a:rPr dirty="0" sz="1200" spc="-25">
                <a:latin typeface="Tahoma"/>
                <a:cs typeface="Tahoma"/>
              </a:rPr>
              <a:t>e</a:t>
            </a:r>
            <a:r>
              <a:rPr dirty="0" sz="1200" spc="-35"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90209" y="1673860"/>
            <a:ext cx="593725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-1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000" spc="20" b="1">
                <a:solidFill>
                  <a:srgbClr val="FFFFFF"/>
                </a:solidFill>
                <a:latin typeface="Arial"/>
                <a:cs typeface="Arial"/>
              </a:rPr>
              <a:t>EN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52917" y="1673860"/>
            <a:ext cx="1032510" cy="3352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00" spc="-15" b="1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2000" spc="2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000" spc="-2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000" spc="20" b="1">
                <a:solidFill>
                  <a:srgbClr val="FFFFFF"/>
                </a:solidFill>
                <a:latin typeface="Arial"/>
                <a:cs typeface="Arial"/>
              </a:rPr>
              <a:t>EN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66875" y="561911"/>
            <a:ext cx="5148580" cy="957580"/>
            <a:chOff x="1666875" y="561911"/>
            <a:chExt cx="5148580" cy="9575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6875" y="561911"/>
              <a:ext cx="3538601" cy="95726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9150" y="561911"/>
              <a:ext cx="709612" cy="95726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2500" y="561911"/>
              <a:ext cx="2052701" cy="957262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97230" y="164147"/>
            <a:ext cx="5748020" cy="1541145"/>
          </a:xfrm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80"/>
              </a:spcBef>
            </a:pPr>
            <a:r>
              <a:rPr dirty="0" sz="3300" spc="-25">
                <a:solidFill>
                  <a:srgbClr val="4471C4"/>
                </a:solidFill>
                <a:latin typeface="Calibri Light"/>
                <a:cs typeface="Calibri Light"/>
              </a:rPr>
              <a:t>Elucidating lung </a:t>
            </a:r>
            <a:r>
              <a:rPr dirty="0" sz="3300" spc="-35">
                <a:solidFill>
                  <a:srgbClr val="4471C4"/>
                </a:solidFill>
                <a:latin typeface="Calibri Light"/>
                <a:cs typeface="Calibri Light"/>
              </a:rPr>
              <a:t>cancer </a:t>
            </a:r>
            <a:r>
              <a:rPr dirty="0" sz="3300" spc="-25">
                <a:solidFill>
                  <a:srgbClr val="4471C4"/>
                </a:solidFill>
                <a:latin typeface="Calibri Light"/>
                <a:cs typeface="Calibri Light"/>
              </a:rPr>
              <a:t>etiology </a:t>
            </a:r>
            <a:r>
              <a:rPr dirty="0" sz="3300" spc="-20">
                <a:solidFill>
                  <a:srgbClr val="4471C4"/>
                </a:solidFill>
                <a:latin typeface="Calibri Light"/>
                <a:cs typeface="Calibri Light"/>
              </a:rPr>
              <a:t> </a:t>
            </a:r>
            <a:r>
              <a:rPr dirty="0" sz="3300" spc="-25">
                <a:solidFill>
                  <a:srgbClr val="4471C4"/>
                </a:solidFill>
                <a:latin typeface="Calibri Light"/>
                <a:cs typeface="Calibri Light"/>
              </a:rPr>
              <a:t>among</a:t>
            </a:r>
            <a:r>
              <a:rPr dirty="0" sz="3300" spc="-85">
                <a:solidFill>
                  <a:srgbClr val="4471C4"/>
                </a:solidFill>
                <a:latin typeface="Calibri Light"/>
                <a:cs typeface="Calibri Light"/>
              </a:rPr>
              <a:t> </a:t>
            </a:r>
            <a:r>
              <a:rPr dirty="0" sz="3300" spc="-30">
                <a:solidFill>
                  <a:srgbClr val="4471C4"/>
                </a:solidFill>
                <a:latin typeface="Calibri Light"/>
                <a:cs typeface="Calibri Light"/>
              </a:rPr>
              <a:t>Female</a:t>
            </a:r>
            <a:r>
              <a:rPr dirty="0" sz="3300" spc="-70">
                <a:solidFill>
                  <a:srgbClr val="4471C4"/>
                </a:solidFill>
                <a:latin typeface="Calibri Light"/>
                <a:cs typeface="Calibri Light"/>
              </a:rPr>
              <a:t> </a:t>
            </a:r>
            <a:r>
              <a:rPr dirty="0" sz="3300" spc="-20">
                <a:solidFill>
                  <a:srgbClr val="4471C4"/>
                </a:solidFill>
                <a:latin typeface="Calibri Light"/>
                <a:cs typeface="Calibri Light"/>
              </a:rPr>
              <a:t>Asian</a:t>
            </a:r>
            <a:r>
              <a:rPr dirty="0" sz="3300" spc="-70">
                <a:solidFill>
                  <a:srgbClr val="4471C4"/>
                </a:solidFill>
                <a:latin typeface="Calibri Light"/>
                <a:cs typeface="Calibri Light"/>
              </a:rPr>
              <a:t> </a:t>
            </a:r>
            <a:r>
              <a:rPr dirty="0" sz="3300" spc="-50">
                <a:solidFill>
                  <a:srgbClr val="4471C4"/>
                </a:solidFill>
                <a:latin typeface="Calibri Light"/>
                <a:cs typeface="Calibri Light"/>
              </a:rPr>
              <a:t>Non-Smokers </a:t>
            </a:r>
            <a:r>
              <a:rPr dirty="0" sz="3300" spc="-735">
                <a:solidFill>
                  <a:srgbClr val="4471C4"/>
                </a:solidFill>
                <a:latin typeface="Calibri Light"/>
                <a:cs typeface="Calibri Light"/>
              </a:rPr>
              <a:t> </a:t>
            </a:r>
            <a:r>
              <a:rPr dirty="0" sz="3300" spc="-55">
                <a:solidFill>
                  <a:srgbClr val="4471C4"/>
                </a:solidFill>
                <a:latin typeface="Calibri Light"/>
                <a:cs typeface="Calibri Light"/>
              </a:rPr>
              <a:t>(FANS)</a:t>
            </a:r>
            <a:endParaRPr sz="3300">
              <a:latin typeface="Calibri Light"/>
              <a:cs typeface="Calibri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3400" y="1792604"/>
            <a:ext cx="7214234" cy="2634615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307975" marR="5080" indent="-295910">
              <a:lnSpc>
                <a:spcPct val="101400"/>
              </a:lnSpc>
              <a:spcBef>
                <a:spcPts val="70"/>
              </a:spcBef>
              <a:buClr>
                <a:srgbClr val="4471C4"/>
              </a:buClr>
              <a:buSzPct val="78571"/>
              <a:buFont typeface="Wingdings"/>
              <a:buChar char=""/>
              <a:tabLst>
                <a:tab pos="307975" algn="l"/>
                <a:tab pos="308610" algn="l"/>
              </a:tabLst>
            </a:pPr>
            <a:r>
              <a:rPr dirty="0" sz="2100" spc="-5">
                <a:latin typeface="Calibri"/>
                <a:cs typeface="Calibri"/>
              </a:rPr>
              <a:t>Multi-level</a:t>
            </a:r>
            <a:r>
              <a:rPr dirty="0" sz="2100" spc="20">
                <a:latin typeface="Calibri"/>
                <a:cs typeface="Calibri"/>
              </a:rPr>
              <a:t> </a:t>
            </a:r>
            <a:r>
              <a:rPr dirty="0" sz="2100" spc="-10">
                <a:latin typeface="Calibri"/>
                <a:cs typeface="Calibri"/>
              </a:rPr>
              <a:t>risk</a:t>
            </a:r>
            <a:r>
              <a:rPr dirty="0" sz="2100" spc="-5">
                <a:latin typeface="Calibri"/>
                <a:cs typeface="Calibri"/>
              </a:rPr>
              <a:t> </a:t>
            </a:r>
            <a:r>
              <a:rPr dirty="0" sz="2100" spc="-20">
                <a:latin typeface="Calibri"/>
                <a:cs typeface="Calibri"/>
              </a:rPr>
              <a:t>factors,</a:t>
            </a:r>
            <a:r>
              <a:rPr dirty="0" sz="2100" spc="55">
                <a:latin typeface="Calibri"/>
                <a:cs typeface="Calibri"/>
              </a:rPr>
              <a:t> </a:t>
            </a:r>
            <a:r>
              <a:rPr dirty="0" sz="2100" spc="-20">
                <a:latin typeface="Calibri"/>
                <a:cs typeface="Calibri"/>
              </a:rPr>
              <a:t>ancestry,</a:t>
            </a:r>
            <a:r>
              <a:rPr dirty="0" sz="2100" spc="-15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and</a:t>
            </a:r>
            <a:r>
              <a:rPr dirty="0" sz="2100">
                <a:latin typeface="Calibri"/>
                <a:cs typeface="Calibri"/>
              </a:rPr>
              <a:t> molecular</a:t>
            </a:r>
            <a:r>
              <a:rPr dirty="0" sz="2100" spc="70">
                <a:latin typeface="Calibri"/>
                <a:cs typeface="Calibri"/>
              </a:rPr>
              <a:t> </a:t>
            </a:r>
            <a:r>
              <a:rPr dirty="0" sz="2100" spc="-10">
                <a:latin typeface="Calibri"/>
                <a:cs typeface="Calibri"/>
              </a:rPr>
              <a:t>profiling</a:t>
            </a:r>
            <a:r>
              <a:rPr dirty="0" sz="2100" spc="40">
                <a:latin typeface="Calibri"/>
                <a:cs typeface="Calibri"/>
              </a:rPr>
              <a:t> </a:t>
            </a:r>
            <a:r>
              <a:rPr dirty="0" sz="2100" spc="-30">
                <a:latin typeface="Calibri"/>
                <a:cs typeface="Calibri"/>
              </a:rPr>
              <a:t>of</a:t>
            </a:r>
            <a:r>
              <a:rPr dirty="0" sz="2100" spc="5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lung </a:t>
            </a:r>
            <a:r>
              <a:rPr dirty="0" sz="2100" spc="-459">
                <a:latin typeface="Calibri"/>
                <a:cs typeface="Calibri"/>
              </a:rPr>
              <a:t> </a:t>
            </a:r>
            <a:r>
              <a:rPr dirty="0" sz="2100" spc="-15">
                <a:latin typeface="Calibri"/>
                <a:cs typeface="Calibri"/>
              </a:rPr>
              <a:t>cancer</a:t>
            </a:r>
            <a:r>
              <a:rPr dirty="0" sz="2100" spc="40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specimens</a:t>
            </a:r>
            <a:r>
              <a:rPr dirty="0" sz="2100" spc="-5">
                <a:latin typeface="Calibri"/>
                <a:cs typeface="Calibri"/>
              </a:rPr>
              <a:t> </a:t>
            </a:r>
            <a:r>
              <a:rPr dirty="0" sz="2100" spc="15">
                <a:latin typeface="Calibri"/>
                <a:cs typeface="Calibri"/>
              </a:rPr>
              <a:t>in</a:t>
            </a:r>
            <a:r>
              <a:rPr dirty="0" sz="2100" spc="-40">
                <a:latin typeface="Calibri"/>
                <a:cs typeface="Calibri"/>
              </a:rPr>
              <a:t> </a:t>
            </a:r>
            <a:r>
              <a:rPr dirty="0" sz="2100" b="1">
                <a:latin typeface="Calibri"/>
                <a:cs typeface="Calibri"/>
              </a:rPr>
              <a:t>Asian</a:t>
            </a:r>
            <a:r>
              <a:rPr dirty="0" sz="2100" spc="-30" b="1">
                <a:latin typeface="Calibri"/>
                <a:cs typeface="Calibri"/>
              </a:rPr>
              <a:t> </a:t>
            </a:r>
            <a:r>
              <a:rPr dirty="0" sz="2100" spc="-5" b="1">
                <a:latin typeface="Calibri"/>
                <a:cs typeface="Calibri"/>
              </a:rPr>
              <a:t>Americans</a:t>
            </a:r>
            <a:endParaRPr sz="2100">
              <a:latin typeface="Calibri"/>
              <a:cs typeface="Calibri"/>
            </a:endParaRPr>
          </a:p>
          <a:p>
            <a:pPr marL="307975" indent="-295910">
              <a:lnSpc>
                <a:spcPts val="2480"/>
              </a:lnSpc>
              <a:buClr>
                <a:srgbClr val="4471C4"/>
              </a:buClr>
              <a:buSzPct val="78571"/>
              <a:buFont typeface="Wingdings"/>
              <a:buChar char=""/>
              <a:tabLst>
                <a:tab pos="307975" algn="l"/>
                <a:tab pos="308610" algn="l"/>
              </a:tabLst>
            </a:pPr>
            <a:r>
              <a:rPr dirty="0" sz="2100" spc="-10">
                <a:latin typeface="Calibri"/>
                <a:cs typeface="Calibri"/>
              </a:rPr>
              <a:t>Population-based Case-control</a:t>
            </a:r>
            <a:r>
              <a:rPr dirty="0" sz="2100" spc="25">
                <a:latin typeface="Calibri"/>
                <a:cs typeface="Calibri"/>
              </a:rPr>
              <a:t> </a:t>
            </a:r>
            <a:r>
              <a:rPr dirty="0" sz="2100" spc="-15">
                <a:latin typeface="Calibri"/>
                <a:cs typeface="Calibri"/>
              </a:rPr>
              <a:t>study</a:t>
            </a:r>
            <a:endParaRPr sz="2100">
              <a:latin typeface="Calibri"/>
              <a:cs typeface="Calibri"/>
            </a:endParaRPr>
          </a:p>
          <a:p>
            <a:pPr marL="307975">
              <a:lnSpc>
                <a:spcPct val="100000"/>
              </a:lnSpc>
              <a:spcBef>
                <a:spcPts val="35"/>
              </a:spcBef>
              <a:tabLst>
                <a:tab pos="591820" algn="l"/>
              </a:tabLst>
            </a:pPr>
            <a:r>
              <a:rPr dirty="0" sz="1850" spc="5">
                <a:solidFill>
                  <a:srgbClr val="1F4E79"/>
                </a:solidFill>
                <a:latin typeface="Calibri"/>
                <a:cs typeface="Calibri"/>
              </a:rPr>
              <a:t>-	</a:t>
            </a:r>
            <a:r>
              <a:rPr dirty="0" sz="1850" spc="25">
                <a:latin typeface="Calibri"/>
                <a:cs typeface="Calibri"/>
              </a:rPr>
              <a:t>600</a:t>
            </a:r>
            <a:r>
              <a:rPr dirty="0" sz="1850" spc="-15">
                <a:latin typeface="Calibri"/>
                <a:cs typeface="Calibri"/>
              </a:rPr>
              <a:t> </a:t>
            </a:r>
            <a:r>
              <a:rPr dirty="0" sz="1850" spc="25">
                <a:latin typeface="Calibri"/>
                <a:cs typeface="Calibri"/>
              </a:rPr>
              <a:t>lung</a:t>
            </a:r>
            <a:r>
              <a:rPr dirty="0" sz="1850" spc="-15">
                <a:latin typeface="Calibri"/>
                <a:cs typeface="Calibri"/>
              </a:rPr>
              <a:t> </a:t>
            </a:r>
            <a:r>
              <a:rPr dirty="0" sz="2100" spc="-10">
                <a:latin typeface="Calibri"/>
                <a:cs typeface="Calibri"/>
              </a:rPr>
              <a:t>cancer</a:t>
            </a:r>
            <a:r>
              <a:rPr dirty="0" sz="2100" spc="-20">
                <a:latin typeface="Calibri"/>
                <a:cs typeface="Calibri"/>
              </a:rPr>
              <a:t> </a:t>
            </a:r>
            <a:r>
              <a:rPr dirty="0" sz="1850" spc="10">
                <a:latin typeface="Calibri"/>
                <a:cs typeface="Calibri"/>
              </a:rPr>
              <a:t>cases,</a:t>
            </a:r>
            <a:r>
              <a:rPr dirty="0" sz="1850" spc="5">
                <a:latin typeface="Calibri"/>
                <a:cs typeface="Calibri"/>
              </a:rPr>
              <a:t> </a:t>
            </a:r>
            <a:r>
              <a:rPr dirty="0" sz="1850" spc="25">
                <a:latin typeface="Calibri"/>
                <a:cs typeface="Calibri"/>
              </a:rPr>
              <a:t>600</a:t>
            </a:r>
            <a:r>
              <a:rPr dirty="0" sz="1850" spc="5">
                <a:latin typeface="Calibri"/>
                <a:cs typeface="Calibri"/>
              </a:rPr>
              <a:t> controls</a:t>
            </a:r>
            <a:endParaRPr sz="1850">
              <a:latin typeface="Calibri"/>
              <a:cs typeface="Calibri"/>
            </a:endParaRPr>
          </a:p>
          <a:p>
            <a:pPr marL="307975" indent="-295910">
              <a:lnSpc>
                <a:spcPts val="2500"/>
              </a:lnSpc>
              <a:spcBef>
                <a:spcPts val="35"/>
              </a:spcBef>
              <a:buClr>
                <a:srgbClr val="4471C4"/>
              </a:buClr>
              <a:buSzPct val="78571"/>
              <a:buFont typeface="Wingdings"/>
              <a:buChar char=""/>
              <a:tabLst>
                <a:tab pos="307975" algn="l"/>
                <a:tab pos="308610" algn="l"/>
              </a:tabLst>
            </a:pPr>
            <a:r>
              <a:rPr dirty="0" sz="2100" spc="-10">
                <a:latin typeface="Calibri"/>
                <a:cs typeface="Calibri"/>
              </a:rPr>
              <a:t>Questionnaire,</a:t>
            </a:r>
            <a:r>
              <a:rPr dirty="0" sz="2100" spc="40">
                <a:latin typeface="Calibri"/>
                <a:cs typeface="Calibri"/>
              </a:rPr>
              <a:t> </a:t>
            </a:r>
            <a:r>
              <a:rPr dirty="0" sz="2100" spc="-10">
                <a:latin typeface="Calibri"/>
                <a:cs typeface="Calibri"/>
              </a:rPr>
              <a:t>saliva,</a:t>
            </a:r>
            <a:r>
              <a:rPr dirty="0" sz="2100" spc="10">
                <a:latin typeface="Calibri"/>
                <a:cs typeface="Calibri"/>
              </a:rPr>
              <a:t> </a:t>
            </a:r>
            <a:r>
              <a:rPr dirty="0" sz="2100" spc="-10">
                <a:latin typeface="Calibri"/>
                <a:cs typeface="Calibri"/>
              </a:rPr>
              <a:t>tumor</a:t>
            </a:r>
            <a:r>
              <a:rPr dirty="0" sz="2100" spc="20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specimen</a:t>
            </a:r>
            <a:endParaRPr sz="2100">
              <a:latin typeface="Calibri"/>
              <a:cs typeface="Calibri"/>
            </a:endParaRPr>
          </a:p>
          <a:p>
            <a:pPr marL="307975" indent="-295910">
              <a:lnSpc>
                <a:spcPts val="2500"/>
              </a:lnSpc>
              <a:buClr>
                <a:srgbClr val="4471C4"/>
              </a:buClr>
              <a:buSzPct val="78571"/>
              <a:buFont typeface="Wingdings"/>
              <a:buChar char=""/>
              <a:tabLst>
                <a:tab pos="307975" algn="l"/>
                <a:tab pos="308610" algn="l"/>
              </a:tabLst>
            </a:pPr>
            <a:r>
              <a:rPr dirty="0" sz="2100">
                <a:latin typeface="Calibri"/>
                <a:cs typeface="Calibri"/>
              </a:rPr>
              <a:t>353/600</a:t>
            </a:r>
            <a:r>
              <a:rPr dirty="0" sz="2100" spc="-50">
                <a:latin typeface="Calibri"/>
                <a:cs typeface="Calibri"/>
              </a:rPr>
              <a:t> </a:t>
            </a:r>
            <a:r>
              <a:rPr dirty="0" sz="2100" spc="-10">
                <a:latin typeface="Calibri"/>
                <a:cs typeface="Calibri"/>
              </a:rPr>
              <a:t>cases,</a:t>
            </a:r>
            <a:r>
              <a:rPr dirty="0" sz="2100" spc="-25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507/600</a:t>
            </a:r>
            <a:r>
              <a:rPr dirty="0" sz="2100" spc="25">
                <a:latin typeface="Calibri"/>
                <a:cs typeface="Calibri"/>
              </a:rPr>
              <a:t> </a:t>
            </a:r>
            <a:r>
              <a:rPr dirty="0" sz="2100" spc="-20">
                <a:latin typeface="Calibri"/>
                <a:cs typeface="Calibri"/>
              </a:rPr>
              <a:t>controls</a:t>
            </a:r>
            <a:r>
              <a:rPr dirty="0" sz="2100" spc="45">
                <a:latin typeface="Calibri"/>
                <a:cs typeface="Calibri"/>
              </a:rPr>
              <a:t> </a:t>
            </a:r>
            <a:r>
              <a:rPr dirty="0" sz="2100" spc="-10">
                <a:latin typeface="Calibri"/>
                <a:cs typeface="Calibri"/>
              </a:rPr>
              <a:t>(10/10/2024)</a:t>
            </a:r>
            <a:endParaRPr sz="2100">
              <a:latin typeface="Calibri"/>
              <a:cs typeface="Calibri"/>
            </a:endParaRPr>
          </a:p>
          <a:p>
            <a:pPr marL="307975" indent="-295910">
              <a:lnSpc>
                <a:spcPts val="2500"/>
              </a:lnSpc>
              <a:spcBef>
                <a:spcPts val="35"/>
              </a:spcBef>
              <a:buClr>
                <a:srgbClr val="4471C4"/>
              </a:buClr>
              <a:buSzPct val="78571"/>
              <a:buFont typeface="Wingdings"/>
              <a:buChar char=""/>
              <a:tabLst>
                <a:tab pos="307975" algn="l"/>
                <a:tab pos="308610" algn="l"/>
              </a:tabLst>
            </a:pPr>
            <a:r>
              <a:rPr dirty="0" sz="2100" spc="-15">
                <a:latin typeface="Calibri"/>
                <a:cs typeface="Calibri"/>
              </a:rPr>
              <a:t>42%</a:t>
            </a:r>
            <a:r>
              <a:rPr dirty="0" sz="2100" spc="40">
                <a:latin typeface="Calibri"/>
                <a:cs typeface="Calibri"/>
              </a:rPr>
              <a:t> </a:t>
            </a:r>
            <a:r>
              <a:rPr dirty="0" sz="2100" spc="-20">
                <a:latin typeface="Calibri"/>
                <a:cs typeface="Calibri"/>
              </a:rPr>
              <a:t>refusal</a:t>
            </a:r>
            <a:r>
              <a:rPr dirty="0" sz="2100" spc="10">
                <a:latin typeface="Calibri"/>
                <a:cs typeface="Calibri"/>
              </a:rPr>
              <a:t> </a:t>
            </a:r>
            <a:r>
              <a:rPr dirty="0" sz="2100" spc="-15">
                <a:latin typeface="Calibri"/>
                <a:cs typeface="Calibri"/>
              </a:rPr>
              <a:t>rate</a:t>
            </a:r>
            <a:r>
              <a:rPr dirty="0" sz="2100" spc="-25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(~50%</a:t>
            </a:r>
            <a:r>
              <a:rPr dirty="0" sz="2100" spc="-25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passive</a:t>
            </a:r>
            <a:r>
              <a:rPr dirty="0" sz="2100" spc="-25">
                <a:latin typeface="Calibri"/>
                <a:cs typeface="Calibri"/>
              </a:rPr>
              <a:t> </a:t>
            </a:r>
            <a:r>
              <a:rPr dirty="0" sz="2100" spc="-5">
                <a:latin typeface="Calibri"/>
                <a:cs typeface="Calibri"/>
              </a:rPr>
              <a:t>refusal)</a:t>
            </a:r>
            <a:endParaRPr sz="2100">
              <a:latin typeface="Calibri"/>
              <a:cs typeface="Calibri"/>
            </a:endParaRPr>
          </a:p>
          <a:p>
            <a:pPr marL="307975" indent="-295910">
              <a:lnSpc>
                <a:spcPts val="2860"/>
              </a:lnSpc>
              <a:buClr>
                <a:srgbClr val="4471C4"/>
              </a:buClr>
              <a:buSzPct val="81250"/>
              <a:buFont typeface="Wingdings"/>
              <a:buChar char=""/>
              <a:tabLst>
                <a:tab pos="307975" algn="l"/>
                <a:tab pos="308610" algn="l"/>
              </a:tabLst>
            </a:pPr>
            <a:r>
              <a:rPr dirty="0" sz="2400" spc="-20">
                <a:solidFill>
                  <a:srgbClr val="FF0000"/>
                </a:solidFill>
                <a:latin typeface="Calibri"/>
                <a:cs typeface="Calibri"/>
              </a:rPr>
              <a:t>https://fansstudy.ucsf.edu/home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39050" y="95250"/>
            <a:ext cx="1352550" cy="165735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57900" y="2181225"/>
            <a:ext cx="2143125" cy="28670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8650" y="742950"/>
            <a:ext cx="7848600" cy="28575"/>
          </a:xfrm>
          <a:custGeom>
            <a:avLst/>
            <a:gdLst/>
            <a:ahLst/>
            <a:cxnLst/>
            <a:rect l="l" t="t" r="r" b="b"/>
            <a:pathLst>
              <a:path w="7848600" h="28575">
                <a:moveTo>
                  <a:pt x="0" y="0"/>
                </a:moveTo>
                <a:lnTo>
                  <a:pt x="7848600" y="28575"/>
                </a:lnTo>
              </a:path>
            </a:pathLst>
          </a:custGeom>
          <a:ln w="57150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58557" y="0"/>
            <a:ext cx="6826884" cy="878840"/>
          </a:xfrm>
          <a:prstGeom prst="rect"/>
        </p:spPr>
        <p:txBody>
          <a:bodyPr wrap="square" lIns="0" tIns="5715" rIns="0" bIns="0" rtlCol="0" vert="horz">
            <a:spAutoFit/>
          </a:bodyPr>
          <a:lstStyle/>
          <a:p>
            <a:pPr marL="1468755" marR="5080" indent="-1456690">
              <a:lnSpc>
                <a:spcPct val="102499"/>
              </a:lnSpc>
              <a:spcBef>
                <a:spcPts val="45"/>
              </a:spcBef>
            </a:pPr>
            <a:r>
              <a:rPr dirty="0" sz="2750" spc="25" b="1">
                <a:latin typeface="Arial"/>
                <a:cs typeface="Arial"/>
              </a:rPr>
              <a:t>Taiwan </a:t>
            </a:r>
            <a:r>
              <a:rPr dirty="0" sz="2750" spc="35" b="1">
                <a:latin typeface="Arial"/>
                <a:cs typeface="Arial"/>
              </a:rPr>
              <a:t>Lung </a:t>
            </a:r>
            <a:r>
              <a:rPr dirty="0" sz="2750" spc="20" b="1">
                <a:latin typeface="Arial"/>
                <a:cs typeface="Arial"/>
              </a:rPr>
              <a:t>Cancer </a:t>
            </a:r>
            <a:r>
              <a:rPr dirty="0" sz="2750" spc="25" b="1">
                <a:latin typeface="Arial"/>
                <a:cs typeface="Arial"/>
              </a:rPr>
              <a:t>Screening </a:t>
            </a:r>
            <a:r>
              <a:rPr dirty="0" sz="2750" b="1">
                <a:latin typeface="Arial"/>
                <a:cs typeface="Arial"/>
              </a:rPr>
              <a:t>in </a:t>
            </a:r>
            <a:r>
              <a:rPr dirty="0" sz="2750" spc="30" b="1">
                <a:latin typeface="Arial"/>
                <a:cs typeface="Arial"/>
              </a:rPr>
              <a:t>Never </a:t>
            </a:r>
            <a:r>
              <a:rPr dirty="0" sz="2750" spc="-755" b="1">
                <a:latin typeface="Arial"/>
                <a:cs typeface="Arial"/>
              </a:rPr>
              <a:t> </a:t>
            </a:r>
            <a:r>
              <a:rPr dirty="0" sz="2750" spc="30" b="1">
                <a:latin typeface="Arial"/>
                <a:cs typeface="Arial"/>
              </a:rPr>
              <a:t>Smoker</a:t>
            </a:r>
            <a:r>
              <a:rPr dirty="0" sz="2750" spc="-50" b="1">
                <a:latin typeface="Arial"/>
                <a:cs typeface="Arial"/>
              </a:rPr>
              <a:t> </a:t>
            </a:r>
            <a:r>
              <a:rPr dirty="0" sz="2750" spc="25" b="1">
                <a:latin typeface="Arial"/>
                <a:cs typeface="Arial"/>
              </a:rPr>
              <a:t>Trial</a:t>
            </a:r>
            <a:r>
              <a:rPr dirty="0" sz="2750" spc="35" b="1">
                <a:latin typeface="Arial"/>
                <a:cs typeface="Arial"/>
              </a:rPr>
              <a:t> </a:t>
            </a:r>
            <a:r>
              <a:rPr dirty="0" sz="2750" spc="15" b="1">
                <a:latin typeface="Arial"/>
                <a:cs typeface="Arial"/>
              </a:rPr>
              <a:t>(TALENT)</a:t>
            </a:r>
            <a:endParaRPr sz="27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0417" y="877887"/>
            <a:ext cx="3245485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5" b="1">
                <a:latin typeface="Arial"/>
                <a:cs typeface="Arial"/>
              </a:rPr>
              <a:t>From</a:t>
            </a:r>
            <a:r>
              <a:rPr dirty="0" sz="1050" spc="-30" b="1">
                <a:latin typeface="Arial"/>
                <a:cs typeface="Arial"/>
              </a:rPr>
              <a:t> </a:t>
            </a:r>
            <a:r>
              <a:rPr dirty="0" sz="1050" spc="-10" b="1">
                <a:latin typeface="Arial"/>
                <a:cs typeface="Arial"/>
              </a:rPr>
              <a:t>2015</a:t>
            </a:r>
            <a:r>
              <a:rPr dirty="0" sz="1050" spc="20" b="1">
                <a:latin typeface="Arial"/>
                <a:cs typeface="Arial"/>
              </a:rPr>
              <a:t> </a:t>
            </a:r>
            <a:r>
              <a:rPr dirty="0" sz="1050" spc="10" b="1">
                <a:latin typeface="Arial"/>
                <a:cs typeface="Arial"/>
              </a:rPr>
              <a:t>to</a:t>
            </a:r>
            <a:r>
              <a:rPr dirty="0" sz="1050" spc="-40" b="1">
                <a:latin typeface="Arial"/>
                <a:cs typeface="Arial"/>
              </a:rPr>
              <a:t> </a:t>
            </a:r>
            <a:r>
              <a:rPr dirty="0" sz="1050" spc="-5" b="1">
                <a:latin typeface="Arial"/>
                <a:cs typeface="Arial"/>
              </a:rPr>
              <a:t>2019,</a:t>
            </a:r>
            <a:r>
              <a:rPr dirty="0" sz="1050" spc="10" b="1">
                <a:latin typeface="Arial"/>
                <a:cs typeface="Arial"/>
              </a:rPr>
              <a:t> </a:t>
            </a:r>
            <a:r>
              <a:rPr dirty="0" sz="1050" spc="5" b="1">
                <a:latin typeface="Arial"/>
                <a:cs typeface="Arial"/>
              </a:rPr>
              <a:t>17</a:t>
            </a:r>
            <a:r>
              <a:rPr dirty="0" sz="1050" spc="25" b="1">
                <a:latin typeface="Arial"/>
                <a:cs typeface="Arial"/>
              </a:rPr>
              <a:t> </a:t>
            </a:r>
            <a:r>
              <a:rPr dirty="0" sz="1050" spc="-10" b="1">
                <a:latin typeface="Arial"/>
                <a:cs typeface="Arial"/>
              </a:rPr>
              <a:t>medical</a:t>
            </a:r>
            <a:r>
              <a:rPr dirty="0" sz="1050" spc="10" b="1">
                <a:latin typeface="Arial"/>
                <a:cs typeface="Arial"/>
              </a:rPr>
              <a:t> </a:t>
            </a:r>
            <a:r>
              <a:rPr dirty="0" sz="1050" spc="-5" b="1">
                <a:latin typeface="Arial"/>
                <a:cs typeface="Arial"/>
              </a:rPr>
              <a:t>centres</a:t>
            </a:r>
            <a:r>
              <a:rPr dirty="0" sz="1050" spc="-55" b="1">
                <a:latin typeface="Arial"/>
                <a:cs typeface="Arial"/>
              </a:rPr>
              <a:t> </a:t>
            </a:r>
            <a:r>
              <a:rPr dirty="0" sz="1050" spc="-5" b="1">
                <a:latin typeface="Arial"/>
                <a:cs typeface="Arial"/>
              </a:rPr>
              <a:t>participated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952813" y="1381188"/>
            <a:ext cx="666750" cy="428625"/>
            <a:chOff x="2952813" y="1381188"/>
            <a:chExt cx="666750" cy="428625"/>
          </a:xfrm>
        </p:grpSpPr>
        <p:sp>
          <p:nvSpPr>
            <p:cNvPr id="6" name="object 6"/>
            <p:cNvSpPr/>
            <p:nvPr/>
          </p:nvSpPr>
          <p:spPr>
            <a:xfrm>
              <a:off x="2957576" y="1385950"/>
              <a:ext cx="657225" cy="419100"/>
            </a:xfrm>
            <a:custGeom>
              <a:avLst/>
              <a:gdLst/>
              <a:ahLst/>
              <a:cxnLst/>
              <a:rect l="l" t="t" r="r" b="b"/>
              <a:pathLst>
                <a:path w="657225" h="419100">
                  <a:moveTo>
                    <a:pt x="587248" y="0"/>
                  </a:moveTo>
                  <a:lnTo>
                    <a:pt x="69850" y="0"/>
                  </a:lnTo>
                  <a:lnTo>
                    <a:pt x="42648" y="5484"/>
                  </a:lnTo>
                  <a:lnTo>
                    <a:pt x="20447" y="20446"/>
                  </a:lnTo>
                  <a:lnTo>
                    <a:pt x="5484" y="42648"/>
                  </a:lnTo>
                  <a:lnTo>
                    <a:pt x="0" y="69850"/>
                  </a:lnTo>
                  <a:lnTo>
                    <a:pt x="0" y="349123"/>
                  </a:lnTo>
                  <a:lnTo>
                    <a:pt x="5484" y="376344"/>
                  </a:lnTo>
                  <a:lnTo>
                    <a:pt x="20446" y="398589"/>
                  </a:lnTo>
                  <a:lnTo>
                    <a:pt x="42648" y="413595"/>
                  </a:lnTo>
                  <a:lnTo>
                    <a:pt x="69850" y="419100"/>
                  </a:lnTo>
                  <a:lnTo>
                    <a:pt x="587248" y="419100"/>
                  </a:lnTo>
                  <a:lnTo>
                    <a:pt x="614469" y="413595"/>
                  </a:lnTo>
                  <a:lnTo>
                    <a:pt x="636714" y="398589"/>
                  </a:lnTo>
                  <a:lnTo>
                    <a:pt x="651720" y="376344"/>
                  </a:lnTo>
                  <a:lnTo>
                    <a:pt x="657225" y="349123"/>
                  </a:lnTo>
                  <a:lnTo>
                    <a:pt x="657225" y="69850"/>
                  </a:lnTo>
                  <a:lnTo>
                    <a:pt x="651720" y="42648"/>
                  </a:lnTo>
                  <a:lnTo>
                    <a:pt x="636714" y="20447"/>
                  </a:lnTo>
                  <a:lnTo>
                    <a:pt x="614469" y="5484"/>
                  </a:lnTo>
                  <a:lnTo>
                    <a:pt x="587248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957576" y="1385950"/>
              <a:ext cx="657225" cy="419100"/>
            </a:xfrm>
            <a:custGeom>
              <a:avLst/>
              <a:gdLst/>
              <a:ahLst/>
              <a:cxnLst/>
              <a:rect l="l" t="t" r="r" b="b"/>
              <a:pathLst>
                <a:path w="657225" h="419100">
                  <a:moveTo>
                    <a:pt x="0" y="69850"/>
                  </a:moveTo>
                  <a:lnTo>
                    <a:pt x="5484" y="42648"/>
                  </a:lnTo>
                  <a:lnTo>
                    <a:pt x="20447" y="20446"/>
                  </a:lnTo>
                  <a:lnTo>
                    <a:pt x="42648" y="5484"/>
                  </a:lnTo>
                  <a:lnTo>
                    <a:pt x="69850" y="0"/>
                  </a:lnTo>
                  <a:lnTo>
                    <a:pt x="587248" y="0"/>
                  </a:lnTo>
                  <a:lnTo>
                    <a:pt x="614469" y="5484"/>
                  </a:lnTo>
                  <a:lnTo>
                    <a:pt x="636714" y="20447"/>
                  </a:lnTo>
                  <a:lnTo>
                    <a:pt x="651720" y="42648"/>
                  </a:lnTo>
                  <a:lnTo>
                    <a:pt x="657225" y="69850"/>
                  </a:lnTo>
                  <a:lnTo>
                    <a:pt x="657225" y="349123"/>
                  </a:lnTo>
                  <a:lnTo>
                    <a:pt x="651720" y="376344"/>
                  </a:lnTo>
                  <a:lnTo>
                    <a:pt x="636714" y="398589"/>
                  </a:lnTo>
                  <a:lnTo>
                    <a:pt x="614469" y="413595"/>
                  </a:lnTo>
                  <a:lnTo>
                    <a:pt x="587248" y="419100"/>
                  </a:lnTo>
                  <a:lnTo>
                    <a:pt x="69850" y="419100"/>
                  </a:lnTo>
                  <a:lnTo>
                    <a:pt x="42648" y="413595"/>
                  </a:lnTo>
                  <a:lnTo>
                    <a:pt x="20446" y="398589"/>
                  </a:lnTo>
                  <a:lnTo>
                    <a:pt x="5484" y="376344"/>
                  </a:lnTo>
                  <a:lnTo>
                    <a:pt x="0" y="349123"/>
                  </a:lnTo>
                  <a:lnTo>
                    <a:pt x="0" y="69850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3105785" y="1490598"/>
            <a:ext cx="3543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2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200" spc="20" b="1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dirty="0" sz="1200" spc="-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162050" y="1304988"/>
            <a:ext cx="1524635" cy="676275"/>
            <a:chOff x="1162050" y="1304988"/>
            <a:chExt cx="1524635" cy="676275"/>
          </a:xfrm>
        </p:grpSpPr>
        <p:sp>
          <p:nvSpPr>
            <p:cNvPr id="10" name="object 10"/>
            <p:cNvSpPr/>
            <p:nvPr/>
          </p:nvSpPr>
          <p:spPr>
            <a:xfrm>
              <a:off x="1166812" y="1309750"/>
              <a:ext cx="1515110" cy="666750"/>
            </a:xfrm>
            <a:custGeom>
              <a:avLst/>
              <a:gdLst/>
              <a:ahLst/>
              <a:cxnLst/>
              <a:rect l="l" t="t" r="r" b="b"/>
              <a:pathLst>
                <a:path w="1515110" h="666750">
                  <a:moveTo>
                    <a:pt x="1439100" y="0"/>
                  </a:moveTo>
                  <a:lnTo>
                    <a:pt x="75387" y="0"/>
                  </a:lnTo>
                  <a:lnTo>
                    <a:pt x="46045" y="5909"/>
                  </a:lnTo>
                  <a:lnTo>
                    <a:pt x="22082" y="22034"/>
                  </a:lnTo>
                  <a:lnTo>
                    <a:pt x="5924" y="45970"/>
                  </a:lnTo>
                  <a:lnTo>
                    <a:pt x="0" y="75311"/>
                  </a:lnTo>
                  <a:lnTo>
                    <a:pt x="0" y="591312"/>
                  </a:lnTo>
                  <a:lnTo>
                    <a:pt x="5924" y="620672"/>
                  </a:lnTo>
                  <a:lnTo>
                    <a:pt x="22082" y="644652"/>
                  </a:lnTo>
                  <a:lnTo>
                    <a:pt x="46045" y="660820"/>
                  </a:lnTo>
                  <a:lnTo>
                    <a:pt x="75387" y="666750"/>
                  </a:lnTo>
                  <a:lnTo>
                    <a:pt x="1439100" y="666750"/>
                  </a:lnTo>
                  <a:lnTo>
                    <a:pt x="1468461" y="660820"/>
                  </a:lnTo>
                  <a:lnTo>
                    <a:pt x="1492440" y="644652"/>
                  </a:lnTo>
                  <a:lnTo>
                    <a:pt x="1508609" y="620672"/>
                  </a:lnTo>
                  <a:lnTo>
                    <a:pt x="1514538" y="591312"/>
                  </a:lnTo>
                  <a:lnTo>
                    <a:pt x="1514538" y="75311"/>
                  </a:lnTo>
                  <a:lnTo>
                    <a:pt x="1508609" y="45970"/>
                  </a:lnTo>
                  <a:lnTo>
                    <a:pt x="1492440" y="22034"/>
                  </a:lnTo>
                  <a:lnTo>
                    <a:pt x="1468461" y="5909"/>
                  </a:lnTo>
                  <a:lnTo>
                    <a:pt x="143910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66812" y="1309750"/>
              <a:ext cx="1515110" cy="666750"/>
            </a:xfrm>
            <a:custGeom>
              <a:avLst/>
              <a:gdLst/>
              <a:ahLst/>
              <a:cxnLst/>
              <a:rect l="l" t="t" r="r" b="b"/>
              <a:pathLst>
                <a:path w="1515110" h="666750">
                  <a:moveTo>
                    <a:pt x="0" y="75311"/>
                  </a:moveTo>
                  <a:lnTo>
                    <a:pt x="5924" y="45970"/>
                  </a:lnTo>
                  <a:lnTo>
                    <a:pt x="22082" y="22034"/>
                  </a:lnTo>
                  <a:lnTo>
                    <a:pt x="46045" y="5909"/>
                  </a:lnTo>
                  <a:lnTo>
                    <a:pt x="75387" y="0"/>
                  </a:lnTo>
                  <a:lnTo>
                    <a:pt x="1439100" y="0"/>
                  </a:lnTo>
                  <a:lnTo>
                    <a:pt x="1468461" y="5909"/>
                  </a:lnTo>
                  <a:lnTo>
                    <a:pt x="1492440" y="22034"/>
                  </a:lnTo>
                  <a:lnTo>
                    <a:pt x="1508609" y="45970"/>
                  </a:lnTo>
                  <a:lnTo>
                    <a:pt x="1514538" y="75311"/>
                  </a:lnTo>
                  <a:lnTo>
                    <a:pt x="1514538" y="591312"/>
                  </a:lnTo>
                  <a:lnTo>
                    <a:pt x="1508609" y="620672"/>
                  </a:lnTo>
                  <a:lnTo>
                    <a:pt x="1492440" y="644652"/>
                  </a:lnTo>
                  <a:lnTo>
                    <a:pt x="1468461" y="660820"/>
                  </a:lnTo>
                  <a:lnTo>
                    <a:pt x="1439100" y="666750"/>
                  </a:lnTo>
                  <a:lnTo>
                    <a:pt x="75387" y="666750"/>
                  </a:lnTo>
                  <a:lnTo>
                    <a:pt x="46045" y="660820"/>
                  </a:lnTo>
                  <a:lnTo>
                    <a:pt x="22082" y="644652"/>
                  </a:lnTo>
                  <a:lnTo>
                    <a:pt x="5924" y="620672"/>
                  </a:lnTo>
                  <a:lnTo>
                    <a:pt x="0" y="591312"/>
                  </a:lnTo>
                  <a:lnTo>
                    <a:pt x="0" y="75311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1273810" y="1350073"/>
            <a:ext cx="1293495" cy="58102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algn="ctr" marL="155575" marR="144145">
              <a:lnSpc>
                <a:spcPts val="1430"/>
              </a:lnSpc>
              <a:spcBef>
                <a:spcPts val="155"/>
              </a:spcBef>
            </a:pPr>
            <a:r>
              <a:rPr dirty="0" sz="1200" spc="3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200" spc="1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200" spc="-3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200" spc="-5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200" spc="-2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200" spc="1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1200" spc="3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200" spc="1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g  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55-75</a:t>
            </a:r>
            <a:r>
              <a:rPr dirty="0" sz="1200" spc="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FFFFFF"/>
                </a:solidFill>
                <a:latin typeface="Arial"/>
                <a:cs typeface="Arial"/>
              </a:rPr>
              <a:t>y/o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dirty="0" sz="1200" spc="-5" b="1">
                <a:solidFill>
                  <a:srgbClr val="FFFFFF"/>
                </a:solidFill>
                <a:latin typeface="Arial"/>
                <a:cs typeface="Arial"/>
              </a:rPr>
              <a:t>lung</a:t>
            </a:r>
            <a:r>
              <a:rPr dirty="0" sz="1200" spc="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FFFFFF"/>
                </a:solidFill>
                <a:latin typeface="Arial"/>
                <a:cs typeface="Arial"/>
              </a:rPr>
              <a:t>cancer</a:t>
            </a:r>
            <a:r>
              <a:rPr dirty="0" sz="1200" spc="5" b="1">
                <a:solidFill>
                  <a:srgbClr val="FFFFFF"/>
                </a:solidFill>
                <a:latin typeface="Arial"/>
                <a:cs typeface="Arial"/>
              </a:rPr>
              <a:t> risks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8800" y="2246312"/>
            <a:ext cx="137160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7645" indent="-195580">
              <a:lnSpc>
                <a:spcPct val="100000"/>
              </a:lnSpc>
              <a:spcBef>
                <a:spcPts val="100"/>
              </a:spcBef>
              <a:buClr>
                <a:srgbClr val="FF0000"/>
              </a:buClr>
              <a:buFont typeface="Wingdings"/>
              <a:buChar char=""/>
              <a:tabLst>
                <a:tab pos="208279" algn="l"/>
              </a:tabLst>
            </a:pPr>
            <a:r>
              <a:rPr dirty="0" sz="1050" spc="5" b="1">
                <a:latin typeface="Calibri"/>
                <a:cs typeface="Calibri"/>
              </a:rPr>
              <a:t>Key</a:t>
            </a:r>
            <a:r>
              <a:rPr dirty="0" sz="1050" spc="-5" b="1">
                <a:latin typeface="Calibri"/>
                <a:cs typeface="Calibri"/>
              </a:rPr>
              <a:t> </a:t>
            </a:r>
            <a:r>
              <a:rPr dirty="0" sz="1050" spc="-10" b="1">
                <a:latin typeface="Calibri"/>
                <a:cs typeface="Calibri"/>
              </a:rPr>
              <a:t>inclusion</a:t>
            </a:r>
            <a:r>
              <a:rPr dirty="0" sz="1050" b="1">
                <a:latin typeface="Calibri"/>
                <a:cs typeface="Calibri"/>
              </a:rPr>
              <a:t> </a:t>
            </a:r>
            <a:r>
              <a:rPr dirty="0" sz="1050" spc="-10" b="1">
                <a:latin typeface="Calibri"/>
                <a:cs typeface="Calibri"/>
              </a:rPr>
              <a:t>criteria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8662" y="2415443"/>
            <a:ext cx="3016885" cy="637540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marL="230504" indent="-192405">
              <a:lnSpc>
                <a:spcPct val="100000"/>
              </a:lnSpc>
              <a:spcBef>
                <a:spcPts val="420"/>
              </a:spcBef>
              <a:buClr>
                <a:srgbClr val="008000"/>
              </a:buClr>
              <a:buFont typeface="Wingdings"/>
              <a:buChar char=""/>
              <a:tabLst>
                <a:tab pos="230504" algn="l"/>
              </a:tabLst>
            </a:pPr>
            <a:r>
              <a:rPr dirty="0" sz="1050" b="1">
                <a:latin typeface="Calibri"/>
                <a:cs typeface="Calibri"/>
              </a:rPr>
              <a:t>55-75</a:t>
            </a:r>
            <a:r>
              <a:rPr dirty="0" sz="1050" spc="10" b="1">
                <a:latin typeface="Calibri"/>
                <a:cs typeface="Calibri"/>
              </a:rPr>
              <a:t> </a:t>
            </a:r>
            <a:r>
              <a:rPr dirty="0" sz="1050" spc="-10" b="1">
                <a:latin typeface="Calibri"/>
                <a:cs typeface="Calibri"/>
              </a:rPr>
              <a:t>y/o</a:t>
            </a:r>
            <a:r>
              <a:rPr dirty="0" baseline="25641" sz="975" spc="-15" b="1">
                <a:latin typeface="Calibri"/>
                <a:cs typeface="Calibri"/>
              </a:rPr>
              <a:t>a</a:t>
            </a:r>
            <a:endParaRPr baseline="25641" sz="975">
              <a:latin typeface="Calibri"/>
              <a:cs typeface="Calibri"/>
            </a:endParaRPr>
          </a:p>
          <a:p>
            <a:pPr marL="230504" indent="-192405">
              <a:lnSpc>
                <a:spcPct val="100000"/>
              </a:lnSpc>
              <a:spcBef>
                <a:spcPts val="320"/>
              </a:spcBef>
              <a:buClr>
                <a:srgbClr val="008000"/>
              </a:buClr>
              <a:buFont typeface="Wingdings"/>
              <a:buChar char=""/>
              <a:tabLst>
                <a:tab pos="230504" algn="l"/>
              </a:tabLst>
            </a:pPr>
            <a:r>
              <a:rPr dirty="0" sz="1050" b="1">
                <a:latin typeface="Calibri"/>
                <a:cs typeface="Calibri"/>
              </a:rPr>
              <a:t>Never</a:t>
            </a:r>
            <a:r>
              <a:rPr dirty="0" sz="1050" spc="-20" b="1">
                <a:latin typeface="Calibri"/>
                <a:cs typeface="Calibri"/>
              </a:rPr>
              <a:t> </a:t>
            </a:r>
            <a:r>
              <a:rPr dirty="0" sz="1050" spc="-5" b="1">
                <a:latin typeface="Calibri"/>
                <a:cs typeface="Calibri"/>
              </a:rPr>
              <a:t>smoking</a:t>
            </a:r>
            <a:r>
              <a:rPr dirty="0" sz="1050" spc="10" b="1">
                <a:latin typeface="Calibri"/>
                <a:cs typeface="Calibri"/>
              </a:rPr>
              <a:t> </a:t>
            </a:r>
            <a:r>
              <a:rPr dirty="0" sz="1050" spc="15" b="1">
                <a:latin typeface="Calibri"/>
                <a:cs typeface="Calibri"/>
              </a:rPr>
              <a:t>or</a:t>
            </a:r>
            <a:r>
              <a:rPr dirty="0" sz="1050" spc="-15" b="1">
                <a:latin typeface="Calibri"/>
                <a:cs typeface="Calibri"/>
              </a:rPr>
              <a:t> </a:t>
            </a:r>
            <a:r>
              <a:rPr dirty="0" sz="1050" spc="-25" b="1">
                <a:latin typeface="Calibri"/>
                <a:cs typeface="Calibri"/>
              </a:rPr>
              <a:t>SI</a:t>
            </a:r>
            <a:r>
              <a:rPr dirty="0" sz="1050" b="1">
                <a:latin typeface="Calibri"/>
                <a:cs typeface="Calibri"/>
              </a:rPr>
              <a:t> &lt;</a:t>
            </a:r>
            <a:r>
              <a:rPr dirty="0" sz="1050" spc="-15" b="1">
                <a:latin typeface="Calibri"/>
                <a:cs typeface="Calibri"/>
              </a:rPr>
              <a:t> </a:t>
            </a:r>
            <a:r>
              <a:rPr dirty="0" sz="1050" spc="30" b="1">
                <a:latin typeface="Calibri"/>
                <a:cs typeface="Calibri"/>
              </a:rPr>
              <a:t>10</a:t>
            </a:r>
            <a:r>
              <a:rPr dirty="0" sz="1050" spc="-20" b="1">
                <a:latin typeface="Calibri"/>
                <a:cs typeface="Calibri"/>
              </a:rPr>
              <a:t> PY</a:t>
            </a:r>
            <a:r>
              <a:rPr dirty="0" sz="1050" spc="35" b="1">
                <a:latin typeface="Calibri"/>
                <a:cs typeface="Calibri"/>
              </a:rPr>
              <a:t> </a:t>
            </a:r>
            <a:r>
              <a:rPr dirty="0" sz="1050" spc="-15" b="1">
                <a:latin typeface="Calibri"/>
                <a:cs typeface="Calibri"/>
              </a:rPr>
              <a:t>and</a:t>
            </a:r>
            <a:r>
              <a:rPr dirty="0" sz="1050" spc="20" b="1">
                <a:latin typeface="Calibri"/>
                <a:cs typeface="Calibri"/>
              </a:rPr>
              <a:t> </a:t>
            </a:r>
            <a:r>
              <a:rPr dirty="0" sz="1050" spc="-15" b="1">
                <a:latin typeface="Calibri"/>
                <a:cs typeface="Calibri"/>
              </a:rPr>
              <a:t>had</a:t>
            </a:r>
            <a:r>
              <a:rPr dirty="0" sz="1050" spc="25" b="1">
                <a:latin typeface="Calibri"/>
                <a:cs typeface="Calibri"/>
              </a:rPr>
              <a:t> </a:t>
            </a:r>
            <a:r>
              <a:rPr dirty="0" sz="1050" spc="-10" b="1">
                <a:latin typeface="Calibri"/>
                <a:cs typeface="Calibri"/>
              </a:rPr>
              <a:t>quit </a:t>
            </a:r>
            <a:r>
              <a:rPr dirty="0" sz="1050" b="1">
                <a:latin typeface="Calibri"/>
                <a:cs typeface="Calibri"/>
              </a:rPr>
              <a:t>&gt;</a:t>
            </a:r>
            <a:r>
              <a:rPr dirty="0" sz="1050" spc="60" b="1">
                <a:latin typeface="Calibri"/>
                <a:cs typeface="Calibri"/>
              </a:rPr>
              <a:t> </a:t>
            </a:r>
            <a:r>
              <a:rPr dirty="0" sz="1050" spc="-5" b="1">
                <a:latin typeface="Calibri"/>
                <a:cs typeface="Calibri"/>
              </a:rPr>
              <a:t>15</a:t>
            </a:r>
            <a:r>
              <a:rPr dirty="0" sz="1050" spc="-25" b="1">
                <a:latin typeface="Calibri"/>
                <a:cs typeface="Calibri"/>
              </a:rPr>
              <a:t> </a:t>
            </a:r>
            <a:r>
              <a:rPr dirty="0" sz="1050" spc="5" b="1">
                <a:latin typeface="Calibri"/>
                <a:cs typeface="Calibri"/>
              </a:rPr>
              <a:t>yrs</a:t>
            </a:r>
            <a:endParaRPr sz="1050">
              <a:latin typeface="Calibri"/>
              <a:cs typeface="Calibri"/>
            </a:endParaRPr>
          </a:p>
          <a:p>
            <a:pPr marL="230504" indent="-192405">
              <a:lnSpc>
                <a:spcPct val="100000"/>
              </a:lnSpc>
              <a:spcBef>
                <a:spcPts val="395"/>
              </a:spcBef>
              <a:buClr>
                <a:srgbClr val="008000"/>
              </a:buClr>
              <a:buFont typeface="Wingdings"/>
              <a:buChar char=""/>
              <a:tabLst>
                <a:tab pos="230504" algn="l"/>
              </a:tabLst>
            </a:pPr>
            <a:r>
              <a:rPr dirty="0" sz="1050" spc="-5" b="1">
                <a:latin typeface="Calibri"/>
                <a:cs typeface="Calibri"/>
              </a:rPr>
              <a:t>Having</a:t>
            </a:r>
            <a:r>
              <a:rPr dirty="0" sz="1050" spc="5" b="1">
                <a:latin typeface="Calibri"/>
                <a:cs typeface="Calibri"/>
              </a:rPr>
              <a:t> </a:t>
            </a:r>
            <a:r>
              <a:rPr dirty="0" sz="1050" spc="-5" b="1">
                <a:latin typeface="Calibri"/>
                <a:cs typeface="Calibri"/>
              </a:rPr>
              <a:t>one</a:t>
            </a:r>
            <a:r>
              <a:rPr dirty="0" sz="1050" spc="-25" b="1">
                <a:latin typeface="Calibri"/>
                <a:cs typeface="Calibri"/>
              </a:rPr>
              <a:t> </a:t>
            </a:r>
            <a:r>
              <a:rPr dirty="0" sz="1050" spc="15" b="1">
                <a:latin typeface="Calibri"/>
                <a:cs typeface="Calibri"/>
              </a:rPr>
              <a:t>of </a:t>
            </a:r>
            <a:r>
              <a:rPr dirty="0" sz="1050" spc="-10" b="1">
                <a:latin typeface="Calibri"/>
                <a:cs typeface="Calibri"/>
              </a:rPr>
              <a:t>the</a:t>
            </a:r>
            <a:r>
              <a:rPr dirty="0" sz="1050" spc="-25" b="1">
                <a:latin typeface="Calibri"/>
                <a:cs typeface="Calibri"/>
              </a:rPr>
              <a:t> </a:t>
            </a:r>
            <a:r>
              <a:rPr dirty="0" sz="1050" b="1">
                <a:latin typeface="Calibri"/>
                <a:cs typeface="Calibri"/>
              </a:rPr>
              <a:t>following</a:t>
            </a:r>
            <a:r>
              <a:rPr dirty="0" sz="1050" spc="10" b="1">
                <a:latin typeface="Calibri"/>
                <a:cs typeface="Calibri"/>
              </a:rPr>
              <a:t> </a:t>
            </a:r>
            <a:r>
              <a:rPr dirty="0" sz="1050" b="1">
                <a:latin typeface="Calibri"/>
                <a:cs typeface="Calibri"/>
              </a:rPr>
              <a:t>risks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19810" y="3017710"/>
            <a:ext cx="2771775" cy="1056005"/>
          </a:xfrm>
          <a:prstGeom prst="rect">
            <a:avLst/>
          </a:prstGeom>
        </p:spPr>
        <p:txBody>
          <a:bodyPr wrap="square" lIns="0" tIns="62230" rIns="0" bIns="0" rtlCol="0" vert="horz">
            <a:spAutoFit/>
          </a:bodyPr>
          <a:lstStyle/>
          <a:p>
            <a:pPr marL="230504" indent="-192405">
              <a:lnSpc>
                <a:spcPct val="100000"/>
              </a:lnSpc>
              <a:spcBef>
                <a:spcPts val="490"/>
              </a:spcBef>
              <a:buClr>
                <a:srgbClr val="FF836B"/>
              </a:buClr>
              <a:buFont typeface="Wingdings"/>
              <a:buChar char=""/>
              <a:tabLst>
                <a:tab pos="230504" algn="l"/>
              </a:tabLst>
            </a:pPr>
            <a:r>
              <a:rPr dirty="0" sz="1050" b="1">
                <a:latin typeface="Calibri"/>
                <a:cs typeface="Calibri"/>
              </a:rPr>
              <a:t>L</a:t>
            </a:r>
            <a:r>
              <a:rPr dirty="0" sz="1050" spc="35" b="1">
                <a:latin typeface="Calibri"/>
                <a:cs typeface="Calibri"/>
              </a:rPr>
              <a:t>u</a:t>
            </a:r>
            <a:r>
              <a:rPr dirty="0" sz="1050" spc="-40" b="1">
                <a:latin typeface="Calibri"/>
                <a:cs typeface="Calibri"/>
              </a:rPr>
              <a:t>n</a:t>
            </a:r>
            <a:r>
              <a:rPr dirty="0" sz="1050" b="1">
                <a:latin typeface="Calibri"/>
                <a:cs typeface="Calibri"/>
              </a:rPr>
              <a:t>g</a:t>
            </a:r>
            <a:r>
              <a:rPr dirty="0" sz="1050" spc="10" b="1">
                <a:latin typeface="Calibri"/>
                <a:cs typeface="Calibri"/>
              </a:rPr>
              <a:t> </a:t>
            </a:r>
            <a:r>
              <a:rPr dirty="0" sz="1050" spc="5" b="1">
                <a:latin typeface="Calibri"/>
                <a:cs typeface="Calibri"/>
              </a:rPr>
              <a:t>c</a:t>
            </a:r>
            <a:r>
              <a:rPr dirty="0" sz="1050" b="1">
                <a:latin typeface="Calibri"/>
                <a:cs typeface="Calibri"/>
              </a:rPr>
              <a:t>a</a:t>
            </a:r>
            <a:r>
              <a:rPr dirty="0" sz="1050" spc="-40" b="1">
                <a:latin typeface="Calibri"/>
                <a:cs typeface="Calibri"/>
              </a:rPr>
              <a:t>n</a:t>
            </a:r>
            <a:r>
              <a:rPr dirty="0" sz="1050" spc="5" b="1">
                <a:latin typeface="Calibri"/>
                <a:cs typeface="Calibri"/>
              </a:rPr>
              <a:t>c</a:t>
            </a:r>
            <a:r>
              <a:rPr dirty="0" sz="1050" spc="-5" b="1">
                <a:latin typeface="Calibri"/>
                <a:cs typeface="Calibri"/>
              </a:rPr>
              <a:t>e</a:t>
            </a:r>
            <a:r>
              <a:rPr dirty="0" sz="1050" b="1">
                <a:latin typeface="Calibri"/>
                <a:cs typeface="Calibri"/>
              </a:rPr>
              <a:t>r</a:t>
            </a:r>
            <a:r>
              <a:rPr dirty="0" sz="1050" spc="-15" b="1">
                <a:latin typeface="Calibri"/>
                <a:cs typeface="Calibri"/>
              </a:rPr>
              <a:t> </a:t>
            </a:r>
            <a:r>
              <a:rPr dirty="0" sz="1050" spc="40" b="1">
                <a:latin typeface="Calibri"/>
                <a:cs typeface="Calibri"/>
              </a:rPr>
              <a:t>f</a:t>
            </a:r>
            <a:r>
              <a:rPr dirty="0" sz="1050" spc="-70" b="1">
                <a:latin typeface="Calibri"/>
                <a:cs typeface="Calibri"/>
              </a:rPr>
              <a:t>a</a:t>
            </a:r>
            <a:r>
              <a:rPr dirty="0" sz="1050" spc="40" b="1">
                <a:latin typeface="Calibri"/>
                <a:cs typeface="Calibri"/>
              </a:rPr>
              <a:t>m</a:t>
            </a:r>
            <a:r>
              <a:rPr dirty="0" sz="1050" spc="-35" b="1">
                <a:latin typeface="Calibri"/>
                <a:cs typeface="Calibri"/>
              </a:rPr>
              <a:t>i</a:t>
            </a:r>
            <a:r>
              <a:rPr dirty="0" sz="1050" spc="40" b="1">
                <a:latin typeface="Calibri"/>
                <a:cs typeface="Calibri"/>
              </a:rPr>
              <a:t>l</a:t>
            </a:r>
            <a:r>
              <a:rPr dirty="0" sz="1050" b="1">
                <a:latin typeface="Calibri"/>
                <a:cs typeface="Calibri"/>
              </a:rPr>
              <a:t>y</a:t>
            </a:r>
            <a:r>
              <a:rPr dirty="0" sz="1050" spc="10" b="1">
                <a:latin typeface="Calibri"/>
                <a:cs typeface="Calibri"/>
              </a:rPr>
              <a:t> </a:t>
            </a:r>
            <a:r>
              <a:rPr dirty="0" sz="1050" spc="-40" b="1">
                <a:latin typeface="Calibri"/>
                <a:cs typeface="Calibri"/>
              </a:rPr>
              <a:t>h</a:t>
            </a:r>
            <a:r>
              <a:rPr dirty="0" sz="1050" spc="40" b="1">
                <a:latin typeface="Calibri"/>
                <a:cs typeface="Calibri"/>
              </a:rPr>
              <a:t>i</a:t>
            </a:r>
            <a:r>
              <a:rPr dirty="0" sz="1050" spc="-50" b="1">
                <a:latin typeface="Calibri"/>
                <a:cs typeface="Calibri"/>
              </a:rPr>
              <a:t>s</a:t>
            </a:r>
            <a:r>
              <a:rPr dirty="0" sz="1050" spc="5" b="1">
                <a:latin typeface="Calibri"/>
                <a:cs typeface="Calibri"/>
              </a:rPr>
              <a:t>t</a:t>
            </a:r>
            <a:r>
              <a:rPr dirty="0" sz="1050" spc="35" b="1">
                <a:latin typeface="Calibri"/>
                <a:cs typeface="Calibri"/>
              </a:rPr>
              <a:t>o</a:t>
            </a:r>
            <a:r>
              <a:rPr dirty="0" sz="1050" spc="-5" b="1">
                <a:latin typeface="Calibri"/>
                <a:cs typeface="Calibri"/>
              </a:rPr>
              <a:t>r</a:t>
            </a:r>
            <a:r>
              <a:rPr dirty="0" sz="1050" b="1">
                <a:latin typeface="Calibri"/>
                <a:cs typeface="Calibri"/>
              </a:rPr>
              <a:t>y</a:t>
            </a:r>
            <a:r>
              <a:rPr dirty="0" sz="1050" spc="-60" b="1">
                <a:latin typeface="Calibri"/>
                <a:cs typeface="Calibri"/>
              </a:rPr>
              <a:t> </a:t>
            </a:r>
            <a:r>
              <a:rPr dirty="0" sz="1050" spc="45" b="1">
                <a:latin typeface="Calibri"/>
                <a:cs typeface="Calibri"/>
              </a:rPr>
              <a:t>(</a:t>
            </a:r>
            <a:r>
              <a:rPr dirty="0" sz="1050" b="1">
                <a:latin typeface="Calibri"/>
                <a:cs typeface="Calibri"/>
              </a:rPr>
              <a:t>L</a:t>
            </a:r>
            <a:r>
              <a:rPr dirty="0" sz="1050" spc="-35" b="1">
                <a:latin typeface="Calibri"/>
                <a:cs typeface="Calibri"/>
              </a:rPr>
              <a:t>C</a:t>
            </a:r>
            <a:r>
              <a:rPr dirty="0" sz="1050" spc="40" b="1">
                <a:latin typeface="Calibri"/>
                <a:cs typeface="Calibri"/>
              </a:rPr>
              <a:t>F</a:t>
            </a:r>
            <a:r>
              <a:rPr dirty="0" sz="1050" spc="-65" b="1">
                <a:latin typeface="Calibri"/>
                <a:cs typeface="Calibri"/>
              </a:rPr>
              <a:t>H</a:t>
            </a:r>
            <a:r>
              <a:rPr dirty="0" sz="1050" b="1">
                <a:latin typeface="Calibri"/>
                <a:cs typeface="Calibri"/>
              </a:rPr>
              <a:t>,</a:t>
            </a:r>
            <a:r>
              <a:rPr dirty="0" sz="1050" spc="50" b="1">
                <a:latin typeface="Calibri"/>
                <a:cs typeface="Calibri"/>
              </a:rPr>
              <a:t> </a:t>
            </a:r>
            <a:r>
              <a:rPr dirty="0" sz="1050" b="1">
                <a:latin typeface="Calibri"/>
                <a:cs typeface="Calibri"/>
              </a:rPr>
              <a:t>≤</a:t>
            </a:r>
            <a:r>
              <a:rPr dirty="0" sz="1050" b="1">
                <a:latin typeface="Calibri"/>
                <a:cs typeface="Calibri"/>
              </a:rPr>
              <a:t> </a:t>
            </a:r>
            <a:r>
              <a:rPr dirty="0" sz="1050" b="1">
                <a:latin typeface="Calibri"/>
                <a:cs typeface="Calibri"/>
              </a:rPr>
              <a:t>3-</a:t>
            </a:r>
            <a:r>
              <a:rPr dirty="0" sz="1050" spc="30" b="1">
                <a:latin typeface="Calibri"/>
                <a:cs typeface="Calibri"/>
              </a:rPr>
              <a:t>d</a:t>
            </a:r>
            <a:r>
              <a:rPr dirty="0" sz="1050" spc="-5" b="1">
                <a:latin typeface="Calibri"/>
                <a:cs typeface="Calibri"/>
              </a:rPr>
              <a:t>e</a:t>
            </a:r>
            <a:r>
              <a:rPr dirty="0" sz="1050" spc="-50" b="1">
                <a:latin typeface="Calibri"/>
                <a:cs typeface="Calibri"/>
              </a:rPr>
              <a:t>g</a:t>
            </a:r>
            <a:r>
              <a:rPr dirty="0" sz="1050" spc="-5" b="1">
                <a:latin typeface="Calibri"/>
                <a:cs typeface="Calibri"/>
              </a:rPr>
              <a:t>re</a:t>
            </a:r>
            <a:r>
              <a:rPr dirty="0" sz="1050" spc="-10" b="1">
                <a:latin typeface="Calibri"/>
                <a:cs typeface="Calibri"/>
              </a:rPr>
              <a:t>e</a:t>
            </a:r>
            <a:r>
              <a:rPr dirty="0" sz="1050" b="1">
                <a:latin typeface="Calibri"/>
                <a:cs typeface="Calibri"/>
              </a:rPr>
              <a:t>)</a:t>
            </a:r>
            <a:endParaRPr sz="1050">
              <a:latin typeface="Calibri"/>
              <a:cs typeface="Calibri"/>
            </a:endParaRPr>
          </a:p>
          <a:p>
            <a:pPr marL="230504" indent="-192405">
              <a:lnSpc>
                <a:spcPct val="100000"/>
              </a:lnSpc>
              <a:spcBef>
                <a:spcPts val="390"/>
              </a:spcBef>
              <a:buClr>
                <a:srgbClr val="FF836B"/>
              </a:buClr>
              <a:buFont typeface="Wingdings"/>
              <a:buChar char=""/>
              <a:tabLst>
                <a:tab pos="230504" algn="l"/>
              </a:tabLst>
            </a:pPr>
            <a:r>
              <a:rPr dirty="0" sz="1050" b="1">
                <a:latin typeface="Calibri"/>
                <a:cs typeface="Calibri"/>
              </a:rPr>
              <a:t>Passive</a:t>
            </a:r>
            <a:r>
              <a:rPr dirty="0" sz="1050" spc="-35" b="1">
                <a:latin typeface="Calibri"/>
                <a:cs typeface="Calibri"/>
              </a:rPr>
              <a:t> </a:t>
            </a:r>
            <a:r>
              <a:rPr dirty="0" sz="1050" spc="-5" b="1">
                <a:latin typeface="Calibri"/>
                <a:cs typeface="Calibri"/>
              </a:rPr>
              <a:t>smoking history</a:t>
            </a:r>
            <a:endParaRPr sz="1050">
              <a:latin typeface="Calibri"/>
              <a:cs typeface="Calibri"/>
            </a:endParaRPr>
          </a:p>
          <a:p>
            <a:pPr marL="230504" indent="-192405">
              <a:lnSpc>
                <a:spcPct val="100000"/>
              </a:lnSpc>
              <a:spcBef>
                <a:spcPts val="320"/>
              </a:spcBef>
              <a:buClr>
                <a:srgbClr val="FF836B"/>
              </a:buClr>
              <a:buFont typeface="Wingdings"/>
              <a:buChar char=""/>
              <a:tabLst>
                <a:tab pos="230504" algn="l"/>
              </a:tabLst>
            </a:pPr>
            <a:r>
              <a:rPr dirty="0" sz="1050" spc="-10" b="1">
                <a:latin typeface="Calibri"/>
                <a:cs typeface="Calibri"/>
              </a:rPr>
              <a:t>Chronic</a:t>
            </a:r>
            <a:r>
              <a:rPr dirty="0" sz="1050" spc="-15" b="1">
                <a:latin typeface="Calibri"/>
                <a:cs typeface="Calibri"/>
              </a:rPr>
              <a:t> </a:t>
            </a:r>
            <a:r>
              <a:rPr dirty="0" sz="1050" spc="5" b="1">
                <a:latin typeface="Calibri"/>
                <a:cs typeface="Calibri"/>
              </a:rPr>
              <a:t>lung </a:t>
            </a:r>
            <a:r>
              <a:rPr dirty="0" sz="1050" spc="-5" b="1">
                <a:latin typeface="Calibri"/>
                <a:cs typeface="Calibri"/>
              </a:rPr>
              <a:t>disease</a:t>
            </a:r>
            <a:r>
              <a:rPr dirty="0" sz="1050" spc="-25" b="1">
                <a:latin typeface="Calibri"/>
                <a:cs typeface="Calibri"/>
              </a:rPr>
              <a:t> </a:t>
            </a:r>
            <a:r>
              <a:rPr dirty="0" sz="1050" spc="-5" b="1">
                <a:latin typeface="Calibri"/>
                <a:cs typeface="Calibri"/>
              </a:rPr>
              <a:t>(TB,</a:t>
            </a:r>
            <a:r>
              <a:rPr dirty="0" sz="1050" spc="10" b="1">
                <a:latin typeface="Calibri"/>
                <a:cs typeface="Calibri"/>
              </a:rPr>
              <a:t> </a:t>
            </a:r>
            <a:r>
              <a:rPr dirty="0" sz="1050" spc="-5" b="1">
                <a:latin typeface="Calibri"/>
                <a:cs typeface="Calibri"/>
              </a:rPr>
              <a:t>COPD)</a:t>
            </a:r>
            <a:endParaRPr sz="1050">
              <a:latin typeface="Calibri"/>
              <a:cs typeface="Calibri"/>
            </a:endParaRPr>
          </a:p>
          <a:p>
            <a:pPr marL="230504" indent="-192405">
              <a:lnSpc>
                <a:spcPct val="100000"/>
              </a:lnSpc>
              <a:spcBef>
                <a:spcPts val="395"/>
              </a:spcBef>
              <a:buClr>
                <a:srgbClr val="FF836B"/>
              </a:buClr>
              <a:buFont typeface="Wingdings"/>
              <a:buChar char=""/>
              <a:tabLst>
                <a:tab pos="230504" algn="l"/>
              </a:tabLst>
            </a:pPr>
            <a:r>
              <a:rPr dirty="0" sz="1050" spc="-5" b="1">
                <a:latin typeface="Calibri"/>
                <a:cs typeface="Calibri"/>
              </a:rPr>
              <a:t>Cooking</a:t>
            </a:r>
            <a:r>
              <a:rPr dirty="0" sz="1050" spc="-10" b="1">
                <a:latin typeface="Calibri"/>
                <a:cs typeface="Calibri"/>
              </a:rPr>
              <a:t> </a:t>
            </a:r>
            <a:r>
              <a:rPr dirty="0" sz="1050" b="1">
                <a:latin typeface="Calibri"/>
                <a:cs typeface="Calibri"/>
              </a:rPr>
              <a:t>index</a:t>
            </a:r>
            <a:r>
              <a:rPr dirty="0" baseline="25641" sz="975" b="1">
                <a:latin typeface="Calibri"/>
                <a:cs typeface="Calibri"/>
              </a:rPr>
              <a:t>b</a:t>
            </a:r>
            <a:r>
              <a:rPr dirty="0" baseline="25641" sz="975" spc="120" b="1">
                <a:latin typeface="Calibri"/>
                <a:cs typeface="Calibri"/>
              </a:rPr>
              <a:t> </a:t>
            </a:r>
            <a:r>
              <a:rPr dirty="0" sz="1050" b="1">
                <a:latin typeface="Calibri"/>
                <a:cs typeface="Calibri"/>
              </a:rPr>
              <a:t>≥</a:t>
            </a:r>
            <a:r>
              <a:rPr dirty="0" sz="1050" spc="-20" b="1">
                <a:latin typeface="Calibri"/>
                <a:cs typeface="Calibri"/>
              </a:rPr>
              <a:t> </a:t>
            </a:r>
            <a:r>
              <a:rPr dirty="0" sz="1050" spc="-5" b="1">
                <a:latin typeface="Calibri"/>
                <a:cs typeface="Calibri"/>
              </a:rPr>
              <a:t>110</a:t>
            </a:r>
            <a:endParaRPr sz="1050">
              <a:latin typeface="Calibri"/>
              <a:cs typeface="Calibri"/>
            </a:endParaRPr>
          </a:p>
          <a:p>
            <a:pPr marL="230504" indent="-192405">
              <a:lnSpc>
                <a:spcPct val="100000"/>
              </a:lnSpc>
              <a:spcBef>
                <a:spcPts val="315"/>
              </a:spcBef>
              <a:buClr>
                <a:srgbClr val="FF836B"/>
              </a:buClr>
              <a:buFont typeface="Wingdings"/>
              <a:buChar char=""/>
              <a:tabLst>
                <a:tab pos="230504" algn="l"/>
              </a:tabLst>
            </a:pPr>
            <a:r>
              <a:rPr dirty="0" sz="1050" spc="-5" b="1">
                <a:latin typeface="Calibri"/>
                <a:cs typeface="Calibri"/>
              </a:rPr>
              <a:t>Cooking without</a:t>
            </a:r>
            <a:r>
              <a:rPr dirty="0" sz="1050" spc="-20" b="1">
                <a:latin typeface="Calibri"/>
                <a:cs typeface="Calibri"/>
              </a:rPr>
              <a:t> </a:t>
            </a:r>
            <a:r>
              <a:rPr dirty="0" sz="1050" spc="-5" b="1">
                <a:latin typeface="Calibri"/>
                <a:cs typeface="Calibri"/>
              </a:rPr>
              <a:t>using</a:t>
            </a:r>
            <a:r>
              <a:rPr dirty="0" sz="1050" b="1">
                <a:latin typeface="Calibri"/>
                <a:cs typeface="Calibri"/>
              </a:rPr>
              <a:t> ventilation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1177" y="4097654"/>
            <a:ext cx="2767965" cy="5810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27990" indent="-193040">
              <a:lnSpc>
                <a:spcPct val="100000"/>
              </a:lnSpc>
              <a:spcBef>
                <a:spcPts val="100"/>
              </a:spcBef>
              <a:buClr>
                <a:srgbClr val="FF0000"/>
              </a:buClr>
              <a:buFont typeface="Wingdings"/>
              <a:buChar char=""/>
              <a:tabLst>
                <a:tab pos="427990" algn="l"/>
              </a:tabLst>
            </a:pPr>
            <a:r>
              <a:rPr dirty="0" sz="1050" b="1">
                <a:latin typeface="Calibri"/>
                <a:cs typeface="Calibri"/>
              </a:rPr>
              <a:t>Negative</a:t>
            </a:r>
            <a:r>
              <a:rPr dirty="0" sz="1050" spc="-55" b="1">
                <a:latin typeface="Calibri"/>
                <a:cs typeface="Calibri"/>
              </a:rPr>
              <a:t> </a:t>
            </a:r>
            <a:r>
              <a:rPr dirty="0" sz="1050" spc="-5" b="1">
                <a:latin typeface="Calibri"/>
                <a:cs typeface="Calibri"/>
              </a:rPr>
              <a:t>CXR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200" i="1">
                <a:latin typeface="Calibri"/>
                <a:cs typeface="Calibri"/>
              </a:rPr>
              <a:t>TALENT</a:t>
            </a:r>
            <a:r>
              <a:rPr dirty="0" sz="1200" spc="35" i="1">
                <a:latin typeface="Calibri"/>
                <a:cs typeface="Calibri"/>
              </a:rPr>
              <a:t> </a:t>
            </a:r>
            <a:r>
              <a:rPr dirty="0" sz="1200" spc="-20" i="1">
                <a:latin typeface="Calibri"/>
                <a:cs typeface="Calibri"/>
              </a:rPr>
              <a:t>Study</a:t>
            </a:r>
            <a:r>
              <a:rPr dirty="0" sz="1200" spc="10" i="1">
                <a:latin typeface="Calibri"/>
                <a:cs typeface="Calibri"/>
              </a:rPr>
              <a:t> </a:t>
            </a:r>
            <a:r>
              <a:rPr dirty="0" sz="1200" spc="-5" i="1">
                <a:latin typeface="Calibri"/>
                <a:cs typeface="Calibri"/>
              </a:rPr>
              <a:t>Group,</a:t>
            </a:r>
            <a:r>
              <a:rPr dirty="0" sz="1200" spc="25" i="1">
                <a:latin typeface="Calibri"/>
                <a:cs typeface="Calibri"/>
              </a:rPr>
              <a:t> </a:t>
            </a:r>
            <a:r>
              <a:rPr dirty="0" sz="1200" spc="-10" i="1">
                <a:latin typeface="Calibri"/>
                <a:cs typeface="Calibri"/>
              </a:rPr>
              <a:t>Lancet</a:t>
            </a:r>
            <a:r>
              <a:rPr dirty="0" sz="1200" spc="-5" i="1">
                <a:latin typeface="Calibri"/>
                <a:cs typeface="Calibri"/>
              </a:rPr>
              <a:t> </a:t>
            </a:r>
            <a:r>
              <a:rPr dirty="0" sz="1200" spc="5" i="1">
                <a:latin typeface="Calibri"/>
                <a:cs typeface="Calibri"/>
              </a:rPr>
              <a:t>Resp</a:t>
            </a:r>
            <a:r>
              <a:rPr dirty="0" sz="1200" spc="10" i="1">
                <a:latin typeface="Calibri"/>
                <a:cs typeface="Calibri"/>
              </a:rPr>
              <a:t> </a:t>
            </a:r>
            <a:r>
              <a:rPr dirty="0" sz="1200" spc="-10" i="1">
                <a:latin typeface="Calibri"/>
                <a:cs typeface="Calibri"/>
              </a:rPr>
              <a:t>Med</a:t>
            </a:r>
            <a:r>
              <a:rPr dirty="0" sz="1200" spc="5" i="1">
                <a:latin typeface="Calibri"/>
                <a:cs typeface="Calibri"/>
              </a:rPr>
              <a:t> </a:t>
            </a:r>
            <a:r>
              <a:rPr dirty="0" sz="1200" spc="-10" i="1">
                <a:latin typeface="Calibri"/>
                <a:cs typeface="Calibri"/>
              </a:rPr>
              <a:t>2024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676398" y="1343278"/>
            <a:ext cx="1589405" cy="847725"/>
            <a:chOff x="2676398" y="1343278"/>
            <a:chExt cx="1589405" cy="847725"/>
          </a:xfrm>
        </p:grpSpPr>
        <p:sp>
          <p:nvSpPr>
            <p:cNvPr id="18" name="object 18"/>
            <p:cNvSpPr/>
            <p:nvPr/>
          </p:nvSpPr>
          <p:spPr>
            <a:xfrm>
              <a:off x="2676398" y="1552955"/>
              <a:ext cx="274320" cy="114300"/>
            </a:xfrm>
            <a:custGeom>
              <a:avLst/>
              <a:gdLst/>
              <a:ahLst/>
              <a:cxnLst/>
              <a:rect l="l" t="t" r="r" b="b"/>
              <a:pathLst>
                <a:path w="274319" h="114300">
                  <a:moveTo>
                    <a:pt x="236139" y="38100"/>
                  </a:moveTo>
                  <a:lnTo>
                    <a:pt x="178435" y="38100"/>
                  </a:lnTo>
                  <a:lnTo>
                    <a:pt x="178562" y="76200"/>
                  </a:lnTo>
                  <a:lnTo>
                    <a:pt x="159512" y="76267"/>
                  </a:lnTo>
                  <a:lnTo>
                    <a:pt x="159639" y="114300"/>
                  </a:lnTo>
                  <a:lnTo>
                    <a:pt x="273812" y="56769"/>
                  </a:lnTo>
                  <a:lnTo>
                    <a:pt x="236139" y="38100"/>
                  </a:lnTo>
                  <a:close/>
                </a:path>
                <a:path w="274319" h="114300">
                  <a:moveTo>
                    <a:pt x="159385" y="38167"/>
                  </a:moveTo>
                  <a:lnTo>
                    <a:pt x="0" y="38735"/>
                  </a:lnTo>
                  <a:lnTo>
                    <a:pt x="254" y="76835"/>
                  </a:lnTo>
                  <a:lnTo>
                    <a:pt x="159512" y="76267"/>
                  </a:lnTo>
                  <a:lnTo>
                    <a:pt x="159385" y="38167"/>
                  </a:lnTo>
                  <a:close/>
                </a:path>
                <a:path w="274319" h="114300">
                  <a:moveTo>
                    <a:pt x="178435" y="38100"/>
                  </a:moveTo>
                  <a:lnTo>
                    <a:pt x="159385" y="38167"/>
                  </a:lnTo>
                  <a:lnTo>
                    <a:pt x="159512" y="76267"/>
                  </a:lnTo>
                  <a:lnTo>
                    <a:pt x="178562" y="76200"/>
                  </a:lnTo>
                  <a:lnTo>
                    <a:pt x="178435" y="38100"/>
                  </a:lnTo>
                  <a:close/>
                </a:path>
                <a:path w="274319" h="114300">
                  <a:moveTo>
                    <a:pt x="159258" y="0"/>
                  </a:moveTo>
                  <a:lnTo>
                    <a:pt x="159385" y="38167"/>
                  </a:lnTo>
                  <a:lnTo>
                    <a:pt x="236139" y="38100"/>
                  </a:lnTo>
                  <a:lnTo>
                    <a:pt x="159258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609975" y="1609724"/>
              <a:ext cx="219075" cy="0"/>
            </a:xfrm>
            <a:custGeom>
              <a:avLst/>
              <a:gdLst/>
              <a:ahLst/>
              <a:cxnLst/>
              <a:rect l="l" t="t" r="r" b="b"/>
              <a:pathLst>
                <a:path w="219075" h="0">
                  <a:moveTo>
                    <a:pt x="0" y="0"/>
                  </a:moveTo>
                  <a:lnTo>
                    <a:pt x="219075" y="0"/>
                  </a:lnTo>
                </a:path>
              </a:pathLst>
            </a:custGeom>
            <a:ln w="381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829050" y="1400174"/>
              <a:ext cx="0" cy="733425"/>
            </a:xfrm>
            <a:custGeom>
              <a:avLst/>
              <a:gdLst/>
              <a:ahLst/>
              <a:cxnLst/>
              <a:rect l="l" t="t" r="r" b="b"/>
              <a:pathLst>
                <a:path w="0" h="733425">
                  <a:moveTo>
                    <a:pt x="0" y="0"/>
                  </a:moveTo>
                  <a:lnTo>
                    <a:pt x="0" y="733425"/>
                  </a:lnTo>
                </a:path>
              </a:pathLst>
            </a:custGeom>
            <a:ln w="381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829050" y="1343278"/>
              <a:ext cx="436880" cy="847725"/>
            </a:xfrm>
            <a:custGeom>
              <a:avLst/>
              <a:gdLst/>
              <a:ahLst/>
              <a:cxnLst/>
              <a:rect l="l" t="t" r="r" b="b"/>
              <a:pathLst>
                <a:path w="436879" h="847725">
                  <a:moveTo>
                    <a:pt x="436372" y="790321"/>
                  </a:moveTo>
                  <a:lnTo>
                    <a:pt x="398564" y="771525"/>
                  </a:lnTo>
                  <a:lnTo>
                    <a:pt x="321945" y="733425"/>
                  </a:lnTo>
                  <a:lnTo>
                    <a:pt x="322021" y="771575"/>
                  </a:lnTo>
                  <a:lnTo>
                    <a:pt x="0" y="772287"/>
                  </a:lnTo>
                  <a:lnTo>
                    <a:pt x="0" y="810387"/>
                  </a:lnTo>
                  <a:lnTo>
                    <a:pt x="322110" y="809675"/>
                  </a:lnTo>
                  <a:lnTo>
                    <a:pt x="322199" y="847725"/>
                  </a:lnTo>
                  <a:lnTo>
                    <a:pt x="436372" y="790321"/>
                  </a:lnTo>
                  <a:close/>
                </a:path>
                <a:path w="436879" h="847725">
                  <a:moveTo>
                    <a:pt x="436372" y="56896"/>
                  </a:moveTo>
                  <a:lnTo>
                    <a:pt x="398564" y="38100"/>
                  </a:lnTo>
                  <a:lnTo>
                    <a:pt x="321945" y="0"/>
                  </a:lnTo>
                  <a:lnTo>
                    <a:pt x="322021" y="38150"/>
                  </a:lnTo>
                  <a:lnTo>
                    <a:pt x="0" y="38862"/>
                  </a:lnTo>
                  <a:lnTo>
                    <a:pt x="0" y="76962"/>
                  </a:lnTo>
                  <a:lnTo>
                    <a:pt x="322110" y="76250"/>
                  </a:lnTo>
                  <a:lnTo>
                    <a:pt x="322199" y="114300"/>
                  </a:lnTo>
                  <a:lnTo>
                    <a:pt x="436372" y="56896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3902328" y="1170241"/>
            <a:ext cx="27559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30" b="1">
                <a:latin typeface="Arial"/>
                <a:cs typeface="Arial"/>
              </a:rPr>
              <a:t>pos</a:t>
            </a:r>
            <a:endParaRPr sz="10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902328" y="1919604"/>
            <a:ext cx="26860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30" b="1">
                <a:latin typeface="Arial"/>
                <a:cs typeface="Arial"/>
              </a:rPr>
              <a:t>n</a:t>
            </a:r>
            <a:r>
              <a:rPr dirty="0" sz="1050" spc="5" b="1">
                <a:latin typeface="Arial"/>
                <a:cs typeface="Arial"/>
              </a:rPr>
              <a:t>e</a:t>
            </a:r>
            <a:r>
              <a:rPr dirty="0" sz="1050" b="1">
                <a:latin typeface="Arial"/>
                <a:cs typeface="Arial"/>
              </a:rPr>
              <a:t>g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267263" y="1171638"/>
            <a:ext cx="2085975" cy="428625"/>
            <a:chOff x="4267263" y="1171638"/>
            <a:chExt cx="2085975" cy="428625"/>
          </a:xfrm>
        </p:grpSpPr>
        <p:sp>
          <p:nvSpPr>
            <p:cNvPr id="25" name="object 25"/>
            <p:cNvSpPr/>
            <p:nvPr/>
          </p:nvSpPr>
          <p:spPr>
            <a:xfrm>
              <a:off x="4272026" y="1176400"/>
              <a:ext cx="2076450" cy="419100"/>
            </a:xfrm>
            <a:custGeom>
              <a:avLst/>
              <a:gdLst/>
              <a:ahLst/>
              <a:cxnLst/>
              <a:rect l="l" t="t" r="r" b="b"/>
              <a:pathLst>
                <a:path w="2076450" h="419100">
                  <a:moveTo>
                    <a:pt x="2006473" y="0"/>
                  </a:moveTo>
                  <a:lnTo>
                    <a:pt x="69850" y="0"/>
                  </a:lnTo>
                  <a:lnTo>
                    <a:pt x="42648" y="5484"/>
                  </a:lnTo>
                  <a:lnTo>
                    <a:pt x="20447" y="20446"/>
                  </a:lnTo>
                  <a:lnTo>
                    <a:pt x="5484" y="42648"/>
                  </a:lnTo>
                  <a:lnTo>
                    <a:pt x="0" y="69850"/>
                  </a:lnTo>
                  <a:lnTo>
                    <a:pt x="0" y="349123"/>
                  </a:lnTo>
                  <a:lnTo>
                    <a:pt x="5484" y="376344"/>
                  </a:lnTo>
                  <a:lnTo>
                    <a:pt x="20446" y="398589"/>
                  </a:lnTo>
                  <a:lnTo>
                    <a:pt x="42648" y="413595"/>
                  </a:lnTo>
                  <a:lnTo>
                    <a:pt x="69850" y="419100"/>
                  </a:lnTo>
                  <a:lnTo>
                    <a:pt x="2006473" y="419100"/>
                  </a:lnTo>
                  <a:lnTo>
                    <a:pt x="2033694" y="413595"/>
                  </a:lnTo>
                  <a:lnTo>
                    <a:pt x="2055939" y="398589"/>
                  </a:lnTo>
                  <a:lnTo>
                    <a:pt x="2070945" y="376344"/>
                  </a:lnTo>
                  <a:lnTo>
                    <a:pt x="2076450" y="349123"/>
                  </a:lnTo>
                  <a:lnTo>
                    <a:pt x="2076450" y="69850"/>
                  </a:lnTo>
                  <a:lnTo>
                    <a:pt x="2070945" y="42648"/>
                  </a:lnTo>
                  <a:lnTo>
                    <a:pt x="2055939" y="20447"/>
                  </a:lnTo>
                  <a:lnTo>
                    <a:pt x="2033694" y="5484"/>
                  </a:lnTo>
                  <a:lnTo>
                    <a:pt x="2006473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272026" y="1176400"/>
              <a:ext cx="2076450" cy="419100"/>
            </a:xfrm>
            <a:custGeom>
              <a:avLst/>
              <a:gdLst/>
              <a:ahLst/>
              <a:cxnLst/>
              <a:rect l="l" t="t" r="r" b="b"/>
              <a:pathLst>
                <a:path w="2076450" h="419100">
                  <a:moveTo>
                    <a:pt x="0" y="69850"/>
                  </a:moveTo>
                  <a:lnTo>
                    <a:pt x="5484" y="42648"/>
                  </a:lnTo>
                  <a:lnTo>
                    <a:pt x="20447" y="20446"/>
                  </a:lnTo>
                  <a:lnTo>
                    <a:pt x="42648" y="5484"/>
                  </a:lnTo>
                  <a:lnTo>
                    <a:pt x="69850" y="0"/>
                  </a:lnTo>
                  <a:lnTo>
                    <a:pt x="2006473" y="0"/>
                  </a:lnTo>
                  <a:lnTo>
                    <a:pt x="2033694" y="5484"/>
                  </a:lnTo>
                  <a:lnTo>
                    <a:pt x="2055939" y="20447"/>
                  </a:lnTo>
                  <a:lnTo>
                    <a:pt x="2070945" y="42648"/>
                  </a:lnTo>
                  <a:lnTo>
                    <a:pt x="2076450" y="69850"/>
                  </a:lnTo>
                  <a:lnTo>
                    <a:pt x="2076450" y="349123"/>
                  </a:lnTo>
                  <a:lnTo>
                    <a:pt x="2070945" y="376344"/>
                  </a:lnTo>
                  <a:lnTo>
                    <a:pt x="2055939" y="398589"/>
                  </a:lnTo>
                  <a:lnTo>
                    <a:pt x="2033694" y="413595"/>
                  </a:lnTo>
                  <a:lnTo>
                    <a:pt x="2006473" y="419100"/>
                  </a:lnTo>
                  <a:lnTo>
                    <a:pt x="69850" y="419100"/>
                  </a:lnTo>
                  <a:lnTo>
                    <a:pt x="42648" y="413595"/>
                  </a:lnTo>
                  <a:lnTo>
                    <a:pt x="20446" y="398589"/>
                  </a:lnTo>
                  <a:lnTo>
                    <a:pt x="5484" y="376344"/>
                  </a:lnTo>
                  <a:lnTo>
                    <a:pt x="0" y="349123"/>
                  </a:lnTo>
                  <a:lnTo>
                    <a:pt x="0" y="69850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4593209" y="1288732"/>
            <a:ext cx="1429385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5" b="1">
                <a:solidFill>
                  <a:srgbClr val="FFFFFF"/>
                </a:solidFill>
                <a:latin typeface="Arial"/>
                <a:cs typeface="Arial"/>
              </a:rPr>
              <a:t>Standard</a:t>
            </a:r>
            <a:r>
              <a:rPr dirty="0" sz="105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 spc="-5" b="1">
                <a:solidFill>
                  <a:srgbClr val="FFFFFF"/>
                </a:solidFill>
                <a:latin typeface="Arial"/>
                <a:cs typeface="Arial"/>
              </a:rPr>
              <a:t>CE</a:t>
            </a:r>
            <a:r>
              <a:rPr dirty="0" sz="105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 spc="-5" b="1">
                <a:solidFill>
                  <a:srgbClr val="FFFFFF"/>
                </a:solidFill>
                <a:latin typeface="Arial"/>
                <a:cs typeface="Arial"/>
              </a:rPr>
              <a:t>chest</a:t>
            </a:r>
            <a:r>
              <a:rPr dirty="0" sz="105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50" spc="30" b="1">
                <a:solidFill>
                  <a:srgbClr val="FFFFFF"/>
                </a:solidFill>
                <a:latin typeface="Arial"/>
                <a:cs typeface="Arial"/>
              </a:rPr>
              <a:t>CT</a:t>
            </a:r>
            <a:endParaRPr sz="105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343650" y="1324228"/>
            <a:ext cx="436880" cy="114300"/>
          </a:xfrm>
          <a:custGeom>
            <a:avLst/>
            <a:gdLst/>
            <a:ahLst/>
            <a:cxnLst/>
            <a:rect l="l" t="t" r="r" b="b"/>
            <a:pathLst>
              <a:path w="436879" h="114300">
                <a:moveTo>
                  <a:pt x="398570" y="38100"/>
                </a:moveTo>
                <a:lnTo>
                  <a:pt x="341122" y="38100"/>
                </a:lnTo>
                <a:lnTo>
                  <a:pt x="341249" y="76200"/>
                </a:lnTo>
                <a:lnTo>
                  <a:pt x="322114" y="76242"/>
                </a:lnTo>
                <a:lnTo>
                  <a:pt x="322199" y="114300"/>
                </a:lnTo>
                <a:lnTo>
                  <a:pt x="436372" y="56896"/>
                </a:lnTo>
                <a:lnTo>
                  <a:pt x="398570" y="38100"/>
                </a:lnTo>
                <a:close/>
              </a:path>
              <a:path w="436879" h="114300">
                <a:moveTo>
                  <a:pt x="322029" y="38142"/>
                </a:moveTo>
                <a:lnTo>
                  <a:pt x="0" y="38862"/>
                </a:lnTo>
                <a:lnTo>
                  <a:pt x="0" y="76962"/>
                </a:lnTo>
                <a:lnTo>
                  <a:pt x="322114" y="76242"/>
                </a:lnTo>
                <a:lnTo>
                  <a:pt x="322029" y="38142"/>
                </a:lnTo>
                <a:close/>
              </a:path>
              <a:path w="436879" h="114300">
                <a:moveTo>
                  <a:pt x="341122" y="38100"/>
                </a:moveTo>
                <a:lnTo>
                  <a:pt x="322029" y="38142"/>
                </a:lnTo>
                <a:lnTo>
                  <a:pt x="322114" y="76242"/>
                </a:lnTo>
                <a:lnTo>
                  <a:pt x="341249" y="76200"/>
                </a:lnTo>
                <a:lnTo>
                  <a:pt x="341122" y="38100"/>
                </a:lnTo>
                <a:close/>
              </a:path>
              <a:path w="436879" h="114300">
                <a:moveTo>
                  <a:pt x="321945" y="0"/>
                </a:moveTo>
                <a:lnTo>
                  <a:pt x="322029" y="38142"/>
                </a:lnTo>
                <a:lnTo>
                  <a:pt x="398570" y="38100"/>
                </a:lnTo>
                <a:lnTo>
                  <a:pt x="321945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6420739" y="1153223"/>
            <a:ext cx="27559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30" b="1">
                <a:latin typeface="Arial"/>
                <a:cs typeface="Arial"/>
              </a:rPr>
              <a:t>pos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781863" y="1152588"/>
            <a:ext cx="990600" cy="428625"/>
            <a:chOff x="6781863" y="1152588"/>
            <a:chExt cx="990600" cy="428625"/>
          </a:xfrm>
        </p:grpSpPr>
        <p:sp>
          <p:nvSpPr>
            <p:cNvPr id="31" name="object 31"/>
            <p:cNvSpPr/>
            <p:nvPr/>
          </p:nvSpPr>
          <p:spPr>
            <a:xfrm>
              <a:off x="6786626" y="1157350"/>
              <a:ext cx="981075" cy="419100"/>
            </a:xfrm>
            <a:custGeom>
              <a:avLst/>
              <a:gdLst/>
              <a:ahLst/>
              <a:cxnLst/>
              <a:rect l="l" t="t" r="r" b="b"/>
              <a:pathLst>
                <a:path w="981075" h="419100">
                  <a:moveTo>
                    <a:pt x="911097" y="0"/>
                  </a:moveTo>
                  <a:lnTo>
                    <a:pt x="69850" y="0"/>
                  </a:lnTo>
                  <a:lnTo>
                    <a:pt x="42648" y="5484"/>
                  </a:lnTo>
                  <a:lnTo>
                    <a:pt x="20447" y="20446"/>
                  </a:lnTo>
                  <a:lnTo>
                    <a:pt x="5484" y="42648"/>
                  </a:lnTo>
                  <a:lnTo>
                    <a:pt x="0" y="69850"/>
                  </a:lnTo>
                  <a:lnTo>
                    <a:pt x="0" y="349123"/>
                  </a:lnTo>
                  <a:lnTo>
                    <a:pt x="5484" y="376344"/>
                  </a:lnTo>
                  <a:lnTo>
                    <a:pt x="20446" y="398589"/>
                  </a:lnTo>
                  <a:lnTo>
                    <a:pt x="42648" y="413595"/>
                  </a:lnTo>
                  <a:lnTo>
                    <a:pt x="69850" y="419100"/>
                  </a:lnTo>
                  <a:lnTo>
                    <a:pt x="911097" y="419100"/>
                  </a:lnTo>
                  <a:lnTo>
                    <a:pt x="938319" y="413595"/>
                  </a:lnTo>
                  <a:lnTo>
                    <a:pt x="960564" y="398589"/>
                  </a:lnTo>
                  <a:lnTo>
                    <a:pt x="975570" y="376344"/>
                  </a:lnTo>
                  <a:lnTo>
                    <a:pt x="981075" y="349123"/>
                  </a:lnTo>
                  <a:lnTo>
                    <a:pt x="981075" y="69850"/>
                  </a:lnTo>
                  <a:lnTo>
                    <a:pt x="975570" y="42648"/>
                  </a:lnTo>
                  <a:lnTo>
                    <a:pt x="960564" y="20447"/>
                  </a:lnTo>
                  <a:lnTo>
                    <a:pt x="938319" y="5484"/>
                  </a:lnTo>
                  <a:lnTo>
                    <a:pt x="911097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6786626" y="1157350"/>
              <a:ext cx="981075" cy="419100"/>
            </a:xfrm>
            <a:custGeom>
              <a:avLst/>
              <a:gdLst/>
              <a:ahLst/>
              <a:cxnLst/>
              <a:rect l="l" t="t" r="r" b="b"/>
              <a:pathLst>
                <a:path w="981075" h="419100">
                  <a:moveTo>
                    <a:pt x="0" y="69850"/>
                  </a:moveTo>
                  <a:lnTo>
                    <a:pt x="5484" y="42648"/>
                  </a:lnTo>
                  <a:lnTo>
                    <a:pt x="20447" y="20446"/>
                  </a:lnTo>
                  <a:lnTo>
                    <a:pt x="42648" y="5484"/>
                  </a:lnTo>
                  <a:lnTo>
                    <a:pt x="69850" y="0"/>
                  </a:lnTo>
                  <a:lnTo>
                    <a:pt x="911097" y="0"/>
                  </a:lnTo>
                  <a:lnTo>
                    <a:pt x="938319" y="5484"/>
                  </a:lnTo>
                  <a:lnTo>
                    <a:pt x="960564" y="20447"/>
                  </a:lnTo>
                  <a:lnTo>
                    <a:pt x="975570" y="42648"/>
                  </a:lnTo>
                  <a:lnTo>
                    <a:pt x="981075" y="69850"/>
                  </a:lnTo>
                  <a:lnTo>
                    <a:pt x="981075" y="349123"/>
                  </a:lnTo>
                  <a:lnTo>
                    <a:pt x="975570" y="376344"/>
                  </a:lnTo>
                  <a:lnTo>
                    <a:pt x="960564" y="398589"/>
                  </a:lnTo>
                  <a:lnTo>
                    <a:pt x="938319" y="413595"/>
                  </a:lnTo>
                  <a:lnTo>
                    <a:pt x="911097" y="419100"/>
                  </a:lnTo>
                  <a:lnTo>
                    <a:pt x="69850" y="419100"/>
                  </a:lnTo>
                  <a:lnTo>
                    <a:pt x="42648" y="413595"/>
                  </a:lnTo>
                  <a:lnTo>
                    <a:pt x="20446" y="398589"/>
                  </a:lnTo>
                  <a:lnTo>
                    <a:pt x="5484" y="376344"/>
                  </a:lnTo>
                  <a:lnTo>
                    <a:pt x="0" y="349123"/>
                  </a:lnTo>
                  <a:lnTo>
                    <a:pt x="0" y="69850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6922769" y="1259141"/>
            <a:ext cx="70929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5" b="1">
                <a:solidFill>
                  <a:srgbClr val="FFFFFF"/>
                </a:solidFill>
                <a:latin typeface="Arial"/>
                <a:cs typeface="Arial"/>
              </a:rPr>
              <a:t>Bx</a:t>
            </a:r>
            <a:r>
              <a:rPr dirty="0" sz="12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5" b="1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1200" spc="-10" b="1">
                <a:solidFill>
                  <a:srgbClr val="FFFFFF"/>
                </a:solidFill>
                <a:latin typeface="Arial"/>
                <a:cs typeface="Arial"/>
              </a:rPr>
              <a:t> F/U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267263" y="1743138"/>
            <a:ext cx="2085975" cy="762000"/>
            <a:chOff x="4267263" y="1743138"/>
            <a:chExt cx="2085975" cy="762000"/>
          </a:xfrm>
        </p:grpSpPr>
        <p:sp>
          <p:nvSpPr>
            <p:cNvPr id="35" name="object 35"/>
            <p:cNvSpPr/>
            <p:nvPr/>
          </p:nvSpPr>
          <p:spPr>
            <a:xfrm>
              <a:off x="4272026" y="1747901"/>
              <a:ext cx="2076450" cy="752475"/>
            </a:xfrm>
            <a:custGeom>
              <a:avLst/>
              <a:gdLst/>
              <a:ahLst/>
              <a:cxnLst/>
              <a:rect l="l" t="t" r="r" b="b"/>
              <a:pathLst>
                <a:path w="2076450" h="752475">
                  <a:moveTo>
                    <a:pt x="1950974" y="0"/>
                  </a:moveTo>
                  <a:lnTo>
                    <a:pt x="125348" y="0"/>
                  </a:lnTo>
                  <a:lnTo>
                    <a:pt x="76563" y="9852"/>
                  </a:lnTo>
                  <a:lnTo>
                    <a:pt x="36718" y="36718"/>
                  </a:lnTo>
                  <a:lnTo>
                    <a:pt x="9852" y="76563"/>
                  </a:lnTo>
                  <a:lnTo>
                    <a:pt x="0" y="125349"/>
                  </a:lnTo>
                  <a:lnTo>
                    <a:pt x="0" y="626999"/>
                  </a:lnTo>
                  <a:lnTo>
                    <a:pt x="9852" y="675804"/>
                  </a:lnTo>
                  <a:lnTo>
                    <a:pt x="36718" y="715692"/>
                  </a:lnTo>
                  <a:lnTo>
                    <a:pt x="76563" y="742602"/>
                  </a:lnTo>
                  <a:lnTo>
                    <a:pt x="125348" y="752475"/>
                  </a:lnTo>
                  <a:lnTo>
                    <a:pt x="1950974" y="752475"/>
                  </a:lnTo>
                  <a:lnTo>
                    <a:pt x="1999779" y="742602"/>
                  </a:lnTo>
                  <a:lnTo>
                    <a:pt x="2039667" y="715692"/>
                  </a:lnTo>
                  <a:lnTo>
                    <a:pt x="2066577" y="675804"/>
                  </a:lnTo>
                  <a:lnTo>
                    <a:pt x="2076450" y="626999"/>
                  </a:lnTo>
                  <a:lnTo>
                    <a:pt x="2076450" y="125349"/>
                  </a:lnTo>
                  <a:lnTo>
                    <a:pt x="2066577" y="76563"/>
                  </a:lnTo>
                  <a:lnTo>
                    <a:pt x="2039667" y="36718"/>
                  </a:lnTo>
                  <a:lnTo>
                    <a:pt x="1999779" y="9852"/>
                  </a:lnTo>
                  <a:lnTo>
                    <a:pt x="195097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4272026" y="1747901"/>
              <a:ext cx="2076450" cy="752475"/>
            </a:xfrm>
            <a:custGeom>
              <a:avLst/>
              <a:gdLst/>
              <a:ahLst/>
              <a:cxnLst/>
              <a:rect l="l" t="t" r="r" b="b"/>
              <a:pathLst>
                <a:path w="2076450" h="752475">
                  <a:moveTo>
                    <a:pt x="0" y="125349"/>
                  </a:moveTo>
                  <a:lnTo>
                    <a:pt x="9852" y="76563"/>
                  </a:lnTo>
                  <a:lnTo>
                    <a:pt x="36718" y="36718"/>
                  </a:lnTo>
                  <a:lnTo>
                    <a:pt x="76563" y="9852"/>
                  </a:lnTo>
                  <a:lnTo>
                    <a:pt x="125348" y="0"/>
                  </a:lnTo>
                  <a:lnTo>
                    <a:pt x="1950974" y="0"/>
                  </a:lnTo>
                  <a:lnTo>
                    <a:pt x="1999779" y="9852"/>
                  </a:lnTo>
                  <a:lnTo>
                    <a:pt x="2039667" y="36718"/>
                  </a:lnTo>
                  <a:lnTo>
                    <a:pt x="2066577" y="76563"/>
                  </a:lnTo>
                  <a:lnTo>
                    <a:pt x="2076450" y="125349"/>
                  </a:lnTo>
                  <a:lnTo>
                    <a:pt x="2076450" y="626999"/>
                  </a:lnTo>
                  <a:lnTo>
                    <a:pt x="2066577" y="675804"/>
                  </a:lnTo>
                  <a:lnTo>
                    <a:pt x="2039667" y="715692"/>
                  </a:lnTo>
                  <a:lnTo>
                    <a:pt x="1999779" y="742602"/>
                  </a:lnTo>
                  <a:lnTo>
                    <a:pt x="1950974" y="752475"/>
                  </a:lnTo>
                  <a:lnTo>
                    <a:pt x="125348" y="752475"/>
                  </a:lnTo>
                  <a:lnTo>
                    <a:pt x="76563" y="742602"/>
                  </a:lnTo>
                  <a:lnTo>
                    <a:pt x="36718" y="715692"/>
                  </a:lnTo>
                  <a:lnTo>
                    <a:pt x="9852" y="675804"/>
                  </a:lnTo>
                  <a:lnTo>
                    <a:pt x="0" y="626999"/>
                  </a:lnTo>
                  <a:lnTo>
                    <a:pt x="0" y="125349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4357370" y="1835467"/>
            <a:ext cx="1892935" cy="58102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75"/>
              </a:spcBef>
            </a:pPr>
            <a:r>
              <a:rPr dirty="0" sz="1200" spc="5" b="1">
                <a:solidFill>
                  <a:srgbClr val="FFFFFF"/>
                </a:solidFill>
                <a:latin typeface="Arial"/>
                <a:cs typeface="Arial"/>
              </a:rPr>
              <a:t>Low-dose 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chest </a:t>
            </a:r>
            <a:r>
              <a:rPr dirty="0" sz="1200" spc="15" b="1">
                <a:solidFill>
                  <a:srgbClr val="FFFFFF"/>
                </a:solidFill>
                <a:latin typeface="Arial"/>
                <a:cs typeface="Arial"/>
              </a:rPr>
              <a:t>CT </a:t>
            </a:r>
            <a:r>
              <a:rPr dirty="0" sz="1200" spc="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Biomarkers</a:t>
            </a:r>
            <a:r>
              <a:rPr dirty="0" sz="1200" spc="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FFFFFF"/>
                </a:solidFill>
                <a:latin typeface="Arial"/>
                <a:cs typeface="Arial"/>
              </a:rPr>
              <a:t>(blood,</a:t>
            </a:r>
            <a:r>
              <a:rPr dirty="0" sz="12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FFFFFF"/>
                </a:solidFill>
                <a:latin typeface="Arial"/>
                <a:cs typeface="Arial"/>
              </a:rPr>
              <a:t>urine) </a:t>
            </a:r>
            <a:r>
              <a:rPr dirty="0" sz="1200" spc="-3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Questionnaire</a:t>
            </a:r>
            <a:r>
              <a:rPr dirty="0" sz="12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(FH, </a:t>
            </a:r>
            <a:r>
              <a:rPr dirty="0" sz="1200" spc="15" b="1">
                <a:solidFill>
                  <a:srgbClr val="FFFFFF"/>
                </a:solidFill>
                <a:latin typeface="Arial"/>
                <a:cs typeface="Arial"/>
              </a:rPr>
              <a:t>PH)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343650" y="2057654"/>
            <a:ext cx="436880" cy="114300"/>
          </a:xfrm>
          <a:custGeom>
            <a:avLst/>
            <a:gdLst/>
            <a:ahLst/>
            <a:cxnLst/>
            <a:rect l="l" t="t" r="r" b="b"/>
            <a:pathLst>
              <a:path w="436879" h="114300">
                <a:moveTo>
                  <a:pt x="398570" y="38100"/>
                </a:moveTo>
                <a:lnTo>
                  <a:pt x="341122" y="38100"/>
                </a:lnTo>
                <a:lnTo>
                  <a:pt x="341249" y="76200"/>
                </a:lnTo>
                <a:lnTo>
                  <a:pt x="322114" y="76242"/>
                </a:lnTo>
                <a:lnTo>
                  <a:pt x="322199" y="114300"/>
                </a:lnTo>
                <a:lnTo>
                  <a:pt x="436372" y="56896"/>
                </a:lnTo>
                <a:lnTo>
                  <a:pt x="398570" y="38100"/>
                </a:lnTo>
                <a:close/>
              </a:path>
              <a:path w="436879" h="114300">
                <a:moveTo>
                  <a:pt x="322029" y="38142"/>
                </a:moveTo>
                <a:lnTo>
                  <a:pt x="0" y="38862"/>
                </a:lnTo>
                <a:lnTo>
                  <a:pt x="0" y="76962"/>
                </a:lnTo>
                <a:lnTo>
                  <a:pt x="322114" y="76242"/>
                </a:lnTo>
                <a:lnTo>
                  <a:pt x="322029" y="38142"/>
                </a:lnTo>
                <a:close/>
              </a:path>
              <a:path w="436879" h="114300">
                <a:moveTo>
                  <a:pt x="341122" y="38100"/>
                </a:moveTo>
                <a:lnTo>
                  <a:pt x="322029" y="38142"/>
                </a:lnTo>
                <a:lnTo>
                  <a:pt x="322114" y="76242"/>
                </a:lnTo>
                <a:lnTo>
                  <a:pt x="341249" y="76200"/>
                </a:lnTo>
                <a:lnTo>
                  <a:pt x="341122" y="38100"/>
                </a:lnTo>
                <a:close/>
              </a:path>
              <a:path w="436879" h="114300">
                <a:moveTo>
                  <a:pt x="321945" y="0"/>
                </a:moveTo>
                <a:lnTo>
                  <a:pt x="322029" y="38142"/>
                </a:lnTo>
                <a:lnTo>
                  <a:pt x="398570" y="38100"/>
                </a:lnTo>
                <a:lnTo>
                  <a:pt x="321945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6420739" y="1886204"/>
            <a:ext cx="275590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30" b="1">
                <a:latin typeface="Arial"/>
                <a:cs typeface="Arial"/>
              </a:rPr>
              <a:t>pos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6781863" y="1886013"/>
            <a:ext cx="990600" cy="419100"/>
            <a:chOff x="6781863" y="1886013"/>
            <a:chExt cx="990600" cy="419100"/>
          </a:xfrm>
        </p:grpSpPr>
        <p:sp>
          <p:nvSpPr>
            <p:cNvPr id="41" name="object 41"/>
            <p:cNvSpPr/>
            <p:nvPr/>
          </p:nvSpPr>
          <p:spPr>
            <a:xfrm>
              <a:off x="6786626" y="1890776"/>
              <a:ext cx="981075" cy="409575"/>
            </a:xfrm>
            <a:custGeom>
              <a:avLst/>
              <a:gdLst/>
              <a:ahLst/>
              <a:cxnLst/>
              <a:rect l="l" t="t" r="r" b="b"/>
              <a:pathLst>
                <a:path w="981075" h="409575">
                  <a:moveTo>
                    <a:pt x="912749" y="0"/>
                  </a:moveTo>
                  <a:lnTo>
                    <a:pt x="68199" y="0"/>
                  </a:lnTo>
                  <a:lnTo>
                    <a:pt x="41630" y="5351"/>
                  </a:lnTo>
                  <a:lnTo>
                    <a:pt x="19954" y="19954"/>
                  </a:lnTo>
                  <a:lnTo>
                    <a:pt x="5351" y="41630"/>
                  </a:lnTo>
                  <a:lnTo>
                    <a:pt x="0" y="68199"/>
                  </a:lnTo>
                  <a:lnTo>
                    <a:pt x="0" y="341249"/>
                  </a:lnTo>
                  <a:lnTo>
                    <a:pt x="5351" y="367837"/>
                  </a:lnTo>
                  <a:lnTo>
                    <a:pt x="19954" y="389556"/>
                  </a:lnTo>
                  <a:lnTo>
                    <a:pt x="41630" y="404203"/>
                  </a:lnTo>
                  <a:lnTo>
                    <a:pt x="68199" y="409575"/>
                  </a:lnTo>
                  <a:lnTo>
                    <a:pt x="912749" y="409575"/>
                  </a:lnTo>
                  <a:lnTo>
                    <a:pt x="939337" y="404203"/>
                  </a:lnTo>
                  <a:lnTo>
                    <a:pt x="961056" y="389556"/>
                  </a:lnTo>
                  <a:lnTo>
                    <a:pt x="975703" y="367837"/>
                  </a:lnTo>
                  <a:lnTo>
                    <a:pt x="981075" y="341249"/>
                  </a:lnTo>
                  <a:lnTo>
                    <a:pt x="981075" y="68199"/>
                  </a:lnTo>
                  <a:lnTo>
                    <a:pt x="975703" y="41630"/>
                  </a:lnTo>
                  <a:lnTo>
                    <a:pt x="961056" y="19954"/>
                  </a:lnTo>
                  <a:lnTo>
                    <a:pt x="939337" y="5351"/>
                  </a:lnTo>
                  <a:lnTo>
                    <a:pt x="912749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6786626" y="1890776"/>
              <a:ext cx="981075" cy="409575"/>
            </a:xfrm>
            <a:custGeom>
              <a:avLst/>
              <a:gdLst/>
              <a:ahLst/>
              <a:cxnLst/>
              <a:rect l="l" t="t" r="r" b="b"/>
              <a:pathLst>
                <a:path w="981075" h="409575">
                  <a:moveTo>
                    <a:pt x="0" y="68199"/>
                  </a:moveTo>
                  <a:lnTo>
                    <a:pt x="5351" y="41630"/>
                  </a:lnTo>
                  <a:lnTo>
                    <a:pt x="19954" y="19954"/>
                  </a:lnTo>
                  <a:lnTo>
                    <a:pt x="41630" y="5351"/>
                  </a:lnTo>
                  <a:lnTo>
                    <a:pt x="68199" y="0"/>
                  </a:lnTo>
                  <a:lnTo>
                    <a:pt x="912749" y="0"/>
                  </a:lnTo>
                  <a:lnTo>
                    <a:pt x="939337" y="5351"/>
                  </a:lnTo>
                  <a:lnTo>
                    <a:pt x="961056" y="19954"/>
                  </a:lnTo>
                  <a:lnTo>
                    <a:pt x="975703" y="41630"/>
                  </a:lnTo>
                  <a:lnTo>
                    <a:pt x="981075" y="68199"/>
                  </a:lnTo>
                  <a:lnTo>
                    <a:pt x="981075" y="341249"/>
                  </a:lnTo>
                  <a:lnTo>
                    <a:pt x="975703" y="367837"/>
                  </a:lnTo>
                  <a:lnTo>
                    <a:pt x="961056" y="389556"/>
                  </a:lnTo>
                  <a:lnTo>
                    <a:pt x="939337" y="404203"/>
                  </a:lnTo>
                  <a:lnTo>
                    <a:pt x="912749" y="409575"/>
                  </a:lnTo>
                  <a:lnTo>
                    <a:pt x="68199" y="409575"/>
                  </a:lnTo>
                  <a:lnTo>
                    <a:pt x="41630" y="404203"/>
                  </a:lnTo>
                  <a:lnTo>
                    <a:pt x="19954" y="389556"/>
                  </a:lnTo>
                  <a:lnTo>
                    <a:pt x="5351" y="367837"/>
                  </a:lnTo>
                  <a:lnTo>
                    <a:pt x="0" y="341249"/>
                  </a:lnTo>
                  <a:lnTo>
                    <a:pt x="0" y="68199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6922769" y="1991677"/>
            <a:ext cx="70929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5" b="1">
                <a:solidFill>
                  <a:srgbClr val="FFFFFF"/>
                </a:solidFill>
                <a:latin typeface="Arial"/>
                <a:cs typeface="Arial"/>
              </a:rPr>
              <a:t>Bx</a:t>
            </a:r>
            <a:r>
              <a:rPr dirty="0" sz="12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5" b="1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1200" spc="-10" b="1">
                <a:solidFill>
                  <a:srgbClr val="FFFFFF"/>
                </a:solidFill>
                <a:latin typeface="Arial"/>
                <a:cs typeface="Arial"/>
              </a:rPr>
              <a:t> F/U</a:t>
            </a:r>
            <a:endParaRPr sz="12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543425" y="2733675"/>
            <a:ext cx="3352800" cy="58102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wrap="square" lIns="0" tIns="41910" rIns="0" bIns="0" rtlCol="0" vert="horz">
            <a:spAutoFit/>
          </a:bodyPr>
          <a:lstStyle/>
          <a:p>
            <a:pPr marL="290195" indent="-194310">
              <a:lnSpc>
                <a:spcPct val="100000"/>
              </a:lnSpc>
              <a:spcBef>
                <a:spcPts val="330"/>
              </a:spcBef>
              <a:buClr>
                <a:srgbClr val="00AF50"/>
              </a:buClr>
              <a:buFont typeface="Wingdings"/>
              <a:buChar char=""/>
              <a:tabLst>
                <a:tab pos="290830" algn="l"/>
              </a:tabLst>
            </a:pPr>
            <a:r>
              <a:rPr dirty="0" sz="1050" spc="10" b="1">
                <a:latin typeface="Calibri"/>
                <a:cs typeface="Calibri"/>
              </a:rPr>
              <a:t>D</a:t>
            </a:r>
            <a:r>
              <a:rPr dirty="0" sz="1050" b="1">
                <a:latin typeface="Calibri"/>
                <a:cs typeface="Calibri"/>
              </a:rPr>
              <a:t>a</a:t>
            </a:r>
            <a:r>
              <a:rPr dirty="0" sz="1050" spc="5" b="1">
                <a:latin typeface="Calibri"/>
                <a:cs typeface="Calibri"/>
              </a:rPr>
              <a:t>t</a:t>
            </a:r>
            <a:r>
              <a:rPr dirty="0" sz="1050" b="1">
                <a:latin typeface="Calibri"/>
                <a:cs typeface="Calibri"/>
              </a:rPr>
              <a:t>a</a:t>
            </a:r>
            <a:r>
              <a:rPr dirty="0" sz="1050" spc="-10" b="1">
                <a:latin typeface="Calibri"/>
                <a:cs typeface="Calibri"/>
              </a:rPr>
              <a:t> </a:t>
            </a:r>
            <a:r>
              <a:rPr dirty="0" sz="1050" spc="-70" b="1">
                <a:latin typeface="Calibri"/>
                <a:cs typeface="Calibri"/>
              </a:rPr>
              <a:t>c</a:t>
            </a:r>
            <a:r>
              <a:rPr dirty="0" sz="1050" spc="30" b="1">
                <a:latin typeface="Calibri"/>
                <a:cs typeface="Calibri"/>
              </a:rPr>
              <a:t>u</a:t>
            </a:r>
            <a:r>
              <a:rPr dirty="0" sz="1050" spc="5" b="1">
                <a:latin typeface="Calibri"/>
                <a:cs typeface="Calibri"/>
              </a:rPr>
              <a:t>t</a:t>
            </a:r>
            <a:r>
              <a:rPr dirty="0" sz="1050" spc="-45" b="1">
                <a:latin typeface="Calibri"/>
                <a:cs typeface="Calibri"/>
              </a:rPr>
              <a:t>o</a:t>
            </a:r>
            <a:r>
              <a:rPr dirty="0" sz="1050" spc="40" b="1">
                <a:latin typeface="Calibri"/>
                <a:cs typeface="Calibri"/>
              </a:rPr>
              <a:t>f</a:t>
            </a:r>
            <a:r>
              <a:rPr dirty="0" sz="1050" spc="-35" b="1">
                <a:latin typeface="Calibri"/>
                <a:cs typeface="Calibri"/>
              </a:rPr>
              <a:t>f</a:t>
            </a:r>
            <a:r>
              <a:rPr dirty="0" sz="1050" b="1">
                <a:latin typeface="Calibri"/>
                <a:cs typeface="Calibri"/>
              </a:rPr>
              <a:t>:</a:t>
            </a:r>
            <a:r>
              <a:rPr dirty="0" sz="1050" spc="-5" b="1">
                <a:latin typeface="Calibri"/>
                <a:cs typeface="Calibri"/>
              </a:rPr>
              <a:t> </a:t>
            </a:r>
            <a:r>
              <a:rPr dirty="0" sz="1050" spc="25" b="1">
                <a:latin typeface="Calibri"/>
                <a:cs typeface="Calibri"/>
              </a:rPr>
              <a:t>S</a:t>
            </a:r>
            <a:r>
              <a:rPr dirty="0" sz="1050" spc="-5" b="1">
                <a:latin typeface="Calibri"/>
                <a:cs typeface="Calibri"/>
              </a:rPr>
              <a:t>e</a:t>
            </a:r>
            <a:r>
              <a:rPr dirty="0" sz="1050" spc="-40" b="1">
                <a:latin typeface="Calibri"/>
                <a:cs typeface="Calibri"/>
              </a:rPr>
              <a:t>p</a:t>
            </a:r>
            <a:r>
              <a:rPr dirty="0" sz="1050" spc="5" b="1">
                <a:latin typeface="Calibri"/>
                <a:cs typeface="Calibri"/>
              </a:rPr>
              <a:t>t</a:t>
            </a:r>
            <a:r>
              <a:rPr dirty="0" sz="1050" spc="-5" b="1">
                <a:latin typeface="Calibri"/>
                <a:cs typeface="Calibri"/>
              </a:rPr>
              <a:t>e</a:t>
            </a:r>
            <a:r>
              <a:rPr dirty="0" sz="1050" spc="40" b="1">
                <a:latin typeface="Calibri"/>
                <a:cs typeface="Calibri"/>
              </a:rPr>
              <a:t>m</a:t>
            </a:r>
            <a:r>
              <a:rPr dirty="0" sz="1050" spc="-40" b="1">
                <a:latin typeface="Calibri"/>
                <a:cs typeface="Calibri"/>
              </a:rPr>
              <a:t>b</a:t>
            </a:r>
            <a:r>
              <a:rPr dirty="0" sz="1050" spc="-5" b="1">
                <a:latin typeface="Calibri"/>
                <a:cs typeface="Calibri"/>
              </a:rPr>
              <a:t>e</a:t>
            </a:r>
            <a:r>
              <a:rPr dirty="0" sz="1050" b="1">
                <a:latin typeface="Calibri"/>
                <a:cs typeface="Calibri"/>
              </a:rPr>
              <a:t>r</a:t>
            </a:r>
            <a:r>
              <a:rPr dirty="0" sz="1050" spc="-15" b="1">
                <a:latin typeface="Calibri"/>
                <a:cs typeface="Calibri"/>
              </a:rPr>
              <a:t> </a:t>
            </a:r>
            <a:r>
              <a:rPr dirty="0" sz="1050" spc="-10" b="1">
                <a:latin typeface="Calibri"/>
                <a:cs typeface="Calibri"/>
              </a:rPr>
              <a:t>3</a:t>
            </a:r>
            <a:r>
              <a:rPr dirty="0" sz="1050" spc="65" b="1">
                <a:latin typeface="Calibri"/>
                <a:cs typeface="Calibri"/>
              </a:rPr>
              <a:t>0</a:t>
            </a:r>
            <a:r>
              <a:rPr dirty="0" sz="1050" b="1">
                <a:latin typeface="Calibri"/>
                <a:cs typeface="Calibri"/>
              </a:rPr>
              <a:t>,</a:t>
            </a:r>
            <a:r>
              <a:rPr dirty="0" sz="1050" spc="-60" b="1">
                <a:latin typeface="Calibri"/>
                <a:cs typeface="Calibri"/>
              </a:rPr>
              <a:t> </a:t>
            </a:r>
            <a:r>
              <a:rPr dirty="0" sz="1050" spc="65" b="1">
                <a:latin typeface="Calibri"/>
                <a:cs typeface="Calibri"/>
              </a:rPr>
              <a:t>2</a:t>
            </a:r>
            <a:r>
              <a:rPr dirty="0" sz="1050" spc="-10" b="1">
                <a:latin typeface="Calibri"/>
                <a:cs typeface="Calibri"/>
              </a:rPr>
              <a:t>02</a:t>
            </a:r>
            <a:r>
              <a:rPr dirty="0" sz="1050" b="1">
                <a:latin typeface="Calibri"/>
                <a:cs typeface="Calibri"/>
              </a:rPr>
              <a:t>0</a:t>
            </a:r>
            <a:endParaRPr sz="1050">
              <a:latin typeface="Calibri"/>
              <a:cs typeface="Calibri"/>
            </a:endParaRPr>
          </a:p>
          <a:p>
            <a:pPr marL="290195" indent="-194310">
              <a:lnSpc>
                <a:spcPct val="100000"/>
              </a:lnSpc>
              <a:spcBef>
                <a:spcPts val="15"/>
              </a:spcBef>
              <a:buClr>
                <a:srgbClr val="00AF50"/>
              </a:buClr>
              <a:buFont typeface="Wingdings"/>
              <a:buChar char=""/>
              <a:tabLst>
                <a:tab pos="290830" algn="l"/>
              </a:tabLst>
            </a:pPr>
            <a:r>
              <a:rPr dirty="0" sz="1050" spc="-10" b="1">
                <a:latin typeface="Calibri"/>
                <a:cs typeface="Calibri"/>
              </a:rPr>
              <a:t>13</a:t>
            </a:r>
            <a:r>
              <a:rPr dirty="0" sz="1050" spc="25" b="1">
                <a:latin typeface="Calibri"/>
                <a:cs typeface="Calibri"/>
              </a:rPr>
              <a:t>,</a:t>
            </a:r>
            <a:r>
              <a:rPr dirty="0" sz="1050" spc="-10" b="1">
                <a:latin typeface="Calibri"/>
                <a:cs typeface="Calibri"/>
              </a:rPr>
              <a:t>20</a:t>
            </a:r>
            <a:r>
              <a:rPr dirty="0" sz="1050" b="1">
                <a:latin typeface="Calibri"/>
                <a:cs typeface="Calibri"/>
              </a:rPr>
              <a:t>7</a:t>
            </a:r>
            <a:r>
              <a:rPr dirty="0" sz="1050" spc="50" b="1">
                <a:latin typeface="Calibri"/>
                <a:cs typeface="Calibri"/>
              </a:rPr>
              <a:t> </a:t>
            </a:r>
            <a:r>
              <a:rPr dirty="0" sz="1050" spc="-50" b="1">
                <a:latin typeface="Calibri"/>
                <a:cs typeface="Calibri"/>
              </a:rPr>
              <a:t>s</a:t>
            </a:r>
            <a:r>
              <a:rPr dirty="0" sz="1050" spc="30" b="1">
                <a:latin typeface="Calibri"/>
                <a:cs typeface="Calibri"/>
              </a:rPr>
              <a:t>u</a:t>
            </a:r>
            <a:r>
              <a:rPr dirty="0" sz="1050" spc="-40" b="1">
                <a:latin typeface="Calibri"/>
                <a:cs typeface="Calibri"/>
              </a:rPr>
              <a:t>b</a:t>
            </a:r>
            <a:r>
              <a:rPr dirty="0" sz="1050" spc="30" b="1">
                <a:latin typeface="Calibri"/>
                <a:cs typeface="Calibri"/>
              </a:rPr>
              <a:t>j</a:t>
            </a:r>
            <a:r>
              <a:rPr dirty="0" sz="1050" spc="-5" b="1">
                <a:latin typeface="Calibri"/>
                <a:cs typeface="Calibri"/>
              </a:rPr>
              <a:t>e</a:t>
            </a:r>
            <a:r>
              <a:rPr dirty="0" sz="1050" spc="5" b="1">
                <a:latin typeface="Calibri"/>
                <a:cs typeface="Calibri"/>
              </a:rPr>
              <a:t>ct</a:t>
            </a:r>
            <a:r>
              <a:rPr dirty="0" sz="1050" b="1">
                <a:latin typeface="Calibri"/>
                <a:cs typeface="Calibri"/>
              </a:rPr>
              <a:t>s</a:t>
            </a:r>
            <a:r>
              <a:rPr dirty="0" sz="1050" spc="-60" b="1">
                <a:latin typeface="Calibri"/>
                <a:cs typeface="Calibri"/>
              </a:rPr>
              <a:t> </a:t>
            </a:r>
            <a:r>
              <a:rPr dirty="0" sz="1050" spc="25" b="1">
                <a:latin typeface="Calibri"/>
                <a:cs typeface="Calibri"/>
              </a:rPr>
              <a:t>s</a:t>
            </a:r>
            <a:r>
              <a:rPr dirty="0" sz="1050" spc="5" b="1">
                <a:latin typeface="Calibri"/>
                <a:cs typeface="Calibri"/>
              </a:rPr>
              <a:t>c</a:t>
            </a:r>
            <a:r>
              <a:rPr dirty="0" sz="1050" spc="-5" b="1">
                <a:latin typeface="Calibri"/>
                <a:cs typeface="Calibri"/>
              </a:rPr>
              <a:t>re</a:t>
            </a:r>
            <a:r>
              <a:rPr dirty="0" sz="1050" spc="-10" b="1">
                <a:latin typeface="Calibri"/>
                <a:cs typeface="Calibri"/>
              </a:rPr>
              <a:t>e</a:t>
            </a:r>
            <a:r>
              <a:rPr dirty="0" sz="1050" spc="-40" b="1">
                <a:latin typeface="Calibri"/>
                <a:cs typeface="Calibri"/>
              </a:rPr>
              <a:t>n</a:t>
            </a:r>
            <a:r>
              <a:rPr dirty="0" sz="1050" spc="-5" b="1">
                <a:latin typeface="Calibri"/>
                <a:cs typeface="Calibri"/>
              </a:rPr>
              <a:t>e</a:t>
            </a:r>
            <a:r>
              <a:rPr dirty="0" sz="1050" spc="30" b="1">
                <a:latin typeface="Calibri"/>
                <a:cs typeface="Calibri"/>
              </a:rPr>
              <a:t>d</a:t>
            </a:r>
            <a:r>
              <a:rPr dirty="0" sz="1050" b="1">
                <a:latin typeface="Calibri"/>
                <a:cs typeface="Calibri"/>
              </a:rPr>
              <a:t>,</a:t>
            </a:r>
            <a:r>
              <a:rPr dirty="0" sz="1050" spc="15" b="1">
                <a:latin typeface="Calibri"/>
                <a:cs typeface="Calibri"/>
              </a:rPr>
              <a:t> </a:t>
            </a:r>
            <a:r>
              <a:rPr dirty="0" sz="1050" spc="-10" b="1">
                <a:latin typeface="Calibri"/>
                <a:cs typeface="Calibri"/>
              </a:rPr>
              <a:t>12</a:t>
            </a:r>
            <a:r>
              <a:rPr dirty="0" sz="1050" spc="25" b="1">
                <a:latin typeface="Calibri"/>
                <a:cs typeface="Calibri"/>
              </a:rPr>
              <a:t>,</a:t>
            </a:r>
            <a:r>
              <a:rPr dirty="0" sz="1050" spc="-10" b="1">
                <a:latin typeface="Calibri"/>
                <a:cs typeface="Calibri"/>
              </a:rPr>
              <a:t>01</a:t>
            </a:r>
            <a:r>
              <a:rPr dirty="0" sz="1050" b="1">
                <a:latin typeface="Calibri"/>
                <a:cs typeface="Calibri"/>
              </a:rPr>
              <a:t>1</a:t>
            </a:r>
            <a:r>
              <a:rPr dirty="0" sz="1050" spc="-25" b="1">
                <a:latin typeface="Calibri"/>
                <a:cs typeface="Calibri"/>
              </a:rPr>
              <a:t> </a:t>
            </a:r>
            <a:r>
              <a:rPr dirty="0" sz="1050" spc="-5" b="1">
                <a:latin typeface="Calibri"/>
                <a:cs typeface="Calibri"/>
              </a:rPr>
              <a:t>e</a:t>
            </a:r>
            <a:r>
              <a:rPr dirty="0" sz="1050" spc="30" b="1">
                <a:latin typeface="Calibri"/>
                <a:cs typeface="Calibri"/>
              </a:rPr>
              <a:t>n</a:t>
            </a:r>
            <a:r>
              <a:rPr dirty="0" sz="1050" spc="-5" b="1">
                <a:latin typeface="Calibri"/>
                <a:cs typeface="Calibri"/>
              </a:rPr>
              <a:t>r</a:t>
            </a:r>
            <a:r>
              <a:rPr dirty="0" sz="1050" spc="-45" b="1">
                <a:latin typeface="Calibri"/>
                <a:cs typeface="Calibri"/>
              </a:rPr>
              <a:t>o</a:t>
            </a:r>
            <a:r>
              <a:rPr dirty="0" sz="1050" spc="40" b="1">
                <a:latin typeface="Calibri"/>
                <a:cs typeface="Calibri"/>
              </a:rPr>
              <a:t>l</a:t>
            </a:r>
            <a:r>
              <a:rPr dirty="0" sz="1050" spc="-35" b="1">
                <a:latin typeface="Calibri"/>
                <a:cs typeface="Calibri"/>
              </a:rPr>
              <a:t>l</a:t>
            </a:r>
            <a:r>
              <a:rPr dirty="0" sz="1050" spc="-5" b="1">
                <a:latin typeface="Calibri"/>
                <a:cs typeface="Calibri"/>
              </a:rPr>
              <a:t>e</a:t>
            </a:r>
            <a:r>
              <a:rPr dirty="0" sz="1050" b="1">
                <a:latin typeface="Calibri"/>
                <a:cs typeface="Calibri"/>
              </a:rPr>
              <a:t>d</a:t>
            </a:r>
            <a:endParaRPr sz="1050">
              <a:latin typeface="Calibri"/>
              <a:cs typeface="Calibri"/>
            </a:endParaRPr>
          </a:p>
          <a:p>
            <a:pPr marL="290195" indent="-194310">
              <a:lnSpc>
                <a:spcPct val="100000"/>
              </a:lnSpc>
              <a:spcBef>
                <a:spcPts val="20"/>
              </a:spcBef>
              <a:buClr>
                <a:srgbClr val="00AF50"/>
              </a:buClr>
              <a:buFont typeface="Wingdings"/>
              <a:buChar char=""/>
              <a:tabLst>
                <a:tab pos="290830" algn="l"/>
              </a:tabLst>
            </a:pPr>
            <a:r>
              <a:rPr dirty="0" sz="1050" spc="10" b="1">
                <a:latin typeface="Calibri"/>
                <a:cs typeface="Calibri"/>
              </a:rPr>
              <a:t>6009</a:t>
            </a:r>
            <a:r>
              <a:rPr dirty="0" sz="1050" spc="-35" b="1">
                <a:latin typeface="Calibri"/>
                <a:cs typeface="Calibri"/>
              </a:rPr>
              <a:t> </a:t>
            </a:r>
            <a:r>
              <a:rPr dirty="0" sz="1050" b="1">
                <a:latin typeface="Calibri"/>
                <a:cs typeface="Calibri"/>
              </a:rPr>
              <a:t>(50%)</a:t>
            </a:r>
            <a:r>
              <a:rPr dirty="0" sz="1050" spc="-55" b="1">
                <a:latin typeface="Calibri"/>
                <a:cs typeface="Calibri"/>
              </a:rPr>
              <a:t> </a:t>
            </a:r>
            <a:r>
              <a:rPr dirty="0" sz="1050" b="1">
                <a:latin typeface="Calibri"/>
                <a:cs typeface="Calibri"/>
              </a:rPr>
              <a:t>with</a:t>
            </a:r>
            <a:r>
              <a:rPr dirty="0" sz="1050" spc="10" b="1">
                <a:latin typeface="Calibri"/>
                <a:cs typeface="Calibri"/>
              </a:rPr>
              <a:t> </a:t>
            </a:r>
            <a:r>
              <a:rPr dirty="0" sz="1050" spc="-10" b="1">
                <a:latin typeface="Calibri"/>
                <a:cs typeface="Calibri"/>
              </a:rPr>
              <a:t>family</a:t>
            </a:r>
            <a:r>
              <a:rPr dirty="0" sz="1050" spc="-5" b="1">
                <a:latin typeface="Calibri"/>
                <a:cs typeface="Calibri"/>
              </a:rPr>
              <a:t> history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533900" y="3429000"/>
            <a:ext cx="4124325" cy="73342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wrap="square" lIns="0" tIns="36830" rIns="0" bIns="0" rtlCol="0" vert="horz">
            <a:spAutoFit/>
          </a:bodyPr>
          <a:lstStyle/>
          <a:p>
            <a:pPr marL="99695" marR="162560">
              <a:lnSpc>
                <a:spcPct val="101299"/>
              </a:lnSpc>
              <a:spcBef>
                <a:spcPts val="290"/>
              </a:spcBef>
            </a:pPr>
            <a:r>
              <a:rPr dirty="0" baseline="25641" sz="975" spc="15" b="1">
                <a:latin typeface="Calibri"/>
                <a:cs typeface="Calibri"/>
              </a:rPr>
              <a:t>a</a:t>
            </a:r>
            <a:r>
              <a:rPr dirty="0" baseline="25641" sz="975" spc="22" b="1">
                <a:latin typeface="Calibri"/>
                <a:cs typeface="Calibri"/>
              </a:rPr>
              <a:t> </a:t>
            </a:r>
            <a:r>
              <a:rPr dirty="0" sz="1050" spc="-5" b="1">
                <a:latin typeface="Calibri"/>
                <a:cs typeface="Calibri"/>
              </a:rPr>
              <a:t>Subjects </a:t>
            </a:r>
            <a:r>
              <a:rPr dirty="0" sz="1050" b="1">
                <a:latin typeface="Calibri"/>
                <a:cs typeface="Calibri"/>
              </a:rPr>
              <a:t>with </a:t>
            </a:r>
            <a:r>
              <a:rPr dirty="0" sz="1050" spc="5" b="1">
                <a:latin typeface="Calibri"/>
                <a:cs typeface="Calibri"/>
              </a:rPr>
              <a:t>lung </a:t>
            </a:r>
            <a:r>
              <a:rPr dirty="0" sz="1050" spc="-10" b="1">
                <a:latin typeface="Calibri"/>
                <a:cs typeface="Calibri"/>
              </a:rPr>
              <a:t>cancer FH: </a:t>
            </a:r>
            <a:r>
              <a:rPr dirty="0" sz="1050" spc="-5" b="1">
                <a:latin typeface="Calibri"/>
                <a:cs typeface="Calibri"/>
              </a:rPr>
              <a:t>&gt;50 </a:t>
            </a:r>
            <a:r>
              <a:rPr dirty="0" sz="1050" spc="-20" b="1">
                <a:latin typeface="Calibri"/>
                <a:cs typeface="Calibri"/>
              </a:rPr>
              <a:t>yrs </a:t>
            </a:r>
            <a:r>
              <a:rPr dirty="0" sz="1050" spc="15" b="1">
                <a:latin typeface="Calibri"/>
                <a:cs typeface="Calibri"/>
              </a:rPr>
              <a:t>or </a:t>
            </a:r>
            <a:r>
              <a:rPr dirty="0" sz="1050" b="1">
                <a:latin typeface="Calibri"/>
                <a:cs typeface="Calibri"/>
              </a:rPr>
              <a:t>&gt; </a:t>
            </a:r>
            <a:r>
              <a:rPr dirty="0" sz="1050" spc="-15" b="1">
                <a:latin typeface="Calibri"/>
                <a:cs typeface="Calibri"/>
              </a:rPr>
              <a:t>the </a:t>
            </a:r>
            <a:r>
              <a:rPr dirty="0" sz="1050" spc="5" b="1">
                <a:latin typeface="Calibri"/>
                <a:cs typeface="Calibri"/>
              </a:rPr>
              <a:t>age </a:t>
            </a:r>
            <a:r>
              <a:rPr dirty="0" sz="1050" b="1">
                <a:latin typeface="Calibri"/>
                <a:cs typeface="Calibri"/>
              </a:rPr>
              <a:t>at diagnosis </a:t>
            </a:r>
            <a:r>
              <a:rPr dirty="0" sz="1050" spc="15" b="1">
                <a:latin typeface="Calibri"/>
                <a:cs typeface="Calibri"/>
              </a:rPr>
              <a:t>of </a:t>
            </a:r>
            <a:r>
              <a:rPr dirty="0" sz="1050" spc="-15" b="1">
                <a:latin typeface="Calibri"/>
                <a:cs typeface="Calibri"/>
              </a:rPr>
              <a:t>the </a:t>
            </a:r>
            <a:r>
              <a:rPr dirty="0" sz="1050" spc="-225" b="1">
                <a:latin typeface="Calibri"/>
                <a:cs typeface="Calibri"/>
              </a:rPr>
              <a:t> </a:t>
            </a:r>
            <a:r>
              <a:rPr dirty="0" sz="1050" b="1">
                <a:latin typeface="Calibri"/>
                <a:cs typeface="Calibri"/>
              </a:rPr>
              <a:t>youngest </a:t>
            </a:r>
            <a:r>
              <a:rPr dirty="0" sz="1050" spc="-10" b="1">
                <a:latin typeface="Calibri"/>
                <a:cs typeface="Calibri"/>
              </a:rPr>
              <a:t>lung</a:t>
            </a:r>
            <a:r>
              <a:rPr dirty="0" sz="1050" spc="15" b="1">
                <a:latin typeface="Calibri"/>
                <a:cs typeface="Calibri"/>
              </a:rPr>
              <a:t> </a:t>
            </a:r>
            <a:r>
              <a:rPr dirty="0" sz="1050" spc="-5" b="1">
                <a:latin typeface="Calibri"/>
                <a:cs typeface="Calibri"/>
              </a:rPr>
              <a:t>cancer</a:t>
            </a:r>
            <a:r>
              <a:rPr dirty="0" sz="1050" spc="-15" b="1">
                <a:latin typeface="Calibri"/>
                <a:cs typeface="Calibri"/>
              </a:rPr>
              <a:t> </a:t>
            </a:r>
            <a:r>
              <a:rPr dirty="0" sz="1050" spc="-10" b="1">
                <a:latin typeface="Calibri"/>
                <a:cs typeface="Calibri"/>
              </a:rPr>
              <a:t>case</a:t>
            </a:r>
            <a:r>
              <a:rPr dirty="0" sz="1050" spc="60" b="1">
                <a:latin typeface="Calibri"/>
                <a:cs typeface="Calibri"/>
              </a:rPr>
              <a:t> </a:t>
            </a:r>
            <a:r>
              <a:rPr dirty="0" sz="1050" spc="-20" b="1">
                <a:latin typeface="Calibri"/>
                <a:cs typeface="Calibri"/>
              </a:rPr>
              <a:t>in</a:t>
            </a:r>
            <a:r>
              <a:rPr dirty="0" sz="1050" spc="20" b="1">
                <a:latin typeface="Calibri"/>
                <a:cs typeface="Calibri"/>
              </a:rPr>
              <a:t> </a:t>
            </a:r>
            <a:r>
              <a:rPr dirty="0" sz="1050" spc="-10" b="1">
                <a:latin typeface="Calibri"/>
                <a:cs typeface="Calibri"/>
              </a:rPr>
              <a:t>the</a:t>
            </a:r>
            <a:r>
              <a:rPr dirty="0" sz="1050" spc="-20" b="1">
                <a:latin typeface="Calibri"/>
                <a:cs typeface="Calibri"/>
              </a:rPr>
              <a:t> </a:t>
            </a:r>
            <a:r>
              <a:rPr dirty="0" sz="1050" b="1">
                <a:latin typeface="Calibri"/>
                <a:cs typeface="Calibri"/>
              </a:rPr>
              <a:t>family</a:t>
            </a:r>
            <a:endParaRPr sz="1050">
              <a:latin typeface="Calibri"/>
              <a:cs typeface="Calibri"/>
            </a:endParaRPr>
          </a:p>
          <a:p>
            <a:pPr marL="99695" marR="162560">
              <a:lnSpc>
                <a:spcPct val="101400"/>
              </a:lnSpc>
            </a:pPr>
            <a:r>
              <a:rPr dirty="0" baseline="25641" sz="975" spc="15" b="1">
                <a:latin typeface="Calibri"/>
                <a:cs typeface="Calibri"/>
              </a:rPr>
              <a:t>b</a:t>
            </a:r>
            <a:r>
              <a:rPr dirty="0" baseline="25641" sz="975" spc="150" b="1">
                <a:latin typeface="Calibri"/>
                <a:cs typeface="Calibri"/>
              </a:rPr>
              <a:t> </a:t>
            </a:r>
            <a:r>
              <a:rPr dirty="0" sz="1050" spc="-5" b="1">
                <a:latin typeface="Calibri"/>
                <a:cs typeface="Calibri"/>
              </a:rPr>
              <a:t>2/7</a:t>
            </a:r>
            <a:r>
              <a:rPr dirty="0" sz="1050" spc="55" b="1">
                <a:latin typeface="Calibri"/>
                <a:cs typeface="Calibri"/>
              </a:rPr>
              <a:t> </a:t>
            </a:r>
            <a:r>
              <a:rPr dirty="0" sz="1050" b="1">
                <a:latin typeface="Calibri"/>
                <a:cs typeface="Calibri"/>
              </a:rPr>
              <a:t>x</a:t>
            </a:r>
            <a:r>
              <a:rPr dirty="0" sz="1050" spc="-50" b="1">
                <a:latin typeface="Calibri"/>
                <a:cs typeface="Calibri"/>
              </a:rPr>
              <a:t> </a:t>
            </a:r>
            <a:r>
              <a:rPr dirty="0" sz="1050" spc="-5" b="1">
                <a:latin typeface="Calibri"/>
                <a:cs typeface="Calibri"/>
              </a:rPr>
              <a:t>days</a:t>
            </a:r>
            <a:r>
              <a:rPr dirty="0" sz="1050" spc="20" b="1">
                <a:latin typeface="Calibri"/>
                <a:cs typeface="Calibri"/>
              </a:rPr>
              <a:t> </a:t>
            </a:r>
            <a:r>
              <a:rPr dirty="0" sz="1050" b="1">
                <a:latin typeface="Calibri"/>
                <a:cs typeface="Calibri"/>
              </a:rPr>
              <a:t>with</a:t>
            </a:r>
            <a:r>
              <a:rPr dirty="0" sz="1050" spc="25" b="1">
                <a:latin typeface="Calibri"/>
                <a:cs typeface="Calibri"/>
              </a:rPr>
              <a:t> </a:t>
            </a:r>
            <a:r>
              <a:rPr dirty="0" sz="1050" spc="-10" b="1">
                <a:latin typeface="Calibri"/>
                <a:cs typeface="Calibri"/>
              </a:rPr>
              <a:t>cooking</a:t>
            </a:r>
            <a:r>
              <a:rPr dirty="0" sz="1050" spc="10" b="1">
                <a:latin typeface="Calibri"/>
                <a:cs typeface="Calibri"/>
              </a:rPr>
              <a:t> </a:t>
            </a:r>
            <a:r>
              <a:rPr dirty="0" sz="1050" spc="-20" b="1">
                <a:latin typeface="Calibri"/>
                <a:cs typeface="Calibri"/>
              </a:rPr>
              <a:t>by</a:t>
            </a:r>
            <a:r>
              <a:rPr dirty="0" sz="1050" spc="15" b="1">
                <a:latin typeface="Calibri"/>
                <a:cs typeface="Calibri"/>
              </a:rPr>
              <a:t> </a:t>
            </a:r>
            <a:r>
              <a:rPr dirty="0" sz="1050" b="1">
                <a:latin typeface="Calibri"/>
                <a:cs typeface="Calibri"/>
              </a:rPr>
              <a:t>pan-frying,</a:t>
            </a:r>
            <a:r>
              <a:rPr dirty="0" sz="1050" spc="15" b="1">
                <a:latin typeface="Calibri"/>
                <a:cs typeface="Calibri"/>
              </a:rPr>
              <a:t> </a:t>
            </a:r>
            <a:r>
              <a:rPr dirty="0" sz="1050" spc="-5" b="1">
                <a:latin typeface="Calibri"/>
                <a:cs typeface="Calibri"/>
              </a:rPr>
              <a:t>stir-frying,</a:t>
            </a:r>
            <a:r>
              <a:rPr dirty="0" sz="1050" spc="20" b="1">
                <a:latin typeface="Calibri"/>
                <a:cs typeface="Calibri"/>
              </a:rPr>
              <a:t> </a:t>
            </a:r>
            <a:r>
              <a:rPr dirty="0" sz="1050" spc="-20" b="1">
                <a:latin typeface="Calibri"/>
                <a:cs typeface="Calibri"/>
              </a:rPr>
              <a:t>or</a:t>
            </a:r>
            <a:r>
              <a:rPr dirty="0" sz="1050" spc="-15" b="1">
                <a:latin typeface="Calibri"/>
                <a:cs typeface="Calibri"/>
              </a:rPr>
              <a:t> </a:t>
            </a:r>
            <a:r>
              <a:rPr dirty="0" sz="1050" b="1">
                <a:latin typeface="Calibri"/>
                <a:cs typeface="Calibri"/>
              </a:rPr>
              <a:t>deep-frying</a:t>
            </a:r>
            <a:r>
              <a:rPr dirty="0" sz="1050" spc="15" b="1">
                <a:latin typeface="Calibri"/>
                <a:cs typeface="Calibri"/>
              </a:rPr>
              <a:t> </a:t>
            </a:r>
            <a:r>
              <a:rPr dirty="0" sz="1050" spc="20" b="1">
                <a:latin typeface="Calibri"/>
                <a:cs typeface="Calibri"/>
              </a:rPr>
              <a:t>in</a:t>
            </a:r>
            <a:r>
              <a:rPr dirty="0" sz="1050" spc="-55" b="1">
                <a:latin typeface="Calibri"/>
                <a:cs typeface="Calibri"/>
              </a:rPr>
              <a:t> </a:t>
            </a:r>
            <a:r>
              <a:rPr dirty="0" sz="1050" b="1">
                <a:latin typeface="Calibri"/>
                <a:cs typeface="Calibri"/>
              </a:rPr>
              <a:t>1 </a:t>
            </a:r>
            <a:r>
              <a:rPr dirty="0" sz="1050" spc="-220" b="1">
                <a:latin typeface="Calibri"/>
                <a:cs typeface="Calibri"/>
              </a:rPr>
              <a:t> </a:t>
            </a:r>
            <a:r>
              <a:rPr dirty="0" sz="1050" spc="5" b="1">
                <a:latin typeface="Calibri"/>
                <a:cs typeface="Calibri"/>
              </a:rPr>
              <a:t>week</a:t>
            </a:r>
            <a:r>
              <a:rPr dirty="0" sz="1050" spc="-65" b="1">
                <a:latin typeface="Calibri"/>
                <a:cs typeface="Calibri"/>
              </a:rPr>
              <a:t> </a:t>
            </a:r>
            <a:r>
              <a:rPr dirty="0" sz="1050" spc="-5" b="1">
                <a:latin typeface="Calibri"/>
                <a:cs typeface="Calibri"/>
              </a:rPr>
              <a:t>(maximum=21)</a:t>
            </a:r>
            <a:r>
              <a:rPr dirty="0" sz="1050" spc="35" b="1">
                <a:latin typeface="Calibri"/>
                <a:cs typeface="Calibri"/>
              </a:rPr>
              <a:t> </a:t>
            </a:r>
            <a:r>
              <a:rPr dirty="0" sz="1050" b="1">
                <a:latin typeface="Calibri"/>
                <a:cs typeface="Calibri"/>
              </a:rPr>
              <a:t>x</a:t>
            </a:r>
            <a:r>
              <a:rPr dirty="0" sz="1050" spc="30" b="1">
                <a:latin typeface="Calibri"/>
                <a:cs typeface="Calibri"/>
              </a:rPr>
              <a:t> </a:t>
            </a:r>
            <a:r>
              <a:rPr dirty="0" sz="1050" spc="-10" b="1">
                <a:latin typeface="Calibri"/>
                <a:cs typeface="Calibri"/>
              </a:rPr>
              <a:t>Yrs</a:t>
            </a:r>
            <a:r>
              <a:rPr dirty="0" sz="1050" spc="15" b="1">
                <a:latin typeface="Calibri"/>
                <a:cs typeface="Calibri"/>
              </a:rPr>
              <a:t> </a:t>
            </a:r>
            <a:r>
              <a:rPr dirty="0" sz="1050" b="1">
                <a:latin typeface="Calibri"/>
                <a:cs typeface="Calibri"/>
              </a:rPr>
              <a:t>with</a:t>
            </a:r>
            <a:r>
              <a:rPr dirty="0" sz="1050" spc="-50" b="1">
                <a:latin typeface="Calibri"/>
                <a:cs typeface="Calibri"/>
              </a:rPr>
              <a:t> </a:t>
            </a:r>
            <a:r>
              <a:rPr dirty="0" sz="1050" b="1">
                <a:latin typeface="Calibri"/>
                <a:cs typeface="Calibri"/>
              </a:rPr>
              <a:t>cooking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939530" y="4899342"/>
            <a:ext cx="13970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292934"/>
                </a:solidFill>
                <a:latin typeface="Calibri"/>
                <a:cs typeface="Calibri"/>
              </a:rPr>
              <a:t>31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8650" y="742950"/>
            <a:ext cx="7848600" cy="28575"/>
          </a:xfrm>
          <a:custGeom>
            <a:avLst/>
            <a:gdLst/>
            <a:ahLst/>
            <a:cxnLst/>
            <a:rect l="l" t="t" r="r" b="b"/>
            <a:pathLst>
              <a:path w="7848600" h="28575">
                <a:moveTo>
                  <a:pt x="0" y="0"/>
                </a:moveTo>
                <a:lnTo>
                  <a:pt x="7848600" y="28575"/>
                </a:lnTo>
              </a:path>
            </a:pathLst>
          </a:custGeom>
          <a:ln w="57150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58544" y="211455"/>
            <a:ext cx="7028180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15" b="1">
                <a:latin typeface="Calibri"/>
                <a:cs typeface="Calibri"/>
              </a:rPr>
              <a:t>Key</a:t>
            </a:r>
            <a:r>
              <a:rPr dirty="0" sz="2750" spc="75" b="1">
                <a:latin typeface="Calibri"/>
                <a:cs typeface="Calibri"/>
              </a:rPr>
              <a:t> </a:t>
            </a:r>
            <a:r>
              <a:rPr dirty="0" sz="2750" spc="15" b="1">
                <a:latin typeface="Calibri"/>
                <a:cs typeface="Calibri"/>
              </a:rPr>
              <a:t>Messages</a:t>
            </a:r>
            <a:r>
              <a:rPr dirty="0" sz="2750" spc="-10" b="1">
                <a:latin typeface="Calibri"/>
                <a:cs typeface="Calibri"/>
              </a:rPr>
              <a:t> </a:t>
            </a:r>
            <a:r>
              <a:rPr dirty="0" sz="2750" spc="10" b="1">
                <a:latin typeface="Calibri"/>
                <a:cs typeface="Calibri"/>
              </a:rPr>
              <a:t>of</a:t>
            </a:r>
            <a:r>
              <a:rPr dirty="0" sz="2750" b="1">
                <a:latin typeface="Calibri"/>
                <a:cs typeface="Calibri"/>
              </a:rPr>
              <a:t> </a:t>
            </a:r>
            <a:r>
              <a:rPr dirty="0" sz="2750" spc="25" b="1">
                <a:latin typeface="Calibri"/>
                <a:cs typeface="Calibri"/>
              </a:rPr>
              <a:t>TALENT </a:t>
            </a:r>
            <a:r>
              <a:rPr dirty="0" sz="2750" spc="20" b="1">
                <a:latin typeface="Calibri"/>
                <a:cs typeface="Calibri"/>
              </a:rPr>
              <a:t>First</a:t>
            </a:r>
            <a:r>
              <a:rPr dirty="0" sz="2750" spc="-15" b="1">
                <a:latin typeface="Calibri"/>
                <a:cs typeface="Calibri"/>
              </a:rPr>
              <a:t> </a:t>
            </a:r>
            <a:r>
              <a:rPr dirty="0" sz="2750" spc="15" b="1">
                <a:latin typeface="Calibri"/>
                <a:cs typeface="Calibri"/>
              </a:rPr>
              <a:t>Round</a:t>
            </a:r>
            <a:r>
              <a:rPr dirty="0" sz="2750" spc="60" b="1">
                <a:latin typeface="Calibri"/>
                <a:cs typeface="Calibri"/>
              </a:rPr>
              <a:t> </a:t>
            </a:r>
            <a:r>
              <a:rPr dirty="0" sz="2750" b="1">
                <a:latin typeface="Calibri"/>
                <a:cs typeface="Calibri"/>
              </a:rPr>
              <a:t>T0</a:t>
            </a:r>
            <a:r>
              <a:rPr dirty="0" sz="2750" spc="65" b="1">
                <a:latin typeface="Calibri"/>
                <a:cs typeface="Calibri"/>
              </a:rPr>
              <a:t> </a:t>
            </a:r>
            <a:r>
              <a:rPr dirty="0" sz="2750" spc="15" b="1">
                <a:latin typeface="Calibri"/>
                <a:cs typeface="Calibri"/>
              </a:rPr>
              <a:t>Results</a:t>
            </a:r>
            <a:endParaRPr sz="275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00050" y="3952875"/>
            <a:ext cx="4005579" cy="776605"/>
            <a:chOff x="400050" y="3952875"/>
            <a:chExt cx="4005579" cy="7766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0050" y="3962400"/>
              <a:ext cx="433387" cy="45243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700" y="3952875"/>
              <a:ext cx="3062351" cy="4810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0050" y="4257675"/>
              <a:ext cx="433387" cy="45243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7700" y="4248150"/>
              <a:ext cx="3757676" cy="481012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21969" y="978852"/>
            <a:ext cx="4513580" cy="39566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9875" indent="-257810">
              <a:lnSpc>
                <a:spcPts val="1964"/>
              </a:lnSpc>
              <a:spcBef>
                <a:spcPts val="100"/>
              </a:spcBef>
              <a:buClr>
                <a:srgbClr val="FF0000"/>
              </a:buClr>
              <a:buFont typeface="Wingdings"/>
              <a:buChar char=""/>
              <a:tabLst>
                <a:tab pos="270510" algn="l"/>
              </a:tabLst>
            </a:pPr>
            <a:r>
              <a:rPr dirty="0" u="sng" sz="165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Lung</a:t>
            </a:r>
            <a:r>
              <a:rPr dirty="0" u="sng" sz="1650" spc="-4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50" spc="-2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cancer</a:t>
            </a:r>
            <a:r>
              <a:rPr dirty="0" u="sng" sz="1650" spc="-7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50" spc="-1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detection</a:t>
            </a:r>
            <a:r>
              <a:rPr dirty="0" u="sng" sz="1650" spc="-7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50" spc="-1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rate:</a:t>
            </a:r>
            <a:r>
              <a:rPr dirty="0" u="sng" sz="1650" spc="-15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1650" spc="-2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318/12,011=</a:t>
            </a:r>
            <a:r>
              <a:rPr dirty="0" u="sng" sz="1650" spc="-5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2.6%</a:t>
            </a:r>
            <a:endParaRPr sz="1650">
              <a:latin typeface="Calibri"/>
              <a:cs typeface="Calibri"/>
            </a:endParaRPr>
          </a:p>
          <a:p>
            <a:pPr marL="269875">
              <a:lnSpc>
                <a:spcPts val="1964"/>
              </a:lnSpc>
            </a:pPr>
            <a:r>
              <a:rPr dirty="0" sz="1650" spc="20">
                <a:latin typeface="Calibri"/>
                <a:cs typeface="Calibri"/>
              </a:rPr>
              <a:t>(</a:t>
            </a:r>
            <a:r>
              <a:rPr dirty="0" sz="1650" spc="-20">
                <a:latin typeface="Calibri"/>
                <a:cs typeface="Calibri"/>
              </a:rPr>
              <a:t>N</a:t>
            </a:r>
            <a:r>
              <a:rPr dirty="0" sz="1650" spc="-25">
                <a:latin typeface="Calibri"/>
                <a:cs typeface="Calibri"/>
              </a:rPr>
              <a:t>L</a:t>
            </a:r>
            <a:r>
              <a:rPr dirty="0" sz="1650" spc="-10">
                <a:latin typeface="Calibri"/>
                <a:cs typeface="Calibri"/>
              </a:rPr>
              <a:t>S</a:t>
            </a:r>
            <a:r>
              <a:rPr dirty="0" sz="1650" spc="-55">
                <a:latin typeface="Calibri"/>
                <a:cs typeface="Calibri"/>
              </a:rPr>
              <a:t>T</a:t>
            </a:r>
            <a:r>
              <a:rPr dirty="0" sz="1650">
                <a:latin typeface="Calibri"/>
                <a:cs typeface="Calibri"/>
              </a:rPr>
              <a:t>:</a:t>
            </a:r>
            <a:r>
              <a:rPr dirty="0" sz="1650" spc="5">
                <a:latin typeface="Calibri"/>
                <a:cs typeface="Calibri"/>
              </a:rPr>
              <a:t> </a:t>
            </a:r>
            <a:r>
              <a:rPr dirty="0" sz="1650" spc="-15">
                <a:latin typeface="Calibri"/>
                <a:cs typeface="Calibri"/>
              </a:rPr>
              <a:t>1</a:t>
            </a:r>
            <a:r>
              <a:rPr dirty="0" sz="1650" spc="-45">
                <a:latin typeface="Calibri"/>
                <a:cs typeface="Calibri"/>
              </a:rPr>
              <a:t>.</a:t>
            </a:r>
            <a:r>
              <a:rPr dirty="0" sz="1650" spc="-15">
                <a:latin typeface="Calibri"/>
                <a:cs typeface="Calibri"/>
              </a:rPr>
              <a:t>1</a:t>
            </a:r>
            <a:r>
              <a:rPr dirty="0" sz="1650" spc="15">
                <a:latin typeface="Calibri"/>
                <a:cs typeface="Calibri"/>
              </a:rPr>
              <a:t>%</a:t>
            </a:r>
            <a:r>
              <a:rPr dirty="0" sz="1650">
                <a:latin typeface="Calibri"/>
                <a:cs typeface="Calibri"/>
              </a:rPr>
              <a:t>,</a:t>
            </a:r>
            <a:r>
              <a:rPr dirty="0" sz="1650" spc="-40">
                <a:latin typeface="Calibri"/>
                <a:cs typeface="Calibri"/>
              </a:rPr>
              <a:t> </a:t>
            </a:r>
            <a:r>
              <a:rPr dirty="0" sz="1650" spc="-20">
                <a:latin typeface="Calibri"/>
                <a:cs typeface="Calibri"/>
              </a:rPr>
              <a:t>N</a:t>
            </a:r>
            <a:r>
              <a:rPr dirty="0" sz="1650" spc="-60">
                <a:latin typeface="Calibri"/>
                <a:cs typeface="Calibri"/>
              </a:rPr>
              <a:t>E</a:t>
            </a:r>
            <a:r>
              <a:rPr dirty="0" sz="1650" spc="-25">
                <a:latin typeface="Calibri"/>
                <a:cs typeface="Calibri"/>
              </a:rPr>
              <a:t>L</a:t>
            </a:r>
            <a:r>
              <a:rPr dirty="0" sz="1650" spc="-10">
                <a:latin typeface="Calibri"/>
                <a:cs typeface="Calibri"/>
              </a:rPr>
              <a:t>S</a:t>
            </a:r>
            <a:r>
              <a:rPr dirty="0" sz="1650" spc="25">
                <a:latin typeface="Calibri"/>
                <a:cs typeface="Calibri"/>
              </a:rPr>
              <a:t>O</a:t>
            </a:r>
            <a:r>
              <a:rPr dirty="0" sz="1650" spc="-20">
                <a:latin typeface="Calibri"/>
                <a:cs typeface="Calibri"/>
              </a:rPr>
              <a:t>N</a:t>
            </a:r>
            <a:r>
              <a:rPr dirty="0" sz="1650">
                <a:latin typeface="Calibri"/>
                <a:cs typeface="Calibri"/>
              </a:rPr>
              <a:t>:</a:t>
            </a:r>
            <a:r>
              <a:rPr dirty="0" sz="1650" spc="-70">
                <a:latin typeface="Calibri"/>
                <a:cs typeface="Calibri"/>
              </a:rPr>
              <a:t> </a:t>
            </a:r>
            <a:r>
              <a:rPr dirty="0" sz="1650" spc="-15">
                <a:latin typeface="Calibri"/>
                <a:cs typeface="Calibri"/>
              </a:rPr>
              <a:t>0</a:t>
            </a:r>
            <a:r>
              <a:rPr dirty="0" sz="1650" spc="30">
                <a:latin typeface="Calibri"/>
                <a:cs typeface="Calibri"/>
              </a:rPr>
              <a:t>.</a:t>
            </a:r>
            <a:r>
              <a:rPr dirty="0" sz="1650" spc="-15">
                <a:latin typeface="Calibri"/>
                <a:cs typeface="Calibri"/>
              </a:rPr>
              <a:t>9</a:t>
            </a:r>
            <a:r>
              <a:rPr dirty="0" sz="1650" spc="-60">
                <a:latin typeface="Calibri"/>
                <a:cs typeface="Calibri"/>
              </a:rPr>
              <a:t>%</a:t>
            </a:r>
            <a:r>
              <a:rPr dirty="0" sz="1650">
                <a:latin typeface="Calibri"/>
                <a:cs typeface="Calibri"/>
              </a:rPr>
              <a:t>)</a:t>
            </a:r>
            <a:endParaRPr sz="1650">
              <a:latin typeface="Calibri"/>
              <a:cs typeface="Calibri"/>
            </a:endParaRPr>
          </a:p>
          <a:p>
            <a:pPr marL="269875" indent="-257810">
              <a:lnSpc>
                <a:spcPct val="100000"/>
              </a:lnSpc>
              <a:spcBef>
                <a:spcPts val="350"/>
              </a:spcBef>
              <a:buClr>
                <a:srgbClr val="FF0000"/>
              </a:buClr>
              <a:buFont typeface="Wingdings"/>
              <a:buChar char=""/>
              <a:tabLst>
                <a:tab pos="270510" algn="l"/>
              </a:tabLst>
            </a:pPr>
            <a:r>
              <a:rPr dirty="0" sz="1650" spc="5" b="1">
                <a:latin typeface="Calibri"/>
                <a:cs typeface="Calibri"/>
              </a:rPr>
              <a:t>I</a:t>
            </a:r>
            <a:r>
              <a:rPr dirty="0" sz="1650" spc="10" b="1">
                <a:latin typeface="Calibri"/>
                <a:cs typeface="Calibri"/>
              </a:rPr>
              <a:t>n</a:t>
            </a:r>
            <a:r>
              <a:rPr dirty="0" sz="1650" spc="-35" b="1">
                <a:latin typeface="Calibri"/>
                <a:cs typeface="Calibri"/>
              </a:rPr>
              <a:t>v</a:t>
            </a:r>
            <a:r>
              <a:rPr dirty="0" sz="1650" spc="-70" b="1">
                <a:latin typeface="Calibri"/>
                <a:cs typeface="Calibri"/>
              </a:rPr>
              <a:t>a</a:t>
            </a:r>
            <a:r>
              <a:rPr dirty="0" sz="1650" spc="10" b="1">
                <a:latin typeface="Calibri"/>
                <a:cs typeface="Calibri"/>
              </a:rPr>
              <a:t>s</a:t>
            </a:r>
            <a:r>
              <a:rPr dirty="0" sz="1650" spc="-35" b="1">
                <a:latin typeface="Calibri"/>
                <a:cs typeface="Calibri"/>
              </a:rPr>
              <a:t>i</a:t>
            </a:r>
            <a:r>
              <a:rPr dirty="0" sz="1650" spc="40" b="1">
                <a:latin typeface="Calibri"/>
                <a:cs typeface="Calibri"/>
              </a:rPr>
              <a:t>v</a:t>
            </a:r>
            <a:r>
              <a:rPr dirty="0" sz="1650" b="1">
                <a:latin typeface="Calibri"/>
                <a:cs typeface="Calibri"/>
              </a:rPr>
              <a:t>e</a:t>
            </a:r>
            <a:r>
              <a:rPr dirty="0" sz="1650" spc="-85" b="1">
                <a:latin typeface="Calibri"/>
                <a:cs typeface="Calibri"/>
              </a:rPr>
              <a:t> </a:t>
            </a:r>
            <a:r>
              <a:rPr dirty="0" sz="1650" spc="40" b="1">
                <a:latin typeface="Calibri"/>
                <a:cs typeface="Calibri"/>
              </a:rPr>
              <a:t>l</a:t>
            </a:r>
            <a:r>
              <a:rPr dirty="0" sz="1650" spc="-65" b="1">
                <a:latin typeface="Calibri"/>
                <a:cs typeface="Calibri"/>
              </a:rPr>
              <a:t>u</a:t>
            </a:r>
            <a:r>
              <a:rPr dirty="0" sz="1650" spc="10" b="1">
                <a:latin typeface="Calibri"/>
                <a:cs typeface="Calibri"/>
              </a:rPr>
              <a:t>n</a:t>
            </a:r>
            <a:r>
              <a:rPr dirty="0" sz="1650" b="1">
                <a:latin typeface="Calibri"/>
                <a:cs typeface="Calibri"/>
              </a:rPr>
              <a:t>g</a:t>
            </a:r>
            <a:r>
              <a:rPr dirty="0" sz="1650" spc="-35" b="1">
                <a:latin typeface="Calibri"/>
                <a:cs typeface="Calibri"/>
              </a:rPr>
              <a:t> </a:t>
            </a:r>
            <a:r>
              <a:rPr dirty="0" sz="1650" spc="-20" b="1">
                <a:latin typeface="Calibri"/>
                <a:cs typeface="Calibri"/>
              </a:rPr>
              <a:t>c</a:t>
            </a:r>
            <a:r>
              <a:rPr dirty="0" sz="1650" spc="5" b="1">
                <a:latin typeface="Calibri"/>
                <a:cs typeface="Calibri"/>
              </a:rPr>
              <a:t>a</a:t>
            </a:r>
            <a:r>
              <a:rPr dirty="0" sz="1650" spc="-65" b="1">
                <a:latin typeface="Calibri"/>
                <a:cs typeface="Calibri"/>
              </a:rPr>
              <a:t>n</a:t>
            </a:r>
            <a:r>
              <a:rPr dirty="0" sz="1650" spc="-20" b="1">
                <a:latin typeface="Calibri"/>
                <a:cs typeface="Calibri"/>
              </a:rPr>
              <a:t>c</a:t>
            </a:r>
            <a:r>
              <a:rPr dirty="0" sz="1650" spc="-10" b="1">
                <a:latin typeface="Calibri"/>
                <a:cs typeface="Calibri"/>
              </a:rPr>
              <a:t>e</a:t>
            </a:r>
            <a:r>
              <a:rPr dirty="0" sz="1650" spc="10" b="1">
                <a:latin typeface="Calibri"/>
                <a:cs typeface="Calibri"/>
              </a:rPr>
              <a:t>r</a:t>
            </a:r>
            <a:r>
              <a:rPr dirty="0" sz="1650" b="1">
                <a:latin typeface="Calibri"/>
                <a:cs typeface="Calibri"/>
              </a:rPr>
              <a:t>:</a:t>
            </a:r>
            <a:r>
              <a:rPr dirty="0" sz="1650" spc="-10" b="1">
                <a:latin typeface="Calibri"/>
                <a:cs typeface="Calibri"/>
              </a:rPr>
              <a:t> </a:t>
            </a:r>
            <a:r>
              <a:rPr dirty="0" sz="1650" spc="-15" b="1">
                <a:latin typeface="Calibri"/>
                <a:cs typeface="Calibri"/>
              </a:rPr>
              <a:t>257</a:t>
            </a:r>
            <a:r>
              <a:rPr dirty="0" sz="1650" spc="-40" b="1">
                <a:latin typeface="Calibri"/>
                <a:cs typeface="Calibri"/>
              </a:rPr>
              <a:t>/</a:t>
            </a:r>
            <a:r>
              <a:rPr dirty="0" sz="1650" spc="-15" b="1">
                <a:latin typeface="Calibri"/>
                <a:cs typeface="Calibri"/>
              </a:rPr>
              <a:t>12</a:t>
            </a:r>
            <a:r>
              <a:rPr dirty="0" sz="1650" spc="-55" b="1">
                <a:latin typeface="Calibri"/>
                <a:cs typeface="Calibri"/>
              </a:rPr>
              <a:t>,</a:t>
            </a:r>
            <a:r>
              <a:rPr dirty="0" sz="1650" spc="-15" b="1">
                <a:latin typeface="Calibri"/>
                <a:cs typeface="Calibri"/>
              </a:rPr>
              <a:t>011</a:t>
            </a:r>
            <a:r>
              <a:rPr dirty="0" sz="1650" b="1">
                <a:latin typeface="Calibri"/>
                <a:cs typeface="Calibri"/>
              </a:rPr>
              <a:t>=</a:t>
            </a:r>
            <a:r>
              <a:rPr dirty="0" sz="1650" b="1">
                <a:latin typeface="Calibri"/>
                <a:cs typeface="Calibri"/>
              </a:rPr>
              <a:t> </a:t>
            </a:r>
            <a:r>
              <a:rPr dirty="0" sz="1650" spc="-10" b="1">
                <a:latin typeface="Calibri"/>
                <a:cs typeface="Calibri"/>
              </a:rPr>
              <a:t>2</a:t>
            </a:r>
            <a:r>
              <a:rPr dirty="0" sz="1650" spc="5" b="1">
                <a:latin typeface="Calibri"/>
                <a:cs typeface="Calibri"/>
              </a:rPr>
              <a:t>.</a:t>
            </a:r>
            <a:r>
              <a:rPr dirty="0" sz="1650" spc="-15" b="1">
                <a:latin typeface="Calibri"/>
                <a:cs typeface="Calibri"/>
              </a:rPr>
              <a:t>1</a:t>
            </a:r>
            <a:r>
              <a:rPr dirty="0" sz="1650" b="1">
                <a:latin typeface="Calibri"/>
                <a:cs typeface="Calibri"/>
              </a:rPr>
              <a:t>%</a:t>
            </a:r>
            <a:endParaRPr sz="1650">
              <a:latin typeface="Calibri"/>
              <a:cs typeface="Calibri"/>
            </a:endParaRPr>
          </a:p>
          <a:p>
            <a:pPr marL="269875" indent="-257810">
              <a:lnSpc>
                <a:spcPct val="100000"/>
              </a:lnSpc>
              <a:spcBef>
                <a:spcPts val="425"/>
              </a:spcBef>
              <a:buClr>
                <a:srgbClr val="FF0000"/>
              </a:buClr>
              <a:buFont typeface="Wingdings"/>
              <a:buChar char=""/>
              <a:tabLst>
                <a:tab pos="270510" algn="l"/>
              </a:tabLst>
            </a:pPr>
            <a:r>
              <a:rPr dirty="0" sz="1650" spc="-20">
                <a:latin typeface="Calibri"/>
                <a:cs typeface="Calibri"/>
              </a:rPr>
              <a:t>LDCT(+):</a:t>
            </a:r>
            <a:r>
              <a:rPr dirty="0" sz="1650" spc="15">
                <a:latin typeface="Calibri"/>
                <a:cs typeface="Calibri"/>
              </a:rPr>
              <a:t> </a:t>
            </a:r>
            <a:r>
              <a:rPr dirty="0" sz="1650" spc="-15">
                <a:latin typeface="Calibri"/>
                <a:cs typeface="Calibri"/>
              </a:rPr>
              <a:t>17.4%;</a:t>
            </a:r>
            <a:r>
              <a:rPr dirty="0" sz="1650" spc="15">
                <a:latin typeface="Calibri"/>
                <a:cs typeface="Calibri"/>
              </a:rPr>
              <a:t> </a:t>
            </a:r>
            <a:r>
              <a:rPr dirty="0" sz="1650" spc="-25">
                <a:latin typeface="Calibri"/>
                <a:cs typeface="Calibri"/>
              </a:rPr>
              <a:t>lung</a:t>
            </a:r>
            <a:r>
              <a:rPr dirty="0" sz="1650" spc="-20">
                <a:latin typeface="Calibri"/>
                <a:cs typeface="Calibri"/>
              </a:rPr>
              <a:t> biopsy/surgery:</a:t>
            </a:r>
            <a:r>
              <a:rPr dirty="0" sz="1650" spc="60">
                <a:latin typeface="Calibri"/>
                <a:cs typeface="Calibri"/>
              </a:rPr>
              <a:t> </a:t>
            </a:r>
            <a:r>
              <a:rPr dirty="0" sz="1650" spc="-10">
                <a:latin typeface="Calibri"/>
                <a:cs typeface="Calibri"/>
              </a:rPr>
              <a:t>404</a:t>
            </a:r>
            <a:r>
              <a:rPr dirty="0" sz="1650" spc="-15">
                <a:latin typeface="Calibri"/>
                <a:cs typeface="Calibri"/>
              </a:rPr>
              <a:t> </a:t>
            </a:r>
            <a:r>
              <a:rPr dirty="0" sz="1650" spc="-10">
                <a:latin typeface="Calibri"/>
                <a:cs typeface="Calibri"/>
              </a:rPr>
              <a:t>(3.4%)</a:t>
            </a:r>
            <a:endParaRPr sz="1650">
              <a:latin typeface="Calibri"/>
              <a:cs typeface="Calibri"/>
            </a:endParaRPr>
          </a:p>
          <a:p>
            <a:pPr marL="269875" indent="-257810">
              <a:lnSpc>
                <a:spcPts val="1970"/>
              </a:lnSpc>
              <a:spcBef>
                <a:spcPts val="350"/>
              </a:spcBef>
              <a:buClr>
                <a:srgbClr val="FF0000"/>
              </a:buClr>
              <a:buFont typeface="Wingdings"/>
              <a:buChar char=""/>
              <a:tabLst>
                <a:tab pos="270510" algn="l"/>
              </a:tabLst>
            </a:pPr>
            <a:r>
              <a:rPr dirty="0" sz="1650">
                <a:latin typeface="Calibri"/>
                <a:cs typeface="Calibri"/>
              </a:rPr>
              <a:t>A</a:t>
            </a:r>
            <a:r>
              <a:rPr dirty="0" sz="1650" spc="-55">
                <a:latin typeface="Calibri"/>
                <a:cs typeface="Calibri"/>
              </a:rPr>
              <a:t> </a:t>
            </a:r>
            <a:r>
              <a:rPr dirty="0" sz="1650" spc="-5">
                <a:latin typeface="Calibri"/>
                <a:cs typeface="Calibri"/>
              </a:rPr>
              <a:t>positive</a:t>
            </a:r>
            <a:r>
              <a:rPr dirty="0" sz="1650" spc="-70">
                <a:latin typeface="Calibri"/>
                <a:cs typeface="Calibri"/>
              </a:rPr>
              <a:t> </a:t>
            </a:r>
            <a:r>
              <a:rPr dirty="0" sz="1650" spc="-15">
                <a:latin typeface="Calibri"/>
                <a:cs typeface="Calibri"/>
              </a:rPr>
              <a:t>LDCT</a:t>
            </a:r>
            <a:r>
              <a:rPr dirty="0" sz="1650" spc="-55">
                <a:latin typeface="Calibri"/>
                <a:cs typeface="Calibri"/>
              </a:rPr>
              <a:t> </a:t>
            </a:r>
            <a:r>
              <a:rPr dirty="0" sz="1650" spc="-10">
                <a:latin typeface="Calibri"/>
                <a:cs typeface="Calibri"/>
              </a:rPr>
              <a:t>scan</a:t>
            </a:r>
            <a:r>
              <a:rPr dirty="0" sz="1650" spc="-40">
                <a:latin typeface="Calibri"/>
                <a:cs typeface="Calibri"/>
              </a:rPr>
              <a:t> </a:t>
            </a:r>
            <a:r>
              <a:rPr dirty="0" sz="1650" spc="-5">
                <a:latin typeface="Calibri"/>
                <a:cs typeface="Calibri"/>
              </a:rPr>
              <a:t>had</a:t>
            </a:r>
            <a:r>
              <a:rPr dirty="0" sz="1650" spc="-40">
                <a:latin typeface="Calibri"/>
                <a:cs typeface="Calibri"/>
              </a:rPr>
              <a:t> </a:t>
            </a:r>
            <a:r>
              <a:rPr dirty="0" sz="1650" spc="-5">
                <a:latin typeface="Calibri"/>
                <a:cs typeface="Calibri"/>
              </a:rPr>
              <a:t>92.1%</a:t>
            </a:r>
            <a:r>
              <a:rPr dirty="0" sz="1650" spc="-55">
                <a:latin typeface="Calibri"/>
                <a:cs typeface="Calibri"/>
              </a:rPr>
              <a:t> </a:t>
            </a:r>
            <a:r>
              <a:rPr dirty="0" sz="1650" spc="-15">
                <a:latin typeface="Calibri"/>
                <a:cs typeface="Calibri"/>
              </a:rPr>
              <a:t>sensitivity,</a:t>
            </a:r>
            <a:r>
              <a:rPr dirty="0" sz="1650" spc="-35">
                <a:latin typeface="Calibri"/>
                <a:cs typeface="Calibri"/>
              </a:rPr>
              <a:t> </a:t>
            </a:r>
            <a:r>
              <a:rPr dirty="0" sz="1650" spc="-5">
                <a:latin typeface="Calibri"/>
                <a:cs typeface="Calibri"/>
              </a:rPr>
              <a:t>84.6%</a:t>
            </a:r>
            <a:endParaRPr sz="1650">
              <a:latin typeface="Calibri"/>
              <a:cs typeface="Calibri"/>
            </a:endParaRPr>
          </a:p>
          <a:p>
            <a:pPr marL="269875">
              <a:lnSpc>
                <a:spcPts val="1970"/>
              </a:lnSpc>
            </a:pPr>
            <a:r>
              <a:rPr dirty="0" sz="1650" spc="-10">
                <a:latin typeface="Calibri"/>
                <a:cs typeface="Calibri"/>
              </a:rPr>
              <a:t>specificity,</a:t>
            </a:r>
            <a:r>
              <a:rPr dirty="0" sz="1650" spc="-40">
                <a:latin typeface="Calibri"/>
                <a:cs typeface="Calibri"/>
              </a:rPr>
              <a:t> </a:t>
            </a:r>
            <a:r>
              <a:rPr dirty="0" sz="1650">
                <a:latin typeface="Calibri"/>
                <a:cs typeface="Calibri"/>
              </a:rPr>
              <a:t>a</a:t>
            </a:r>
            <a:r>
              <a:rPr dirty="0" sz="1650" spc="-40">
                <a:latin typeface="Calibri"/>
                <a:cs typeface="Calibri"/>
              </a:rPr>
              <a:t> </a:t>
            </a:r>
            <a:r>
              <a:rPr dirty="0" sz="1650" spc="-20">
                <a:latin typeface="Calibri"/>
                <a:cs typeface="Calibri"/>
              </a:rPr>
              <a:t>PPV</a:t>
            </a:r>
            <a:r>
              <a:rPr dirty="0" sz="1650" spc="-40">
                <a:latin typeface="Calibri"/>
                <a:cs typeface="Calibri"/>
              </a:rPr>
              <a:t> </a:t>
            </a:r>
            <a:r>
              <a:rPr dirty="0" sz="1650" spc="10">
                <a:latin typeface="Calibri"/>
                <a:cs typeface="Calibri"/>
              </a:rPr>
              <a:t>of</a:t>
            </a:r>
            <a:r>
              <a:rPr dirty="0" sz="1650" spc="-55">
                <a:latin typeface="Calibri"/>
                <a:cs typeface="Calibri"/>
              </a:rPr>
              <a:t> </a:t>
            </a:r>
            <a:r>
              <a:rPr dirty="0" sz="1650" spc="-15">
                <a:latin typeface="Calibri"/>
                <a:cs typeface="Calibri"/>
              </a:rPr>
              <a:t>14.0%,</a:t>
            </a:r>
            <a:r>
              <a:rPr dirty="0" sz="1650" spc="-40">
                <a:latin typeface="Calibri"/>
                <a:cs typeface="Calibri"/>
              </a:rPr>
              <a:t> </a:t>
            </a:r>
            <a:r>
              <a:rPr dirty="0" sz="1650" spc="-5">
                <a:latin typeface="Calibri"/>
                <a:cs typeface="Calibri"/>
              </a:rPr>
              <a:t>and</a:t>
            </a:r>
            <a:r>
              <a:rPr dirty="0" sz="1650" spc="-45">
                <a:latin typeface="Calibri"/>
                <a:cs typeface="Calibri"/>
              </a:rPr>
              <a:t> </a:t>
            </a:r>
            <a:r>
              <a:rPr dirty="0" sz="1650" spc="-20">
                <a:latin typeface="Calibri"/>
                <a:cs typeface="Calibri"/>
              </a:rPr>
              <a:t>NPV</a:t>
            </a:r>
            <a:r>
              <a:rPr dirty="0" sz="1650" spc="40">
                <a:latin typeface="Calibri"/>
                <a:cs typeface="Calibri"/>
              </a:rPr>
              <a:t> </a:t>
            </a:r>
            <a:r>
              <a:rPr dirty="0" sz="1650" spc="-25">
                <a:latin typeface="Calibri"/>
                <a:cs typeface="Calibri"/>
              </a:rPr>
              <a:t>of</a:t>
            </a:r>
            <a:r>
              <a:rPr dirty="0" sz="1650" spc="-55">
                <a:latin typeface="Calibri"/>
                <a:cs typeface="Calibri"/>
              </a:rPr>
              <a:t> </a:t>
            </a:r>
            <a:r>
              <a:rPr dirty="0" sz="1650" spc="-15">
                <a:latin typeface="Calibri"/>
                <a:cs typeface="Calibri"/>
              </a:rPr>
              <a:t>99.7%.</a:t>
            </a:r>
            <a:endParaRPr sz="1650">
              <a:latin typeface="Calibri"/>
              <a:cs typeface="Calibri"/>
            </a:endParaRPr>
          </a:p>
          <a:p>
            <a:pPr marL="269875" indent="-257810">
              <a:lnSpc>
                <a:spcPts val="1964"/>
              </a:lnSpc>
              <a:spcBef>
                <a:spcPts val="345"/>
              </a:spcBef>
              <a:buClr>
                <a:srgbClr val="FF0000"/>
              </a:buClr>
              <a:buFont typeface="Wingdings"/>
              <a:buChar char=""/>
              <a:tabLst>
                <a:tab pos="270510" algn="l"/>
              </a:tabLst>
            </a:pPr>
            <a:r>
              <a:rPr dirty="0" sz="1650" b="1">
                <a:latin typeface="Calibri"/>
                <a:cs typeface="Calibri"/>
              </a:rPr>
              <a:t>Lung</a:t>
            </a:r>
            <a:r>
              <a:rPr dirty="0" sz="1650" spc="-35" b="1">
                <a:latin typeface="Calibri"/>
                <a:cs typeface="Calibri"/>
              </a:rPr>
              <a:t> </a:t>
            </a:r>
            <a:r>
              <a:rPr dirty="0" sz="1650" spc="-20" b="1">
                <a:latin typeface="Calibri"/>
                <a:cs typeface="Calibri"/>
              </a:rPr>
              <a:t>cancer</a:t>
            </a:r>
            <a:r>
              <a:rPr dirty="0" sz="1650" spc="-60" b="1">
                <a:latin typeface="Calibri"/>
                <a:cs typeface="Calibri"/>
              </a:rPr>
              <a:t> </a:t>
            </a:r>
            <a:r>
              <a:rPr dirty="0" sz="1650" spc="-15" b="1">
                <a:latin typeface="Calibri"/>
                <a:cs typeface="Calibri"/>
              </a:rPr>
              <a:t>diagnosis</a:t>
            </a:r>
            <a:r>
              <a:rPr dirty="0" sz="1650" spc="10" b="1">
                <a:latin typeface="Calibri"/>
                <a:cs typeface="Calibri"/>
              </a:rPr>
              <a:t> </a:t>
            </a:r>
            <a:r>
              <a:rPr dirty="0" sz="1650" spc="-20" b="1">
                <a:latin typeface="Calibri"/>
                <a:cs typeface="Calibri"/>
              </a:rPr>
              <a:t>confirmed:</a:t>
            </a:r>
            <a:r>
              <a:rPr dirty="0" sz="1650" spc="-5" b="1">
                <a:latin typeface="Calibri"/>
                <a:cs typeface="Calibri"/>
              </a:rPr>
              <a:t> </a:t>
            </a:r>
            <a:r>
              <a:rPr dirty="0" sz="1650" spc="-10" b="1">
                <a:latin typeface="Calibri"/>
                <a:cs typeface="Calibri"/>
              </a:rPr>
              <a:t>96.5%</a:t>
            </a:r>
            <a:r>
              <a:rPr dirty="0" sz="1650" spc="-80" b="1">
                <a:latin typeface="Calibri"/>
                <a:cs typeface="Calibri"/>
              </a:rPr>
              <a:t> </a:t>
            </a:r>
            <a:r>
              <a:rPr dirty="0" sz="1650" spc="-15" b="1">
                <a:latin typeface="Calibri"/>
                <a:cs typeface="Calibri"/>
              </a:rPr>
              <a:t>stage</a:t>
            </a:r>
            <a:r>
              <a:rPr dirty="0" sz="1650" spc="-10" b="1">
                <a:latin typeface="Calibri"/>
                <a:cs typeface="Calibri"/>
              </a:rPr>
              <a:t> </a:t>
            </a:r>
            <a:r>
              <a:rPr dirty="0" sz="1650" spc="10" b="1">
                <a:latin typeface="Calibri"/>
                <a:cs typeface="Calibri"/>
              </a:rPr>
              <a:t>0-1</a:t>
            </a:r>
            <a:endParaRPr sz="1650">
              <a:latin typeface="Calibri"/>
              <a:cs typeface="Calibri"/>
            </a:endParaRPr>
          </a:p>
          <a:p>
            <a:pPr marL="269875">
              <a:lnSpc>
                <a:spcPts val="1964"/>
              </a:lnSpc>
            </a:pPr>
            <a:r>
              <a:rPr dirty="0" sz="1650" spc="-20" b="1">
                <a:latin typeface="Calibri"/>
                <a:cs typeface="Calibri"/>
              </a:rPr>
              <a:t>(Stage</a:t>
            </a:r>
            <a:r>
              <a:rPr dirty="0" sz="1650" spc="-15" b="1">
                <a:latin typeface="Calibri"/>
                <a:cs typeface="Calibri"/>
              </a:rPr>
              <a:t> </a:t>
            </a:r>
            <a:r>
              <a:rPr dirty="0" sz="1650" spc="-10" b="1">
                <a:latin typeface="Calibri"/>
                <a:cs typeface="Calibri"/>
              </a:rPr>
              <a:t>0:</a:t>
            </a:r>
            <a:r>
              <a:rPr dirty="0" sz="1650" spc="-15" b="1">
                <a:latin typeface="Calibri"/>
                <a:cs typeface="Calibri"/>
              </a:rPr>
              <a:t> </a:t>
            </a:r>
            <a:r>
              <a:rPr dirty="0" sz="1650" spc="-20" b="1">
                <a:latin typeface="Calibri"/>
                <a:cs typeface="Calibri"/>
              </a:rPr>
              <a:t>19.2%,</a:t>
            </a:r>
            <a:r>
              <a:rPr dirty="0" sz="1650" spc="15" b="1">
                <a:latin typeface="Calibri"/>
                <a:cs typeface="Calibri"/>
              </a:rPr>
              <a:t> </a:t>
            </a:r>
            <a:r>
              <a:rPr dirty="0" sz="1650" spc="-25" b="1">
                <a:latin typeface="Calibri"/>
                <a:cs typeface="Calibri"/>
              </a:rPr>
              <a:t>Stage</a:t>
            </a:r>
            <a:r>
              <a:rPr dirty="0" sz="1650" spc="-15" b="1">
                <a:latin typeface="Calibri"/>
                <a:cs typeface="Calibri"/>
              </a:rPr>
              <a:t> </a:t>
            </a:r>
            <a:r>
              <a:rPr dirty="0" sz="1650" spc="-10" b="1">
                <a:latin typeface="Calibri"/>
                <a:cs typeface="Calibri"/>
              </a:rPr>
              <a:t>1:</a:t>
            </a:r>
            <a:r>
              <a:rPr dirty="0" sz="1650" spc="-15" b="1">
                <a:latin typeface="Calibri"/>
                <a:cs typeface="Calibri"/>
              </a:rPr>
              <a:t> </a:t>
            </a:r>
            <a:r>
              <a:rPr dirty="0" sz="1650" spc="-20" b="1">
                <a:latin typeface="Calibri"/>
                <a:cs typeface="Calibri"/>
              </a:rPr>
              <a:t>77.4%)</a:t>
            </a:r>
            <a:endParaRPr sz="1650">
              <a:latin typeface="Calibri"/>
              <a:cs typeface="Calibri"/>
            </a:endParaRPr>
          </a:p>
          <a:p>
            <a:pPr algn="just" marL="269875" marR="306705" indent="-257810">
              <a:lnSpc>
                <a:spcPct val="98700"/>
              </a:lnSpc>
              <a:spcBef>
                <a:spcPts val="380"/>
              </a:spcBef>
              <a:buClr>
                <a:srgbClr val="FF0000"/>
              </a:buClr>
              <a:buFont typeface="Wingdings"/>
              <a:buChar char=""/>
              <a:tabLst>
                <a:tab pos="270510" algn="l"/>
              </a:tabLst>
            </a:pPr>
            <a:r>
              <a:rPr dirty="0" sz="1650" spc="-15">
                <a:latin typeface="Calibri"/>
                <a:cs typeface="Calibri"/>
              </a:rPr>
              <a:t>Prevalence </a:t>
            </a:r>
            <a:r>
              <a:rPr dirty="0" sz="1650" spc="10">
                <a:latin typeface="Calibri"/>
                <a:cs typeface="Calibri"/>
              </a:rPr>
              <a:t>of </a:t>
            </a:r>
            <a:r>
              <a:rPr dirty="0" sz="1650" spc="-5">
                <a:latin typeface="Calibri"/>
                <a:cs typeface="Calibri"/>
              </a:rPr>
              <a:t>lung </a:t>
            </a:r>
            <a:r>
              <a:rPr dirty="0" sz="1650" spc="-25">
                <a:latin typeface="Calibri"/>
                <a:cs typeface="Calibri"/>
              </a:rPr>
              <a:t>cancer </a:t>
            </a:r>
            <a:r>
              <a:rPr dirty="0" sz="1650" spc="-15">
                <a:latin typeface="Calibri"/>
                <a:cs typeface="Calibri"/>
              </a:rPr>
              <a:t>family history </a:t>
            </a:r>
            <a:r>
              <a:rPr dirty="0" sz="1650" spc="-10">
                <a:latin typeface="Calibri"/>
                <a:cs typeface="Calibri"/>
              </a:rPr>
              <a:t>(LCFH) </a:t>
            </a:r>
            <a:r>
              <a:rPr dirty="0" sz="1650" spc="-360">
                <a:latin typeface="Calibri"/>
                <a:cs typeface="Calibri"/>
              </a:rPr>
              <a:t> </a:t>
            </a:r>
            <a:r>
              <a:rPr dirty="0" sz="1650" spc="-5">
                <a:latin typeface="Calibri"/>
                <a:cs typeface="Calibri"/>
              </a:rPr>
              <a:t>with </a:t>
            </a:r>
            <a:r>
              <a:rPr dirty="0" sz="1650">
                <a:latin typeface="Calibri"/>
                <a:cs typeface="Calibri"/>
              </a:rPr>
              <a:t>vs </a:t>
            </a:r>
            <a:r>
              <a:rPr dirty="0" sz="1650" spc="-15">
                <a:latin typeface="Calibri"/>
                <a:cs typeface="Calibri"/>
              </a:rPr>
              <a:t>without: </a:t>
            </a:r>
            <a:r>
              <a:rPr dirty="0" sz="1650" spc="-20">
                <a:latin typeface="Calibri"/>
                <a:cs typeface="Calibri"/>
              </a:rPr>
              <a:t>All 3.3% </a:t>
            </a:r>
            <a:r>
              <a:rPr dirty="0" sz="1650">
                <a:latin typeface="Calibri"/>
                <a:cs typeface="Calibri"/>
              </a:rPr>
              <a:t>vs </a:t>
            </a:r>
            <a:r>
              <a:rPr dirty="0" sz="1650" spc="-15">
                <a:latin typeface="Calibri"/>
                <a:cs typeface="Calibri"/>
              </a:rPr>
              <a:t>2.0%, </a:t>
            </a:r>
            <a:r>
              <a:rPr dirty="0" sz="1650" spc="-20">
                <a:latin typeface="Calibri"/>
                <a:cs typeface="Calibri"/>
              </a:rPr>
              <a:t>IVAD 2.0% </a:t>
            </a:r>
            <a:r>
              <a:rPr dirty="0" sz="1650">
                <a:latin typeface="Calibri"/>
                <a:cs typeface="Calibri"/>
              </a:rPr>
              <a:t>vs </a:t>
            </a:r>
            <a:r>
              <a:rPr dirty="0" sz="1650" spc="-365">
                <a:latin typeface="Calibri"/>
                <a:cs typeface="Calibri"/>
              </a:rPr>
              <a:t> </a:t>
            </a:r>
            <a:r>
              <a:rPr dirty="0" sz="1650">
                <a:latin typeface="Calibri"/>
                <a:cs typeface="Calibri"/>
              </a:rPr>
              <a:t>1.6%</a:t>
            </a:r>
            <a:endParaRPr sz="1650">
              <a:latin typeface="Calibri"/>
              <a:cs typeface="Calibri"/>
            </a:endParaRPr>
          </a:p>
          <a:p>
            <a:pPr algn="just" marL="269875" indent="-257810">
              <a:lnSpc>
                <a:spcPct val="100000"/>
              </a:lnSpc>
              <a:spcBef>
                <a:spcPts val="345"/>
              </a:spcBef>
              <a:buClr>
                <a:srgbClr val="FF0000"/>
              </a:buClr>
              <a:buFont typeface="Wingdings"/>
              <a:buChar char=""/>
              <a:tabLst>
                <a:tab pos="270510" algn="l"/>
              </a:tabLst>
            </a:pPr>
            <a:r>
              <a:rPr dirty="0" sz="1650" spc="-15" b="1">
                <a:latin typeface="Calibri"/>
                <a:cs typeface="Calibri"/>
              </a:rPr>
              <a:t>26</a:t>
            </a:r>
            <a:r>
              <a:rPr dirty="0" sz="1650" spc="5" b="1">
                <a:latin typeface="Calibri"/>
                <a:cs typeface="Calibri"/>
              </a:rPr>
              <a:t>.</a:t>
            </a:r>
            <a:r>
              <a:rPr dirty="0" sz="1650" spc="-15" b="1">
                <a:latin typeface="Calibri"/>
                <a:cs typeface="Calibri"/>
              </a:rPr>
              <a:t>2</a:t>
            </a:r>
            <a:r>
              <a:rPr dirty="0" sz="1650" b="1">
                <a:latin typeface="Calibri"/>
                <a:cs typeface="Calibri"/>
              </a:rPr>
              <a:t>%</a:t>
            </a:r>
            <a:r>
              <a:rPr dirty="0" sz="1650" spc="-85" b="1">
                <a:latin typeface="Calibri"/>
                <a:cs typeface="Calibri"/>
              </a:rPr>
              <a:t> </a:t>
            </a:r>
            <a:r>
              <a:rPr dirty="0" sz="1650" spc="5" b="1">
                <a:latin typeface="Calibri"/>
                <a:cs typeface="Calibri"/>
              </a:rPr>
              <a:t>o</a:t>
            </a:r>
            <a:r>
              <a:rPr dirty="0" sz="1650" b="1">
                <a:latin typeface="Calibri"/>
                <a:cs typeface="Calibri"/>
              </a:rPr>
              <a:t>f</a:t>
            </a:r>
            <a:r>
              <a:rPr dirty="0" sz="1650" spc="-5" b="1">
                <a:latin typeface="Calibri"/>
                <a:cs typeface="Calibri"/>
              </a:rPr>
              <a:t> </a:t>
            </a:r>
            <a:r>
              <a:rPr dirty="0" sz="1650" spc="-65" b="1">
                <a:latin typeface="Calibri"/>
                <a:cs typeface="Calibri"/>
              </a:rPr>
              <a:t>p</a:t>
            </a:r>
            <a:r>
              <a:rPr dirty="0" sz="1650" spc="5" b="1">
                <a:latin typeface="Calibri"/>
                <a:cs typeface="Calibri"/>
              </a:rPr>
              <a:t>a</a:t>
            </a:r>
            <a:r>
              <a:rPr dirty="0" sz="1650" spc="10" b="1">
                <a:latin typeface="Calibri"/>
                <a:cs typeface="Calibri"/>
              </a:rPr>
              <a:t>r</a:t>
            </a:r>
            <a:r>
              <a:rPr dirty="0" sz="1650" spc="-50" b="1">
                <a:latin typeface="Calibri"/>
                <a:cs typeface="Calibri"/>
              </a:rPr>
              <a:t>t</a:t>
            </a:r>
            <a:r>
              <a:rPr dirty="0" sz="1650" spc="40" b="1">
                <a:latin typeface="Calibri"/>
                <a:cs typeface="Calibri"/>
              </a:rPr>
              <a:t>i</a:t>
            </a:r>
            <a:r>
              <a:rPr dirty="0" sz="1650" spc="-20" b="1">
                <a:latin typeface="Calibri"/>
                <a:cs typeface="Calibri"/>
              </a:rPr>
              <a:t>c</a:t>
            </a:r>
            <a:r>
              <a:rPr dirty="0" sz="1650" spc="-35" b="1">
                <a:latin typeface="Calibri"/>
                <a:cs typeface="Calibri"/>
              </a:rPr>
              <a:t>i</a:t>
            </a:r>
            <a:r>
              <a:rPr dirty="0" sz="1650" spc="10" b="1">
                <a:latin typeface="Calibri"/>
                <a:cs typeface="Calibri"/>
              </a:rPr>
              <a:t>p</a:t>
            </a:r>
            <a:r>
              <a:rPr dirty="0" sz="1650" spc="-70" b="1">
                <a:latin typeface="Calibri"/>
                <a:cs typeface="Calibri"/>
              </a:rPr>
              <a:t>a</a:t>
            </a:r>
            <a:r>
              <a:rPr dirty="0" sz="1650" spc="10" b="1">
                <a:latin typeface="Calibri"/>
                <a:cs typeface="Calibri"/>
              </a:rPr>
              <a:t>n</a:t>
            </a:r>
            <a:r>
              <a:rPr dirty="0" sz="1650" spc="-50" b="1">
                <a:latin typeface="Calibri"/>
                <a:cs typeface="Calibri"/>
              </a:rPr>
              <a:t>t</a:t>
            </a:r>
            <a:r>
              <a:rPr dirty="0" sz="1650" b="1">
                <a:latin typeface="Calibri"/>
                <a:cs typeface="Calibri"/>
              </a:rPr>
              <a:t>s</a:t>
            </a:r>
            <a:r>
              <a:rPr dirty="0" sz="1650" spc="10" b="1">
                <a:latin typeface="Calibri"/>
                <a:cs typeface="Calibri"/>
              </a:rPr>
              <a:t> </a:t>
            </a:r>
            <a:r>
              <a:rPr dirty="0" sz="1650" spc="-35" b="1">
                <a:latin typeface="Calibri"/>
                <a:cs typeface="Calibri"/>
              </a:rPr>
              <a:t>w</a:t>
            </a:r>
            <a:r>
              <a:rPr dirty="0" sz="1650" spc="-10" b="1">
                <a:latin typeface="Calibri"/>
                <a:cs typeface="Calibri"/>
              </a:rPr>
              <a:t>e</a:t>
            </a:r>
            <a:r>
              <a:rPr dirty="0" sz="1650" spc="10" b="1">
                <a:latin typeface="Calibri"/>
                <a:cs typeface="Calibri"/>
              </a:rPr>
              <a:t>r</a:t>
            </a:r>
            <a:r>
              <a:rPr dirty="0" sz="1650" b="1">
                <a:latin typeface="Calibri"/>
                <a:cs typeface="Calibri"/>
              </a:rPr>
              <a:t>e</a:t>
            </a:r>
            <a:r>
              <a:rPr dirty="0" sz="1650" spc="-85" b="1">
                <a:latin typeface="Calibri"/>
                <a:cs typeface="Calibri"/>
              </a:rPr>
              <a:t> </a:t>
            </a:r>
            <a:r>
              <a:rPr dirty="0" sz="1650" b="1">
                <a:latin typeface="Calibri"/>
                <a:cs typeface="Calibri"/>
              </a:rPr>
              <a:t>m</a:t>
            </a:r>
            <a:r>
              <a:rPr dirty="0" sz="1650" spc="-70" b="1">
                <a:latin typeface="Calibri"/>
                <a:cs typeface="Calibri"/>
              </a:rPr>
              <a:t>a</a:t>
            </a:r>
            <a:r>
              <a:rPr dirty="0" sz="1650" spc="40" b="1">
                <a:latin typeface="Calibri"/>
                <a:cs typeface="Calibri"/>
              </a:rPr>
              <a:t>l</a:t>
            </a:r>
            <a:r>
              <a:rPr dirty="0" sz="1650" b="1">
                <a:latin typeface="Calibri"/>
                <a:cs typeface="Calibri"/>
              </a:rPr>
              <a:t>e</a:t>
            </a:r>
            <a:endParaRPr sz="1650">
              <a:latin typeface="Calibri"/>
              <a:cs typeface="Calibri"/>
            </a:endParaRPr>
          </a:p>
          <a:p>
            <a:pPr algn="just" marL="269875" indent="-257810">
              <a:lnSpc>
                <a:spcPct val="100000"/>
              </a:lnSpc>
              <a:spcBef>
                <a:spcPts val="350"/>
              </a:spcBef>
              <a:buClr>
                <a:srgbClr val="FF0000"/>
              </a:buClr>
              <a:buFont typeface="Wingdings"/>
              <a:buChar char=""/>
              <a:tabLst>
                <a:tab pos="270510" algn="l"/>
              </a:tabLst>
            </a:pPr>
            <a:r>
              <a:rPr dirty="0" sz="1650" spc="-5" b="1">
                <a:latin typeface="Calibri"/>
                <a:cs typeface="Calibri"/>
              </a:rPr>
              <a:t>1.4%</a:t>
            </a:r>
            <a:r>
              <a:rPr dirty="0" sz="1650" spc="-85" b="1">
                <a:latin typeface="Calibri"/>
                <a:cs typeface="Calibri"/>
              </a:rPr>
              <a:t> </a:t>
            </a:r>
            <a:r>
              <a:rPr dirty="0" sz="1650" spc="-5" b="1">
                <a:latin typeface="Calibri"/>
                <a:cs typeface="Calibri"/>
              </a:rPr>
              <a:t>lung</a:t>
            </a:r>
            <a:r>
              <a:rPr dirty="0" sz="1650" spc="-35" b="1">
                <a:latin typeface="Calibri"/>
                <a:cs typeface="Calibri"/>
              </a:rPr>
              <a:t> </a:t>
            </a:r>
            <a:r>
              <a:rPr dirty="0" sz="1650" spc="-20" b="1">
                <a:latin typeface="Calibri"/>
                <a:cs typeface="Calibri"/>
              </a:rPr>
              <a:t>cancer</a:t>
            </a:r>
            <a:r>
              <a:rPr dirty="0" sz="1650" spc="10" b="1">
                <a:latin typeface="Calibri"/>
                <a:cs typeface="Calibri"/>
              </a:rPr>
              <a:t> </a:t>
            </a:r>
            <a:r>
              <a:rPr dirty="0" sz="1650" spc="-20" b="1">
                <a:latin typeface="Calibri"/>
                <a:cs typeface="Calibri"/>
              </a:rPr>
              <a:t>detection</a:t>
            </a:r>
            <a:r>
              <a:rPr dirty="0" sz="1650" spc="10" b="1">
                <a:latin typeface="Calibri"/>
                <a:cs typeface="Calibri"/>
              </a:rPr>
              <a:t> </a:t>
            </a:r>
            <a:r>
              <a:rPr dirty="0" sz="1650" spc="-30" b="1">
                <a:latin typeface="Calibri"/>
                <a:cs typeface="Calibri"/>
              </a:rPr>
              <a:t>rate</a:t>
            </a:r>
            <a:r>
              <a:rPr dirty="0" sz="1650" spc="-10" b="1">
                <a:latin typeface="Calibri"/>
                <a:cs typeface="Calibri"/>
              </a:rPr>
              <a:t> </a:t>
            </a:r>
            <a:r>
              <a:rPr dirty="0" sz="1650" spc="-15" b="1">
                <a:latin typeface="Calibri"/>
                <a:cs typeface="Calibri"/>
              </a:rPr>
              <a:t>in</a:t>
            </a:r>
            <a:r>
              <a:rPr dirty="0" sz="1650" spc="10" b="1">
                <a:latin typeface="Calibri"/>
                <a:cs typeface="Calibri"/>
              </a:rPr>
              <a:t> </a:t>
            </a:r>
            <a:r>
              <a:rPr dirty="0" sz="1650" spc="-25" b="1">
                <a:latin typeface="Calibri"/>
                <a:cs typeface="Calibri"/>
              </a:rPr>
              <a:t>males</a:t>
            </a:r>
            <a:endParaRPr sz="1650">
              <a:latin typeface="Calibri"/>
              <a:cs typeface="Calibri"/>
            </a:endParaRPr>
          </a:p>
          <a:p>
            <a:pPr marL="62230">
              <a:lnSpc>
                <a:spcPct val="100000"/>
              </a:lnSpc>
              <a:spcBef>
                <a:spcPts val="1380"/>
              </a:spcBef>
            </a:pPr>
            <a:r>
              <a:rPr dirty="0" sz="1200" i="1">
                <a:latin typeface="Calibri"/>
                <a:cs typeface="Calibri"/>
              </a:rPr>
              <a:t>TALENT</a:t>
            </a:r>
            <a:r>
              <a:rPr dirty="0" sz="1200" spc="35" i="1">
                <a:latin typeface="Calibri"/>
                <a:cs typeface="Calibri"/>
              </a:rPr>
              <a:t> </a:t>
            </a:r>
            <a:r>
              <a:rPr dirty="0" sz="1200" spc="-20" i="1">
                <a:latin typeface="Calibri"/>
                <a:cs typeface="Calibri"/>
              </a:rPr>
              <a:t>Study</a:t>
            </a:r>
            <a:r>
              <a:rPr dirty="0" sz="1200" spc="10" i="1">
                <a:latin typeface="Calibri"/>
                <a:cs typeface="Calibri"/>
              </a:rPr>
              <a:t> </a:t>
            </a:r>
            <a:r>
              <a:rPr dirty="0" sz="1200" spc="-5" i="1">
                <a:latin typeface="Calibri"/>
                <a:cs typeface="Calibri"/>
              </a:rPr>
              <a:t>Group,</a:t>
            </a:r>
            <a:r>
              <a:rPr dirty="0" sz="1200" spc="20" i="1">
                <a:latin typeface="Calibri"/>
                <a:cs typeface="Calibri"/>
              </a:rPr>
              <a:t> </a:t>
            </a:r>
            <a:r>
              <a:rPr dirty="0" sz="1200" spc="-10" i="1">
                <a:latin typeface="Calibri"/>
                <a:cs typeface="Calibri"/>
              </a:rPr>
              <a:t>Lancet </a:t>
            </a:r>
            <a:r>
              <a:rPr dirty="0" sz="1200" spc="5" i="1">
                <a:latin typeface="Calibri"/>
                <a:cs typeface="Calibri"/>
              </a:rPr>
              <a:t>Resp </a:t>
            </a:r>
            <a:r>
              <a:rPr dirty="0" sz="1200" spc="-10" i="1">
                <a:latin typeface="Calibri"/>
                <a:cs typeface="Calibri"/>
              </a:rPr>
              <a:t>Med</a:t>
            </a:r>
            <a:r>
              <a:rPr dirty="0" sz="1200" spc="5" i="1">
                <a:latin typeface="Calibri"/>
                <a:cs typeface="Calibri"/>
              </a:rPr>
              <a:t> </a:t>
            </a:r>
            <a:r>
              <a:rPr dirty="0" sz="1200" spc="-10" i="1">
                <a:latin typeface="Calibri"/>
                <a:cs typeface="Calibri"/>
              </a:rPr>
              <a:t>2024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39530" y="4899342"/>
            <a:ext cx="13970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292934"/>
                </a:solidFill>
                <a:latin typeface="Calibri"/>
                <a:cs typeface="Calibri"/>
              </a:rPr>
              <a:t>32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095875" y="866775"/>
            <a:ext cx="3629025" cy="3419475"/>
            <a:chOff x="5095875" y="866775"/>
            <a:chExt cx="3629025" cy="341947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5875" y="866775"/>
              <a:ext cx="3629025" cy="324802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57850" y="3829050"/>
              <a:ext cx="3028950" cy="457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612140" marR="5080">
              <a:lnSpc>
                <a:spcPct val="100899"/>
              </a:lnSpc>
              <a:spcBef>
                <a:spcPts val="95"/>
              </a:spcBef>
            </a:pPr>
            <a:r>
              <a:rPr dirty="0" sz="3350" spc="125"/>
              <a:t>Asians </a:t>
            </a:r>
            <a:r>
              <a:rPr dirty="0" sz="3350" spc="-10"/>
              <a:t>who </a:t>
            </a:r>
            <a:r>
              <a:rPr dirty="0" sz="3350" spc="40"/>
              <a:t>do </a:t>
            </a:r>
            <a:r>
              <a:rPr dirty="0" sz="3350" spc="-20"/>
              <a:t>not </a:t>
            </a:r>
            <a:r>
              <a:rPr dirty="0" sz="3350" spc="25"/>
              <a:t>smoke: </a:t>
            </a:r>
            <a:r>
              <a:rPr dirty="0" sz="3350" spc="350"/>
              <a:t>LCS </a:t>
            </a:r>
            <a:r>
              <a:rPr dirty="0" sz="3350" spc="355"/>
              <a:t> </a:t>
            </a:r>
            <a:r>
              <a:rPr dirty="0" sz="3350" spc="70"/>
              <a:t>comparisons</a:t>
            </a:r>
            <a:r>
              <a:rPr dirty="0" sz="3350" spc="-65"/>
              <a:t> </a:t>
            </a:r>
            <a:r>
              <a:rPr dirty="0" sz="3350" spc="-80"/>
              <a:t>to</a:t>
            </a:r>
            <a:r>
              <a:rPr dirty="0" sz="3350" spc="-90"/>
              <a:t> </a:t>
            </a:r>
            <a:r>
              <a:rPr dirty="0" sz="3350" spc="229"/>
              <a:t>NLST</a:t>
            </a:r>
            <a:r>
              <a:rPr dirty="0" sz="3350" spc="-135"/>
              <a:t> </a:t>
            </a:r>
            <a:r>
              <a:rPr dirty="0" sz="3350" spc="75"/>
              <a:t>and</a:t>
            </a:r>
            <a:r>
              <a:rPr dirty="0" sz="3350" spc="-95"/>
              <a:t> </a:t>
            </a:r>
            <a:r>
              <a:rPr dirty="0" sz="3350" spc="275"/>
              <a:t>NELSON</a:t>
            </a:r>
            <a:endParaRPr sz="335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332863" y="1080388"/>
          <a:ext cx="6371590" cy="3566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0635"/>
                <a:gridCol w="1270635"/>
                <a:gridCol w="1270634"/>
                <a:gridCol w="1270635"/>
                <a:gridCol w="1270635"/>
              </a:tblGrid>
              <a:tr h="6360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8B1414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21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TALENT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B="0" marT="273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8B1414"/>
                    </a:solidFill>
                  </a:tcPr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21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FANSS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B="0" marT="273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8B1414"/>
                    </a:solidFill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21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NLST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B="0" marT="273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8B1414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21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NELSON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B="0" marT="273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8B1414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dirty="0" sz="1800">
                          <a:latin typeface="Tahoma"/>
                          <a:cs typeface="Tahoma"/>
                        </a:rPr>
                        <a:t>N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B="0" marT="285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BCCCC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12,011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74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BCCCC"/>
                    </a:solidFill>
                  </a:tcPr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200" spc="5" b="1">
                          <a:latin typeface="Arial"/>
                          <a:cs typeface="Arial"/>
                        </a:rPr>
                        <a:t>201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74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BCCCC"/>
                    </a:solidFill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200">
                          <a:latin typeface="Tahoma"/>
                          <a:cs typeface="Tahoma"/>
                        </a:rPr>
                        <a:t>26,722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B="0" marT="374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BCCCC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200" spc="15">
                          <a:latin typeface="Tahoma"/>
                          <a:cs typeface="Tahoma"/>
                        </a:rPr>
                        <a:t>7900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B="0" marT="374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BCCCC"/>
                    </a:solidFill>
                  </a:tcPr>
                </a:tc>
              </a:tr>
              <a:tr h="591136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1800" spc="40">
                          <a:latin typeface="Tahoma"/>
                          <a:cs typeface="Tahoma"/>
                        </a:rPr>
                        <a:t>Screened</a:t>
                      </a:r>
                      <a:endParaRPr sz="1800">
                        <a:latin typeface="Tahoma"/>
                        <a:cs typeface="Tahoma"/>
                      </a:endParaRPr>
                    </a:p>
                    <a:p>
                      <a:pPr marL="71120">
                        <a:lnSpc>
                          <a:spcPts val="2145"/>
                        </a:lnSpc>
                        <a:spcBef>
                          <a:spcPts val="15"/>
                        </a:spcBef>
                      </a:pPr>
                      <a:r>
                        <a:rPr dirty="0" sz="1800" spc="-10">
                          <a:latin typeface="Tahoma"/>
                          <a:cs typeface="Tahoma"/>
                        </a:rPr>
                        <a:t>population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B="0" marT="2920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EDE7E7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71755" marR="69215">
                        <a:lnSpc>
                          <a:spcPts val="1430"/>
                        </a:lnSpc>
                        <a:spcBef>
                          <a:spcPts val="265"/>
                        </a:spcBef>
                      </a:pPr>
                      <a:r>
                        <a:rPr dirty="0" sz="1200" spc="30">
                          <a:latin typeface="Tahoma"/>
                          <a:cs typeface="Tahoma"/>
                        </a:rPr>
                        <a:t>Asian </a:t>
                      </a:r>
                      <a:r>
                        <a:rPr dirty="0" sz="1200" spc="25">
                          <a:latin typeface="Tahoma"/>
                          <a:cs typeface="Tahoma"/>
                        </a:rPr>
                        <a:t>men </a:t>
                      </a:r>
                      <a:r>
                        <a:rPr dirty="0" sz="1200" spc="15">
                          <a:latin typeface="Tahoma"/>
                          <a:cs typeface="Tahoma"/>
                        </a:rPr>
                        <a:t>and </a:t>
                      </a:r>
                      <a:r>
                        <a:rPr dirty="0" sz="1200" spc="2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200" spc="5">
                          <a:latin typeface="Tahoma"/>
                          <a:cs typeface="Tahoma"/>
                        </a:rPr>
                        <a:t>women </a:t>
                      </a:r>
                      <a:r>
                        <a:rPr dirty="0" sz="1200" spc="15">
                          <a:latin typeface="Tahoma"/>
                          <a:cs typeface="Tahoma"/>
                        </a:rPr>
                        <a:t>55 </a:t>
                      </a:r>
                      <a:r>
                        <a:rPr dirty="0" sz="1200" spc="10">
                          <a:latin typeface="Tahoma"/>
                          <a:cs typeface="Tahoma"/>
                        </a:rPr>
                        <a:t>– </a:t>
                      </a:r>
                      <a:r>
                        <a:rPr dirty="0" sz="1200" spc="15">
                          <a:latin typeface="Tahoma"/>
                          <a:cs typeface="Tahoma"/>
                        </a:rPr>
                        <a:t>75 </a:t>
                      </a:r>
                      <a:r>
                        <a:rPr dirty="0" sz="1200" spc="-36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y</a:t>
                      </a:r>
                      <a:r>
                        <a:rPr dirty="0" sz="1200" spc="5">
                          <a:latin typeface="Tahoma"/>
                          <a:cs typeface="Tahoma"/>
                        </a:rPr>
                        <a:t>o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,</a:t>
                      </a:r>
                      <a:r>
                        <a:rPr dirty="0" sz="1200" spc="-4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200" spc="5">
                          <a:latin typeface="Tahoma"/>
                          <a:cs typeface="Tahoma"/>
                        </a:rPr>
                        <a:t>n</a:t>
                      </a:r>
                      <a:r>
                        <a:rPr dirty="0" sz="1200" spc="5">
                          <a:latin typeface="Tahoma"/>
                          <a:cs typeface="Tahoma"/>
                        </a:rPr>
                        <a:t>o</a:t>
                      </a:r>
                      <a:r>
                        <a:rPr dirty="0" sz="1200" spc="-45">
                          <a:latin typeface="Tahoma"/>
                          <a:cs typeface="Tahoma"/>
                        </a:rPr>
                        <a:t>n</a:t>
                      </a:r>
                      <a:r>
                        <a:rPr dirty="0" sz="1200" spc="-5">
                          <a:latin typeface="Tahoma"/>
                          <a:cs typeface="Tahoma"/>
                        </a:rPr>
                        <a:t>-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s</a:t>
                      </a:r>
                      <a:r>
                        <a:rPr dirty="0" sz="1200" spc="-30">
                          <a:latin typeface="Tahoma"/>
                          <a:cs typeface="Tahoma"/>
                        </a:rPr>
                        <a:t>m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o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ke</a:t>
                      </a:r>
                      <a:r>
                        <a:rPr dirty="0" sz="1200" spc="-30">
                          <a:latin typeface="Tahoma"/>
                          <a:cs typeface="Tahoma"/>
                        </a:rPr>
                        <a:t>r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s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EDE7E7"/>
                    </a:solidFill>
                  </a:tcPr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ts val="1435"/>
                        </a:lnSpc>
                        <a:spcBef>
                          <a:spcPts val="300"/>
                        </a:spcBef>
                      </a:pPr>
                      <a:r>
                        <a:rPr dirty="0" sz="1200" spc="20">
                          <a:latin typeface="Tahoma"/>
                          <a:cs typeface="Tahoma"/>
                        </a:rPr>
                        <a:t>A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s</a:t>
                      </a:r>
                      <a:r>
                        <a:rPr dirty="0" sz="1200" spc="-45">
                          <a:latin typeface="Tahoma"/>
                          <a:cs typeface="Tahoma"/>
                        </a:rPr>
                        <a:t>i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a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n</a:t>
                      </a:r>
                      <a:r>
                        <a:rPr dirty="0" sz="1200" spc="-7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200" spc="25">
                          <a:latin typeface="Tahoma"/>
                          <a:cs typeface="Tahoma"/>
                        </a:rPr>
                        <a:t>w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o</a:t>
                      </a:r>
                      <a:r>
                        <a:rPr dirty="0" sz="1200" spc="-30">
                          <a:latin typeface="Tahoma"/>
                          <a:cs typeface="Tahoma"/>
                        </a:rPr>
                        <a:t>m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e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n</a:t>
                      </a:r>
                      <a:r>
                        <a:rPr dirty="0" sz="1200" spc="-7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40</a:t>
                      </a:r>
                      <a:endParaRPr sz="1200">
                        <a:latin typeface="Tahoma"/>
                        <a:cs typeface="Tahoma"/>
                      </a:endParaRPr>
                    </a:p>
                    <a:p>
                      <a:pPr marL="73660" marR="300355">
                        <a:lnSpc>
                          <a:spcPts val="1430"/>
                        </a:lnSpc>
                      </a:pPr>
                      <a:r>
                        <a:rPr dirty="0" sz="1200" spc="10">
                          <a:latin typeface="Tahoma"/>
                          <a:cs typeface="Tahoma"/>
                        </a:rPr>
                        <a:t>–</a:t>
                      </a:r>
                      <a:r>
                        <a:rPr dirty="0" sz="1200" spc="-7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200" spc="15">
                          <a:latin typeface="Tahoma"/>
                          <a:cs typeface="Tahoma"/>
                        </a:rPr>
                        <a:t>74</a:t>
                      </a:r>
                      <a:r>
                        <a:rPr dirty="0" sz="1200" spc="-9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200" spc="-5">
                          <a:latin typeface="Tahoma"/>
                          <a:cs typeface="Tahoma"/>
                        </a:rPr>
                        <a:t>yo,</a:t>
                      </a:r>
                      <a:r>
                        <a:rPr dirty="0" sz="1200" spc="-5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200" spc="-15">
                          <a:latin typeface="Tahoma"/>
                          <a:cs typeface="Tahoma"/>
                        </a:rPr>
                        <a:t>non- </a:t>
                      </a:r>
                      <a:r>
                        <a:rPr dirty="0" sz="1200" spc="-36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200" spc="10">
                          <a:latin typeface="Tahoma"/>
                          <a:cs typeface="Tahoma"/>
                        </a:rPr>
                        <a:t>smokers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B="0" marT="3810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EDE7E7"/>
                    </a:solidFill>
                  </a:tcPr>
                </a:tc>
                <a:tc>
                  <a:txBody>
                    <a:bodyPr/>
                    <a:lstStyle/>
                    <a:p>
                      <a:pPr marL="74930" marR="65405">
                        <a:lnSpc>
                          <a:spcPts val="1430"/>
                        </a:lnSpc>
                        <a:spcBef>
                          <a:spcPts val="355"/>
                        </a:spcBef>
                      </a:pPr>
                      <a:r>
                        <a:rPr dirty="0" sz="1200" spc="25">
                          <a:latin typeface="Tahoma"/>
                          <a:cs typeface="Tahoma"/>
                        </a:rPr>
                        <a:t>Men</a:t>
                      </a:r>
                      <a:r>
                        <a:rPr dirty="0" sz="1200" spc="-4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200" spc="-10">
                          <a:latin typeface="Tahoma"/>
                          <a:cs typeface="Tahoma"/>
                        </a:rPr>
                        <a:t>and</a:t>
                      </a:r>
                      <a:r>
                        <a:rPr dirty="0" sz="1200" spc="-4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200" spc="-10">
                          <a:latin typeface="Tahoma"/>
                          <a:cs typeface="Tahoma"/>
                        </a:rPr>
                        <a:t>women </a:t>
                      </a:r>
                      <a:r>
                        <a:rPr dirty="0" sz="1200" spc="-36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200" spc="15">
                          <a:latin typeface="Tahoma"/>
                          <a:cs typeface="Tahoma"/>
                        </a:rPr>
                        <a:t>55</a:t>
                      </a:r>
                      <a:r>
                        <a:rPr dirty="0" sz="1200" spc="-7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200" spc="10">
                          <a:latin typeface="Tahoma"/>
                          <a:cs typeface="Tahoma"/>
                        </a:rPr>
                        <a:t>–</a:t>
                      </a:r>
                      <a:r>
                        <a:rPr dirty="0" sz="1200" spc="-6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200" spc="10">
                          <a:latin typeface="Tahoma"/>
                          <a:cs typeface="Tahoma"/>
                        </a:rPr>
                        <a:t>74</a:t>
                      </a:r>
                      <a:r>
                        <a:rPr dirty="0" sz="1200" spc="-8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200" spc="-5">
                          <a:latin typeface="Tahoma"/>
                          <a:cs typeface="Tahoma"/>
                        </a:rPr>
                        <a:t>yo,</a:t>
                      </a:r>
                      <a:r>
                        <a:rPr dirty="0" sz="1200" spc="-5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200" spc="-60">
                          <a:latin typeface="Tahoma"/>
                          <a:cs typeface="Tahoma"/>
                        </a:rPr>
                        <a:t>≥30</a:t>
                      </a:r>
                      <a:endParaRPr sz="1200">
                        <a:latin typeface="Tahoma"/>
                        <a:cs typeface="Tahoma"/>
                      </a:endParaRPr>
                    </a:p>
                    <a:p>
                      <a:pPr marL="74930">
                        <a:lnSpc>
                          <a:spcPts val="1335"/>
                        </a:lnSpc>
                      </a:pPr>
                      <a:r>
                        <a:rPr dirty="0" sz="1200">
                          <a:latin typeface="Tahoma"/>
                          <a:cs typeface="Tahoma"/>
                        </a:rPr>
                        <a:t>p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a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ck</a:t>
                      </a:r>
                      <a:r>
                        <a:rPr dirty="0" sz="1200" spc="-8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ye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a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r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B="0" marT="4508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EDE7E7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76200" marR="68580">
                        <a:lnSpc>
                          <a:spcPts val="1430"/>
                        </a:lnSpc>
                        <a:spcBef>
                          <a:spcPts val="265"/>
                        </a:spcBef>
                      </a:pPr>
                      <a:r>
                        <a:rPr dirty="0" sz="1200" spc="-30">
                          <a:latin typeface="Tahoma"/>
                          <a:cs typeface="Tahoma"/>
                        </a:rPr>
                        <a:t>M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o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s</a:t>
                      </a:r>
                      <a:r>
                        <a:rPr dirty="0" sz="1200" spc="35">
                          <a:latin typeface="Tahoma"/>
                          <a:cs typeface="Tahoma"/>
                        </a:rPr>
                        <a:t>t</a:t>
                      </a:r>
                      <a:r>
                        <a:rPr dirty="0" sz="1200" spc="-45">
                          <a:latin typeface="Tahoma"/>
                          <a:cs typeface="Tahoma"/>
                        </a:rPr>
                        <a:t>l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y</a:t>
                      </a:r>
                      <a:r>
                        <a:rPr dirty="0" sz="1200" spc="-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200" spc="-30">
                          <a:latin typeface="Tahoma"/>
                          <a:cs typeface="Tahoma"/>
                        </a:rPr>
                        <a:t>m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e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n</a:t>
                      </a:r>
                      <a:r>
                        <a:rPr dirty="0" sz="1200" spc="-7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50</a:t>
                      </a:r>
                      <a:r>
                        <a:rPr dirty="0" sz="1200" spc="-3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–  74</a:t>
                      </a:r>
                      <a:r>
                        <a:rPr dirty="0" sz="1200" spc="-7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yo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,</a:t>
                      </a:r>
                      <a:r>
                        <a:rPr dirty="0" sz="1200" spc="-4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½</a:t>
                      </a:r>
                      <a:r>
                        <a:rPr dirty="0" sz="1200" spc="-3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p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k</a:t>
                      </a:r>
                      <a:r>
                        <a:rPr dirty="0" sz="1200" spc="-40">
                          <a:latin typeface="Tahoma"/>
                          <a:cs typeface="Tahoma"/>
                        </a:rPr>
                        <a:t>/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d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a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y  </a:t>
                      </a:r>
                      <a:r>
                        <a:rPr dirty="0" sz="1200" spc="5">
                          <a:latin typeface="Tahoma"/>
                          <a:cs typeface="Tahoma"/>
                        </a:rPr>
                        <a:t>x</a:t>
                      </a:r>
                      <a:r>
                        <a:rPr dirty="0" sz="1200" spc="-1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200" spc="-85">
                          <a:latin typeface="Tahoma"/>
                          <a:cs typeface="Tahoma"/>
                        </a:rPr>
                        <a:t>≥30</a:t>
                      </a:r>
                      <a:r>
                        <a:rPr dirty="0" sz="1200" spc="-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yrs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EDE7E7"/>
                    </a:solidFill>
                  </a:tcPr>
                </a:tc>
              </a:tr>
              <a:tr h="2911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7E7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ts val="1370"/>
                        </a:lnSpc>
                      </a:pPr>
                      <a:r>
                        <a:rPr dirty="0" sz="1200">
                          <a:latin typeface="Tahoma"/>
                          <a:cs typeface="Tahoma"/>
                        </a:rPr>
                        <a:t>+</a:t>
                      </a:r>
                      <a:r>
                        <a:rPr dirty="0" sz="1200" spc="-3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1</a:t>
                      </a:r>
                      <a:r>
                        <a:rPr dirty="0" sz="1200" spc="-7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200" spc="45">
                          <a:latin typeface="Tahoma"/>
                          <a:cs typeface="Tahoma"/>
                        </a:rPr>
                        <a:t>r</a:t>
                      </a:r>
                      <a:r>
                        <a:rPr dirty="0" sz="1200" spc="-45">
                          <a:latin typeface="Tahoma"/>
                          <a:cs typeface="Tahoma"/>
                        </a:rPr>
                        <a:t>i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sk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200" spc="-35">
                          <a:latin typeface="Tahoma"/>
                          <a:cs typeface="Tahoma"/>
                        </a:rPr>
                        <a:t>f</a:t>
                      </a:r>
                      <a:r>
                        <a:rPr dirty="0" sz="1200" spc="5">
                          <a:latin typeface="Tahoma"/>
                          <a:cs typeface="Tahoma"/>
                        </a:rPr>
                        <a:t>a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c</a:t>
                      </a:r>
                      <a:r>
                        <a:rPr dirty="0" sz="1200" spc="-35">
                          <a:latin typeface="Tahoma"/>
                          <a:cs typeface="Tahoma"/>
                        </a:rPr>
                        <a:t>t</a:t>
                      </a:r>
                      <a:r>
                        <a:rPr dirty="0" sz="1200" spc="5">
                          <a:latin typeface="Tahoma"/>
                          <a:cs typeface="Tahoma"/>
                        </a:rPr>
                        <a:t>o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r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7E7"/>
                    </a:solidFill>
                  </a:tcPr>
                </a:tc>
              </a:tr>
              <a:tr h="593121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 spc="30">
                          <a:latin typeface="Tahoma"/>
                          <a:cs typeface="Tahoma"/>
                        </a:rPr>
                        <a:t>Positive</a:t>
                      </a:r>
                      <a:endParaRPr sz="1800">
                        <a:latin typeface="Tahoma"/>
                        <a:cs typeface="Tahoma"/>
                      </a:endParaRPr>
                    </a:p>
                    <a:p>
                      <a:pPr marL="71120">
                        <a:lnSpc>
                          <a:spcPts val="2150"/>
                        </a:lnSpc>
                        <a:spcBef>
                          <a:spcPts val="20"/>
                        </a:spcBef>
                      </a:pPr>
                      <a:r>
                        <a:rPr dirty="0" sz="1800" spc="55">
                          <a:latin typeface="Tahoma"/>
                          <a:cs typeface="Tahoma"/>
                        </a:rPr>
                        <a:t>Screen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DBCCCC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ts val="1435"/>
                        </a:lnSpc>
                        <a:spcBef>
                          <a:spcPts val="315"/>
                        </a:spcBef>
                      </a:pPr>
                      <a:r>
                        <a:rPr dirty="0" sz="1200" spc="20">
                          <a:latin typeface="Tahoma"/>
                          <a:cs typeface="Tahoma"/>
                        </a:rPr>
                        <a:t>S</a:t>
                      </a:r>
                      <a:r>
                        <a:rPr dirty="0" sz="1200" spc="5">
                          <a:latin typeface="Tahoma"/>
                          <a:cs typeface="Tahoma"/>
                        </a:rPr>
                        <a:t>o</a:t>
                      </a:r>
                      <a:r>
                        <a:rPr dirty="0" sz="1200" spc="-45">
                          <a:latin typeface="Tahoma"/>
                          <a:cs typeface="Tahoma"/>
                        </a:rPr>
                        <a:t>l</a:t>
                      </a:r>
                      <a:r>
                        <a:rPr dirty="0" sz="1200" spc="30">
                          <a:latin typeface="Tahoma"/>
                          <a:cs typeface="Tahoma"/>
                        </a:rPr>
                        <a:t>i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d</a:t>
                      </a:r>
                      <a:r>
                        <a:rPr dirty="0" sz="1200" spc="-7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200" spc="5">
                          <a:latin typeface="Tahoma"/>
                          <a:cs typeface="Tahoma"/>
                        </a:rPr>
                        <a:t>n</a:t>
                      </a:r>
                      <a:r>
                        <a:rPr dirty="0" sz="1200" spc="5">
                          <a:latin typeface="Tahoma"/>
                          <a:cs typeface="Tahoma"/>
                        </a:rPr>
                        <a:t>o</a:t>
                      </a:r>
                      <a:r>
                        <a:rPr dirty="0" sz="1200" spc="-70">
                          <a:latin typeface="Tahoma"/>
                          <a:cs typeface="Tahoma"/>
                        </a:rPr>
                        <a:t>d</a:t>
                      </a:r>
                      <a:r>
                        <a:rPr dirty="0" sz="1200" spc="5">
                          <a:latin typeface="Tahoma"/>
                          <a:cs typeface="Tahoma"/>
                        </a:rPr>
                        <a:t>u</a:t>
                      </a:r>
                      <a:r>
                        <a:rPr dirty="0" sz="1200" spc="30">
                          <a:latin typeface="Tahoma"/>
                          <a:cs typeface="Tahoma"/>
                        </a:rPr>
                        <a:t>l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e</a:t>
                      </a:r>
                      <a:endParaRPr sz="1200">
                        <a:latin typeface="Tahoma"/>
                        <a:cs typeface="Tahoma"/>
                      </a:endParaRPr>
                    </a:p>
                    <a:p>
                      <a:pPr marL="71755">
                        <a:lnSpc>
                          <a:spcPts val="1430"/>
                        </a:lnSpc>
                      </a:pPr>
                      <a:r>
                        <a:rPr dirty="0" sz="1200" spc="15">
                          <a:latin typeface="Tahoma"/>
                          <a:cs typeface="Tahoma"/>
                        </a:rPr>
                        <a:t>≥</a:t>
                      </a:r>
                      <a:r>
                        <a:rPr dirty="0" sz="1200" spc="5">
                          <a:latin typeface="Tahoma"/>
                          <a:cs typeface="Tahoma"/>
                        </a:rPr>
                        <a:t>6</a:t>
                      </a:r>
                      <a:r>
                        <a:rPr dirty="0" sz="1200" spc="-25">
                          <a:latin typeface="Tahoma"/>
                          <a:cs typeface="Tahoma"/>
                        </a:rPr>
                        <a:t>mm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;</a:t>
                      </a:r>
                      <a:r>
                        <a:rPr dirty="0" sz="1200" spc="-4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200" spc="40">
                          <a:latin typeface="Tahoma"/>
                          <a:cs typeface="Tahoma"/>
                        </a:rPr>
                        <a:t>G</a:t>
                      </a:r>
                      <a:r>
                        <a:rPr dirty="0" sz="1200" spc="-35">
                          <a:latin typeface="Tahoma"/>
                          <a:cs typeface="Tahoma"/>
                        </a:rPr>
                        <a:t>G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O</a:t>
                      </a:r>
                      <a:endParaRPr sz="1200">
                        <a:latin typeface="Tahoma"/>
                        <a:cs typeface="Tahoma"/>
                      </a:endParaRPr>
                    </a:p>
                    <a:p>
                      <a:pPr marL="71755">
                        <a:lnSpc>
                          <a:spcPts val="1395"/>
                        </a:lnSpc>
                      </a:pPr>
                      <a:r>
                        <a:rPr dirty="0" sz="1200" spc="-55">
                          <a:latin typeface="Tahoma"/>
                          <a:cs typeface="Tahoma"/>
                        </a:rPr>
                        <a:t>≥5mm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DBCCCC"/>
                    </a:solidFill>
                  </a:tcPr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ts val="1435"/>
                        </a:lnSpc>
                        <a:spcBef>
                          <a:spcPts val="315"/>
                        </a:spcBef>
                      </a:pPr>
                      <a:r>
                        <a:rPr dirty="0" sz="1200">
                          <a:latin typeface="Tahoma"/>
                          <a:cs typeface="Tahoma"/>
                        </a:rPr>
                        <a:t>L</a:t>
                      </a:r>
                      <a:r>
                        <a:rPr dirty="0" sz="1200" spc="-45">
                          <a:latin typeface="Tahoma"/>
                          <a:cs typeface="Tahoma"/>
                        </a:rPr>
                        <a:t>R</a:t>
                      </a:r>
                      <a:r>
                        <a:rPr dirty="0" sz="1200" spc="20">
                          <a:latin typeface="Tahoma"/>
                          <a:cs typeface="Tahoma"/>
                        </a:rPr>
                        <a:t>A</a:t>
                      </a:r>
                      <a:r>
                        <a:rPr dirty="0" sz="1200" spc="25">
                          <a:latin typeface="Tahoma"/>
                          <a:cs typeface="Tahoma"/>
                        </a:rPr>
                        <a:t>D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S</a:t>
                      </a:r>
                      <a:r>
                        <a:rPr dirty="0" sz="1200" spc="-5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3</a:t>
                      </a:r>
                      <a:r>
                        <a:rPr dirty="0" sz="1200" spc="-7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o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r</a:t>
                      </a:r>
                      <a:r>
                        <a:rPr dirty="0" sz="1200" spc="-3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4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:</a:t>
                      </a:r>
                      <a:endParaRPr sz="1200">
                        <a:latin typeface="Tahoma"/>
                        <a:cs typeface="Tahoma"/>
                      </a:endParaRPr>
                    </a:p>
                    <a:p>
                      <a:pPr marL="73660" marR="191135">
                        <a:lnSpc>
                          <a:spcPts val="1430"/>
                        </a:lnSpc>
                      </a:pPr>
                      <a:r>
                        <a:rPr dirty="0" sz="1200" spc="-5">
                          <a:latin typeface="Tahoma"/>
                          <a:cs typeface="Tahoma"/>
                        </a:rPr>
                        <a:t>Solid,part</a:t>
                      </a:r>
                      <a:r>
                        <a:rPr dirty="0" sz="1200" spc="-8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200" spc="10">
                          <a:latin typeface="Tahoma"/>
                          <a:cs typeface="Tahoma"/>
                        </a:rPr>
                        <a:t>solid </a:t>
                      </a:r>
                      <a:r>
                        <a:rPr dirty="0" sz="1200" spc="-36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n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o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d</a:t>
                      </a:r>
                      <a:r>
                        <a:rPr dirty="0" sz="1200" spc="-70">
                          <a:latin typeface="Tahoma"/>
                          <a:cs typeface="Tahoma"/>
                        </a:rPr>
                        <a:t>u</a:t>
                      </a:r>
                      <a:r>
                        <a:rPr dirty="0" sz="1200" spc="30">
                          <a:latin typeface="Tahoma"/>
                          <a:cs typeface="Tahoma"/>
                        </a:rPr>
                        <a:t>l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e</a:t>
                      </a:r>
                      <a:r>
                        <a:rPr dirty="0" sz="1200" spc="-7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200" spc="10">
                          <a:latin typeface="Tahoma"/>
                          <a:cs typeface="Tahoma"/>
                        </a:rPr>
                        <a:t>≥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6</a:t>
                      </a:r>
                      <a:r>
                        <a:rPr dirty="0" sz="1200" spc="-30">
                          <a:latin typeface="Tahoma"/>
                          <a:cs typeface="Tahoma"/>
                        </a:rPr>
                        <a:t>m</a:t>
                      </a:r>
                      <a:r>
                        <a:rPr dirty="0" sz="1200" spc="45">
                          <a:latin typeface="Tahoma"/>
                          <a:cs typeface="Tahoma"/>
                        </a:rPr>
                        <a:t>m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;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DBCCCC"/>
                    </a:solidFill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200" spc="25">
                          <a:latin typeface="Tahoma"/>
                          <a:cs typeface="Tahoma"/>
                        </a:rPr>
                        <a:t>N</a:t>
                      </a:r>
                      <a:r>
                        <a:rPr dirty="0" sz="1200" spc="-70">
                          <a:latin typeface="Tahoma"/>
                          <a:cs typeface="Tahoma"/>
                        </a:rPr>
                        <a:t>o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d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u</a:t>
                      </a:r>
                      <a:r>
                        <a:rPr dirty="0" sz="1200" spc="30">
                          <a:latin typeface="Tahoma"/>
                          <a:cs typeface="Tahoma"/>
                        </a:rPr>
                        <a:t>l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e</a:t>
                      </a:r>
                      <a:r>
                        <a:rPr dirty="0" sz="1200" spc="-7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≥</a:t>
                      </a:r>
                      <a:r>
                        <a:rPr dirty="0" sz="1200" spc="-6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4</a:t>
                      </a:r>
                      <a:r>
                        <a:rPr dirty="0" sz="1200" spc="-30">
                          <a:latin typeface="Tahoma"/>
                          <a:cs typeface="Tahoma"/>
                        </a:rPr>
                        <a:t>m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m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DBCCCC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178435">
                        <a:lnSpc>
                          <a:spcPts val="1430"/>
                        </a:lnSpc>
                        <a:spcBef>
                          <a:spcPts val="370"/>
                        </a:spcBef>
                      </a:pPr>
                      <a:r>
                        <a:rPr dirty="0" sz="1200" spc="25">
                          <a:latin typeface="Tahoma"/>
                          <a:cs typeface="Tahoma"/>
                        </a:rPr>
                        <a:t>N</a:t>
                      </a:r>
                      <a:r>
                        <a:rPr dirty="0" sz="1200" spc="-70">
                          <a:latin typeface="Tahoma"/>
                          <a:cs typeface="Tahoma"/>
                        </a:rPr>
                        <a:t>o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d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u</a:t>
                      </a:r>
                      <a:r>
                        <a:rPr dirty="0" sz="1200" spc="30">
                          <a:latin typeface="Tahoma"/>
                          <a:cs typeface="Tahoma"/>
                        </a:rPr>
                        <a:t>l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e</a:t>
                      </a:r>
                      <a:r>
                        <a:rPr dirty="0" sz="1200" spc="-7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vo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l</a:t>
                      </a:r>
                      <a:r>
                        <a:rPr dirty="0" sz="1200" spc="-4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a</a:t>
                      </a:r>
                      <a:r>
                        <a:rPr dirty="0" sz="1200" spc="-70">
                          <a:latin typeface="Tahoma"/>
                          <a:cs typeface="Tahoma"/>
                        </a:rPr>
                        <a:t>n</a:t>
                      </a:r>
                      <a:r>
                        <a:rPr dirty="0" sz="1200">
                          <a:latin typeface="Tahoma"/>
                          <a:cs typeface="Tahoma"/>
                        </a:rPr>
                        <a:t>d  </a:t>
                      </a:r>
                      <a:r>
                        <a:rPr dirty="0" sz="1200" spc="-10">
                          <a:latin typeface="Tahoma"/>
                          <a:cs typeface="Tahoma"/>
                        </a:rPr>
                        <a:t>doubling</a:t>
                      </a:r>
                      <a:r>
                        <a:rPr dirty="0" sz="1200" spc="-3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200" spc="-20">
                          <a:latin typeface="Tahoma"/>
                          <a:cs typeface="Tahoma"/>
                        </a:rPr>
                        <a:t>time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B="0" marT="469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DBCCCC"/>
                    </a:solidFill>
                  </a:tcPr>
                </a:tc>
              </a:tr>
              <a:tr h="2069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B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BCCCC"/>
                    </a:solidFill>
                  </a:tcPr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ts val="1370"/>
                        </a:lnSpc>
                      </a:pPr>
                      <a:r>
                        <a:rPr dirty="0" sz="1200" spc="114">
                          <a:latin typeface="Tahoma"/>
                          <a:cs typeface="Tahoma"/>
                        </a:rPr>
                        <a:t>GGO</a:t>
                      </a:r>
                      <a:r>
                        <a:rPr dirty="0" sz="1200" spc="-7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200" spc="-5">
                          <a:latin typeface="Times New Roman"/>
                          <a:cs typeface="Times New Roman"/>
                        </a:rPr>
                        <a:t>≥30mm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B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B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BCCCC"/>
                    </a:solidFill>
                  </a:tcPr>
                </a:tc>
              </a:tr>
              <a:tr h="891603">
                <a:tc>
                  <a:txBody>
                    <a:bodyPr/>
                    <a:lstStyle/>
                    <a:p>
                      <a:pPr marL="71120" marR="457834">
                        <a:lnSpc>
                          <a:spcPct val="100899"/>
                        </a:lnSpc>
                        <a:spcBef>
                          <a:spcPts val="229"/>
                        </a:spcBef>
                      </a:pPr>
                      <a:r>
                        <a:rPr dirty="0" sz="1800" spc="20">
                          <a:latin typeface="Tahoma"/>
                          <a:cs typeface="Tahoma"/>
                        </a:rPr>
                        <a:t>Lung </a:t>
                      </a:r>
                      <a:r>
                        <a:rPr dirty="0" sz="1800" spc="2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800" spc="-30">
                          <a:latin typeface="Tahoma"/>
                          <a:cs typeface="Tahoma"/>
                        </a:rPr>
                        <a:t>C</a:t>
                      </a:r>
                      <a:r>
                        <a:rPr dirty="0" sz="1800" spc="45">
                          <a:latin typeface="Tahoma"/>
                          <a:cs typeface="Tahoma"/>
                        </a:rPr>
                        <a:t>a</a:t>
                      </a:r>
                      <a:r>
                        <a:rPr dirty="0" sz="1800" spc="-30">
                          <a:latin typeface="Tahoma"/>
                          <a:cs typeface="Tahoma"/>
                        </a:rPr>
                        <a:t>n</a:t>
                      </a:r>
                      <a:r>
                        <a:rPr dirty="0" sz="1800">
                          <a:latin typeface="Tahoma"/>
                          <a:cs typeface="Tahoma"/>
                        </a:rPr>
                        <a:t>c</a:t>
                      </a:r>
                      <a:r>
                        <a:rPr dirty="0" sz="1800" spc="-30">
                          <a:latin typeface="Tahoma"/>
                          <a:cs typeface="Tahoma"/>
                        </a:rPr>
                        <a:t>e</a:t>
                      </a:r>
                      <a:r>
                        <a:rPr dirty="0" sz="1800">
                          <a:latin typeface="Tahoma"/>
                          <a:cs typeface="Tahoma"/>
                        </a:rPr>
                        <a:t>r  </a:t>
                      </a:r>
                      <a:r>
                        <a:rPr dirty="0" sz="1800" spc="35">
                          <a:latin typeface="Tahoma"/>
                          <a:cs typeface="Tahoma"/>
                        </a:rPr>
                        <a:t>Rate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B="0" marT="2920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7E7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 spc="-10" b="1">
                          <a:latin typeface="Arial"/>
                          <a:cs typeface="Arial"/>
                        </a:rPr>
                        <a:t>2.1%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7E7"/>
                    </a:solidFill>
                  </a:tcPr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 spc="-10" b="1">
                          <a:latin typeface="Arial"/>
                          <a:cs typeface="Arial"/>
                        </a:rPr>
                        <a:t>1.5%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7E7"/>
                    </a:solidFill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 spc="-50">
                          <a:latin typeface="Tahoma"/>
                          <a:cs typeface="Tahoma"/>
                        </a:rPr>
                        <a:t>1.1%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7E7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 spc="-50">
                          <a:latin typeface="Tahoma"/>
                          <a:cs typeface="Tahoma"/>
                        </a:rPr>
                        <a:t>0.9%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7E7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288290" y="1739836"/>
            <a:ext cx="1901189" cy="22237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95"/>
              </a:spcBef>
            </a:pPr>
            <a:r>
              <a:rPr dirty="0" sz="2400" spc="-125">
                <a:latin typeface="Tahoma"/>
                <a:cs typeface="Tahoma"/>
              </a:rPr>
              <a:t>T</a:t>
            </a:r>
            <a:r>
              <a:rPr dirty="0" sz="2400" spc="-95">
                <a:latin typeface="Tahoma"/>
                <a:cs typeface="Tahoma"/>
              </a:rPr>
              <a:t>A</a:t>
            </a:r>
            <a:r>
              <a:rPr dirty="0" sz="2400" spc="-75">
                <a:latin typeface="Tahoma"/>
                <a:cs typeface="Tahoma"/>
              </a:rPr>
              <a:t>L</a:t>
            </a:r>
            <a:r>
              <a:rPr dirty="0" sz="2400" spc="-80">
                <a:latin typeface="Tahoma"/>
                <a:cs typeface="Tahoma"/>
              </a:rPr>
              <a:t>E</a:t>
            </a:r>
            <a:r>
              <a:rPr dirty="0" sz="2400" spc="-30">
                <a:latin typeface="Tahoma"/>
                <a:cs typeface="Tahoma"/>
              </a:rPr>
              <a:t>N</a:t>
            </a:r>
            <a:r>
              <a:rPr dirty="0" sz="2400" spc="-114">
                <a:latin typeface="Tahoma"/>
                <a:cs typeface="Tahoma"/>
              </a:rPr>
              <a:t>T</a:t>
            </a:r>
            <a:r>
              <a:rPr dirty="0" sz="2400" spc="-315">
                <a:latin typeface="Tahoma"/>
                <a:cs typeface="Tahoma"/>
              </a:rPr>
              <a:t> </a:t>
            </a:r>
            <a:r>
              <a:rPr dirty="0" sz="2400" spc="-60">
                <a:latin typeface="Tahoma"/>
                <a:cs typeface="Tahoma"/>
              </a:rPr>
              <a:t>a</a:t>
            </a:r>
            <a:r>
              <a:rPr dirty="0" sz="2400" spc="10">
                <a:latin typeface="Tahoma"/>
                <a:cs typeface="Tahoma"/>
              </a:rPr>
              <a:t>n</a:t>
            </a:r>
            <a:r>
              <a:rPr dirty="0" sz="2400">
                <a:latin typeface="Tahoma"/>
                <a:cs typeface="Tahoma"/>
              </a:rPr>
              <a:t>d  </a:t>
            </a:r>
            <a:r>
              <a:rPr dirty="0" sz="2400" spc="-55">
                <a:latin typeface="Tahoma"/>
                <a:cs typeface="Tahoma"/>
              </a:rPr>
              <a:t>F</a:t>
            </a:r>
            <a:r>
              <a:rPr dirty="0" sz="2400" spc="-170">
                <a:latin typeface="Tahoma"/>
                <a:cs typeface="Tahoma"/>
              </a:rPr>
              <a:t>A</a:t>
            </a:r>
            <a:r>
              <a:rPr dirty="0" sz="2400" spc="-35">
                <a:latin typeface="Tahoma"/>
                <a:cs typeface="Tahoma"/>
              </a:rPr>
              <a:t>N</a:t>
            </a:r>
            <a:r>
              <a:rPr dirty="0" sz="2400" spc="-55">
                <a:latin typeface="Tahoma"/>
                <a:cs typeface="Tahoma"/>
              </a:rPr>
              <a:t>S</a:t>
            </a:r>
            <a:r>
              <a:rPr dirty="0" sz="2400" spc="-70">
                <a:latin typeface="Tahoma"/>
                <a:cs typeface="Tahoma"/>
              </a:rPr>
              <a:t>S</a:t>
            </a:r>
            <a:r>
              <a:rPr dirty="0" sz="2400" spc="-250">
                <a:latin typeface="Tahoma"/>
                <a:cs typeface="Tahoma"/>
              </a:rPr>
              <a:t>:</a:t>
            </a:r>
            <a:r>
              <a:rPr dirty="0" sz="2400" spc="-265">
                <a:latin typeface="Tahoma"/>
                <a:cs typeface="Tahoma"/>
              </a:rPr>
              <a:t> </a:t>
            </a:r>
            <a:r>
              <a:rPr dirty="0" u="heavy" sz="2400" spc="-6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h</a:t>
            </a:r>
            <a:r>
              <a:rPr dirty="0" u="heavy" sz="2400" spc="4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i</a:t>
            </a:r>
            <a:r>
              <a:rPr dirty="0" u="heavy" sz="2400" spc="-12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g</a:t>
            </a:r>
            <a:r>
              <a:rPr dirty="0" u="heavy" sz="2400" spc="1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h</a:t>
            </a:r>
            <a:r>
              <a:rPr dirty="0" u="heavy" sz="2400" spc="-7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e</a:t>
            </a:r>
            <a:r>
              <a:rPr dirty="0" u="heavy" sz="2400" spc="-3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r </a:t>
            </a:r>
            <a:r>
              <a:rPr dirty="0" sz="2400" spc="-30">
                <a:latin typeface="Tahoma"/>
                <a:cs typeface="Tahoma"/>
              </a:rPr>
              <a:t> </a:t>
            </a:r>
            <a:r>
              <a:rPr dirty="0" sz="2400" spc="45">
                <a:latin typeface="Tahoma"/>
                <a:cs typeface="Tahoma"/>
              </a:rPr>
              <a:t>l</a:t>
            </a:r>
            <a:r>
              <a:rPr dirty="0" sz="2400" spc="10">
                <a:latin typeface="Tahoma"/>
                <a:cs typeface="Tahoma"/>
              </a:rPr>
              <a:t>u</a:t>
            </a:r>
            <a:r>
              <a:rPr dirty="0" sz="2400" spc="-65">
                <a:latin typeface="Tahoma"/>
                <a:cs typeface="Tahoma"/>
              </a:rPr>
              <a:t>n</a:t>
            </a:r>
            <a:r>
              <a:rPr dirty="0" sz="2400" spc="-114">
                <a:latin typeface="Tahoma"/>
                <a:cs typeface="Tahoma"/>
              </a:rPr>
              <a:t>g</a:t>
            </a:r>
            <a:r>
              <a:rPr dirty="0" sz="2400" spc="-240">
                <a:latin typeface="Tahoma"/>
                <a:cs typeface="Tahoma"/>
              </a:rPr>
              <a:t> </a:t>
            </a:r>
            <a:r>
              <a:rPr dirty="0" sz="2400" spc="-60">
                <a:latin typeface="Tahoma"/>
                <a:cs typeface="Tahoma"/>
              </a:rPr>
              <a:t>c</a:t>
            </a:r>
            <a:r>
              <a:rPr dirty="0" sz="2400" spc="-60">
                <a:latin typeface="Tahoma"/>
                <a:cs typeface="Tahoma"/>
              </a:rPr>
              <a:t>a</a:t>
            </a:r>
            <a:r>
              <a:rPr dirty="0" sz="2400" spc="5">
                <a:latin typeface="Tahoma"/>
                <a:cs typeface="Tahoma"/>
              </a:rPr>
              <a:t>n</a:t>
            </a:r>
            <a:r>
              <a:rPr dirty="0" sz="2400" spc="10">
                <a:latin typeface="Tahoma"/>
                <a:cs typeface="Tahoma"/>
              </a:rPr>
              <a:t>c</a:t>
            </a:r>
            <a:r>
              <a:rPr dirty="0" sz="2400" spc="-140">
                <a:latin typeface="Tahoma"/>
                <a:cs typeface="Tahoma"/>
              </a:rPr>
              <a:t>e</a:t>
            </a:r>
            <a:r>
              <a:rPr dirty="0" sz="2400" spc="-30">
                <a:latin typeface="Tahoma"/>
                <a:cs typeface="Tahoma"/>
              </a:rPr>
              <a:t>r  </a:t>
            </a:r>
            <a:r>
              <a:rPr dirty="0" sz="2400" spc="15">
                <a:latin typeface="Tahoma"/>
                <a:cs typeface="Tahoma"/>
              </a:rPr>
              <a:t>d</a:t>
            </a:r>
            <a:r>
              <a:rPr dirty="0" sz="2400" spc="-70">
                <a:latin typeface="Tahoma"/>
                <a:cs typeface="Tahoma"/>
              </a:rPr>
              <a:t>e</a:t>
            </a:r>
            <a:r>
              <a:rPr dirty="0" sz="2400" spc="20">
                <a:latin typeface="Tahoma"/>
                <a:cs typeface="Tahoma"/>
              </a:rPr>
              <a:t>t</a:t>
            </a:r>
            <a:r>
              <a:rPr dirty="0" sz="2400" spc="-140">
                <a:latin typeface="Tahoma"/>
                <a:cs typeface="Tahoma"/>
              </a:rPr>
              <a:t>e</a:t>
            </a:r>
            <a:r>
              <a:rPr dirty="0" sz="2400" spc="10">
                <a:latin typeface="Tahoma"/>
                <a:cs typeface="Tahoma"/>
              </a:rPr>
              <a:t>c</a:t>
            </a:r>
            <a:r>
              <a:rPr dirty="0" sz="2400" spc="20">
                <a:latin typeface="Tahoma"/>
                <a:cs typeface="Tahoma"/>
              </a:rPr>
              <a:t>t</a:t>
            </a:r>
            <a:r>
              <a:rPr dirty="0" sz="2400" spc="40">
                <a:latin typeface="Tahoma"/>
                <a:cs typeface="Tahoma"/>
              </a:rPr>
              <a:t>i</a:t>
            </a:r>
            <a:r>
              <a:rPr dirty="0" sz="2400" spc="-30">
                <a:latin typeface="Tahoma"/>
                <a:cs typeface="Tahoma"/>
              </a:rPr>
              <a:t>o</a:t>
            </a:r>
            <a:r>
              <a:rPr dirty="0" sz="2400" spc="-25">
                <a:latin typeface="Tahoma"/>
                <a:cs typeface="Tahoma"/>
              </a:rPr>
              <a:t>n</a:t>
            </a:r>
            <a:r>
              <a:rPr dirty="0" sz="2400" spc="-270">
                <a:latin typeface="Tahoma"/>
                <a:cs typeface="Tahoma"/>
              </a:rPr>
              <a:t> </a:t>
            </a:r>
            <a:r>
              <a:rPr dirty="0" sz="2400" spc="-35">
                <a:latin typeface="Tahoma"/>
                <a:cs typeface="Tahoma"/>
              </a:rPr>
              <a:t>r</a:t>
            </a:r>
            <a:r>
              <a:rPr dirty="0" sz="2400" spc="-70">
                <a:latin typeface="Tahoma"/>
                <a:cs typeface="Tahoma"/>
              </a:rPr>
              <a:t>a</a:t>
            </a:r>
            <a:r>
              <a:rPr dirty="0" sz="2400" spc="20">
                <a:latin typeface="Tahoma"/>
                <a:cs typeface="Tahoma"/>
              </a:rPr>
              <a:t>t</a:t>
            </a:r>
            <a:r>
              <a:rPr dirty="0" sz="2400" spc="-55">
                <a:latin typeface="Tahoma"/>
                <a:cs typeface="Tahoma"/>
              </a:rPr>
              <a:t>e  </a:t>
            </a:r>
            <a:r>
              <a:rPr dirty="0" sz="2400" spc="20">
                <a:latin typeface="Tahoma"/>
                <a:cs typeface="Tahoma"/>
              </a:rPr>
              <a:t>t</a:t>
            </a:r>
            <a:r>
              <a:rPr dirty="0" sz="2400" spc="-65">
                <a:latin typeface="Tahoma"/>
                <a:cs typeface="Tahoma"/>
              </a:rPr>
              <a:t>h</a:t>
            </a:r>
            <a:r>
              <a:rPr dirty="0" sz="2400" spc="-60">
                <a:latin typeface="Tahoma"/>
                <a:cs typeface="Tahoma"/>
              </a:rPr>
              <a:t>a</a:t>
            </a:r>
            <a:r>
              <a:rPr dirty="0" sz="2400" spc="-25">
                <a:latin typeface="Tahoma"/>
                <a:cs typeface="Tahoma"/>
              </a:rPr>
              <a:t>n</a:t>
            </a:r>
            <a:r>
              <a:rPr dirty="0" sz="2400" spc="-270">
                <a:latin typeface="Tahoma"/>
                <a:cs typeface="Tahoma"/>
              </a:rPr>
              <a:t> </a:t>
            </a:r>
            <a:r>
              <a:rPr dirty="0" sz="2400" spc="-35">
                <a:latin typeface="Tahoma"/>
                <a:cs typeface="Tahoma"/>
              </a:rPr>
              <a:t>N</a:t>
            </a:r>
            <a:r>
              <a:rPr dirty="0" sz="2400" spc="-75">
                <a:latin typeface="Tahoma"/>
                <a:cs typeface="Tahoma"/>
              </a:rPr>
              <a:t>L</a:t>
            </a:r>
            <a:r>
              <a:rPr dirty="0" sz="2400" spc="5">
                <a:latin typeface="Tahoma"/>
                <a:cs typeface="Tahoma"/>
              </a:rPr>
              <a:t>S</a:t>
            </a:r>
            <a:r>
              <a:rPr dirty="0" sz="2400" spc="-114">
                <a:latin typeface="Tahoma"/>
                <a:cs typeface="Tahoma"/>
              </a:rPr>
              <a:t>T</a:t>
            </a:r>
            <a:r>
              <a:rPr dirty="0" sz="2400" spc="-315">
                <a:latin typeface="Tahoma"/>
                <a:cs typeface="Tahoma"/>
              </a:rPr>
              <a:t> </a:t>
            </a:r>
            <a:r>
              <a:rPr dirty="0" sz="2400" spc="-60">
                <a:latin typeface="Tahoma"/>
                <a:cs typeface="Tahoma"/>
              </a:rPr>
              <a:t>a</a:t>
            </a:r>
            <a:r>
              <a:rPr dirty="0" sz="2400" spc="5">
                <a:latin typeface="Tahoma"/>
                <a:cs typeface="Tahoma"/>
              </a:rPr>
              <a:t>n</a:t>
            </a:r>
            <a:r>
              <a:rPr dirty="0" sz="2400" spc="5">
                <a:latin typeface="Tahoma"/>
                <a:cs typeface="Tahoma"/>
              </a:rPr>
              <a:t>d  </a:t>
            </a:r>
            <a:r>
              <a:rPr dirty="0" sz="2400" spc="-70">
                <a:latin typeface="Tahoma"/>
                <a:cs typeface="Tahoma"/>
              </a:rPr>
              <a:t>NELSON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23820" y="4873942"/>
            <a:ext cx="4128770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75">
                <a:latin typeface="Tahoma"/>
                <a:cs typeface="Tahoma"/>
              </a:rPr>
              <a:t>L</a:t>
            </a:r>
            <a:r>
              <a:rPr dirty="0" sz="1050" spc="45">
                <a:latin typeface="Tahoma"/>
                <a:cs typeface="Tahoma"/>
              </a:rPr>
              <a:t>a</a:t>
            </a:r>
            <a:r>
              <a:rPr dirty="0" sz="1050" spc="10">
                <a:latin typeface="Tahoma"/>
                <a:cs typeface="Tahoma"/>
              </a:rPr>
              <a:t>n</a:t>
            </a:r>
            <a:r>
              <a:rPr dirty="0" sz="1050" spc="30">
                <a:latin typeface="Tahoma"/>
                <a:cs typeface="Tahoma"/>
              </a:rPr>
              <a:t>c</a:t>
            </a:r>
            <a:r>
              <a:rPr dirty="0" sz="1050" spc="-20">
                <a:latin typeface="Tahoma"/>
                <a:cs typeface="Tahoma"/>
              </a:rPr>
              <a:t>e</a:t>
            </a:r>
            <a:r>
              <a:rPr dirty="0" sz="1050" spc="-60">
                <a:latin typeface="Tahoma"/>
                <a:cs typeface="Tahoma"/>
              </a:rPr>
              <a:t>t</a:t>
            </a:r>
            <a:r>
              <a:rPr dirty="0" sz="1050" spc="-25">
                <a:latin typeface="Tahoma"/>
                <a:cs typeface="Tahoma"/>
              </a:rPr>
              <a:t> </a:t>
            </a:r>
            <a:r>
              <a:rPr dirty="0" sz="1050" spc="95">
                <a:latin typeface="Tahoma"/>
                <a:cs typeface="Tahoma"/>
              </a:rPr>
              <a:t>R</a:t>
            </a:r>
            <a:r>
              <a:rPr dirty="0" sz="1050" spc="45">
                <a:latin typeface="Tahoma"/>
                <a:cs typeface="Tahoma"/>
              </a:rPr>
              <a:t>e</a:t>
            </a:r>
            <a:r>
              <a:rPr dirty="0" sz="1050" spc="30">
                <a:latin typeface="Tahoma"/>
                <a:cs typeface="Tahoma"/>
              </a:rPr>
              <a:t>sp</a:t>
            </a:r>
            <a:r>
              <a:rPr dirty="0" sz="1050" spc="-10">
                <a:latin typeface="Tahoma"/>
                <a:cs typeface="Tahoma"/>
              </a:rPr>
              <a:t> </a:t>
            </a:r>
            <a:r>
              <a:rPr dirty="0" sz="1050" spc="15">
                <a:latin typeface="Tahoma"/>
                <a:cs typeface="Tahoma"/>
              </a:rPr>
              <a:t>M</a:t>
            </a:r>
            <a:r>
              <a:rPr dirty="0" sz="1050" spc="45">
                <a:latin typeface="Tahoma"/>
                <a:cs typeface="Tahoma"/>
              </a:rPr>
              <a:t>e</a:t>
            </a:r>
            <a:r>
              <a:rPr dirty="0" sz="1050">
                <a:latin typeface="Tahoma"/>
                <a:cs typeface="Tahoma"/>
              </a:rPr>
              <a:t>d</a:t>
            </a:r>
            <a:r>
              <a:rPr dirty="0" sz="1050" spc="-15">
                <a:latin typeface="Tahoma"/>
                <a:cs typeface="Tahoma"/>
              </a:rPr>
              <a:t> </a:t>
            </a:r>
            <a:r>
              <a:rPr dirty="0" sz="1050" spc="25">
                <a:latin typeface="Tahoma"/>
                <a:cs typeface="Tahoma"/>
              </a:rPr>
              <a:t>20</a:t>
            </a:r>
            <a:r>
              <a:rPr dirty="0" sz="1050" spc="-50">
                <a:latin typeface="Tahoma"/>
                <a:cs typeface="Tahoma"/>
              </a:rPr>
              <a:t>2</a:t>
            </a:r>
            <a:r>
              <a:rPr dirty="0" sz="1050" spc="25">
                <a:latin typeface="Tahoma"/>
                <a:cs typeface="Tahoma"/>
              </a:rPr>
              <a:t>4</a:t>
            </a:r>
            <a:r>
              <a:rPr dirty="0" sz="1050" spc="-30">
                <a:latin typeface="Tahoma"/>
                <a:cs typeface="Tahoma"/>
              </a:rPr>
              <a:t>,</a:t>
            </a:r>
            <a:r>
              <a:rPr dirty="0" sz="1050" spc="-25">
                <a:latin typeface="Tahoma"/>
                <a:cs typeface="Tahoma"/>
              </a:rPr>
              <a:t> </a:t>
            </a:r>
            <a:r>
              <a:rPr dirty="0" sz="1050" spc="90">
                <a:latin typeface="Tahoma"/>
                <a:cs typeface="Tahoma"/>
              </a:rPr>
              <a:t>S</a:t>
            </a:r>
            <a:r>
              <a:rPr dirty="0" sz="1050" spc="10">
                <a:latin typeface="Tahoma"/>
                <a:cs typeface="Tahoma"/>
              </a:rPr>
              <a:t>hu</a:t>
            </a:r>
            <a:r>
              <a:rPr dirty="0" sz="1050" spc="-10">
                <a:latin typeface="Tahoma"/>
                <a:cs typeface="Tahoma"/>
              </a:rPr>
              <a:t>m</a:t>
            </a:r>
            <a:r>
              <a:rPr dirty="0" sz="1050" spc="-80">
                <a:latin typeface="Tahoma"/>
                <a:cs typeface="Tahoma"/>
              </a:rPr>
              <a:t> </a:t>
            </a:r>
            <a:r>
              <a:rPr dirty="0" sz="1050" spc="120">
                <a:latin typeface="Tahoma"/>
                <a:cs typeface="Tahoma"/>
              </a:rPr>
              <a:t>A</a:t>
            </a:r>
            <a:r>
              <a:rPr dirty="0" sz="1050" spc="90">
                <a:latin typeface="Tahoma"/>
                <a:cs typeface="Tahoma"/>
              </a:rPr>
              <a:t>S</a:t>
            </a:r>
            <a:r>
              <a:rPr dirty="0" sz="1050" spc="114">
                <a:latin typeface="Tahoma"/>
                <a:cs typeface="Tahoma"/>
              </a:rPr>
              <a:t>C</a:t>
            </a:r>
            <a:r>
              <a:rPr dirty="0" sz="1050" spc="70">
                <a:latin typeface="Tahoma"/>
                <a:cs typeface="Tahoma"/>
              </a:rPr>
              <a:t>O</a:t>
            </a:r>
            <a:r>
              <a:rPr dirty="0" sz="1050" spc="-20">
                <a:latin typeface="Tahoma"/>
                <a:cs typeface="Tahoma"/>
              </a:rPr>
              <a:t> </a:t>
            </a:r>
            <a:r>
              <a:rPr dirty="0" sz="1050" spc="25">
                <a:latin typeface="Tahoma"/>
                <a:cs typeface="Tahoma"/>
              </a:rPr>
              <a:t>20</a:t>
            </a:r>
            <a:r>
              <a:rPr dirty="0" sz="1050" spc="-50">
                <a:latin typeface="Tahoma"/>
                <a:cs typeface="Tahoma"/>
              </a:rPr>
              <a:t>2</a:t>
            </a:r>
            <a:r>
              <a:rPr dirty="0" sz="1050" spc="25">
                <a:latin typeface="Tahoma"/>
                <a:cs typeface="Tahoma"/>
              </a:rPr>
              <a:t>3</a:t>
            </a:r>
            <a:r>
              <a:rPr dirty="0" sz="1050" spc="-30">
                <a:latin typeface="Tahoma"/>
                <a:cs typeface="Tahoma"/>
              </a:rPr>
              <a:t>,</a:t>
            </a:r>
            <a:r>
              <a:rPr dirty="0" sz="1050" spc="-25">
                <a:latin typeface="Tahoma"/>
                <a:cs typeface="Tahoma"/>
              </a:rPr>
              <a:t> </a:t>
            </a:r>
            <a:r>
              <a:rPr dirty="0" sz="1050" spc="45">
                <a:latin typeface="Tahoma"/>
                <a:cs typeface="Tahoma"/>
              </a:rPr>
              <a:t>N</a:t>
            </a:r>
            <a:r>
              <a:rPr dirty="0" sz="1050" spc="85">
                <a:latin typeface="Tahoma"/>
                <a:cs typeface="Tahoma"/>
              </a:rPr>
              <a:t>E</a:t>
            </a:r>
            <a:r>
              <a:rPr dirty="0" sz="1050" spc="75">
                <a:latin typeface="Tahoma"/>
                <a:cs typeface="Tahoma"/>
              </a:rPr>
              <a:t>JM</a:t>
            </a:r>
            <a:r>
              <a:rPr dirty="0" sz="1050">
                <a:latin typeface="Tahoma"/>
                <a:cs typeface="Tahoma"/>
              </a:rPr>
              <a:t> </a:t>
            </a:r>
            <a:r>
              <a:rPr dirty="0" sz="1050" spc="25">
                <a:latin typeface="Tahoma"/>
                <a:cs typeface="Tahoma"/>
              </a:rPr>
              <a:t>20</a:t>
            </a:r>
            <a:r>
              <a:rPr dirty="0" sz="1050" spc="-50">
                <a:latin typeface="Tahoma"/>
                <a:cs typeface="Tahoma"/>
              </a:rPr>
              <a:t>2</a:t>
            </a:r>
            <a:r>
              <a:rPr dirty="0" sz="1050" spc="25">
                <a:latin typeface="Tahoma"/>
                <a:cs typeface="Tahoma"/>
              </a:rPr>
              <a:t>0</a:t>
            </a:r>
            <a:r>
              <a:rPr dirty="0" sz="1050" spc="-30">
                <a:latin typeface="Tahoma"/>
                <a:cs typeface="Tahoma"/>
              </a:rPr>
              <a:t>,</a:t>
            </a:r>
            <a:r>
              <a:rPr dirty="0" sz="1050" spc="-25">
                <a:latin typeface="Tahoma"/>
                <a:cs typeface="Tahoma"/>
              </a:rPr>
              <a:t> </a:t>
            </a:r>
            <a:r>
              <a:rPr dirty="0" sz="1050" spc="45">
                <a:latin typeface="Tahoma"/>
                <a:cs typeface="Tahoma"/>
              </a:rPr>
              <a:t>N</a:t>
            </a:r>
            <a:r>
              <a:rPr dirty="0" sz="1050" spc="85">
                <a:latin typeface="Tahoma"/>
                <a:cs typeface="Tahoma"/>
              </a:rPr>
              <a:t>E</a:t>
            </a:r>
            <a:r>
              <a:rPr dirty="0" sz="1050" spc="75">
                <a:latin typeface="Tahoma"/>
                <a:cs typeface="Tahoma"/>
              </a:rPr>
              <a:t>JM</a:t>
            </a:r>
            <a:r>
              <a:rPr dirty="0" sz="1050">
                <a:latin typeface="Tahoma"/>
                <a:cs typeface="Tahoma"/>
              </a:rPr>
              <a:t> </a:t>
            </a:r>
            <a:r>
              <a:rPr dirty="0" sz="1050" spc="25">
                <a:latin typeface="Tahoma"/>
                <a:cs typeface="Tahoma"/>
              </a:rPr>
              <a:t>20</a:t>
            </a:r>
            <a:r>
              <a:rPr dirty="0" sz="1050" spc="-50">
                <a:latin typeface="Tahoma"/>
                <a:cs typeface="Tahoma"/>
              </a:rPr>
              <a:t>1</a:t>
            </a:r>
            <a:r>
              <a:rPr dirty="0" sz="1050" spc="10">
                <a:latin typeface="Tahoma"/>
                <a:cs typeface="Tahoma"/>
              </a:rPr>
              <a:t>1</a:t>
            </a:r>
            <a:endParaRPr sz="105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181225" y="3629025"/>
            <a:ext cx="3590925" cy="1038225"/>
            <a:chOff x="2181225" y="3629025"/>
            <a:chExt cx="3590925" cy="1038225"/>
          </a:xfrm>
        </p:grpSpPr>
        <p:sp>
          <p:nvSpPr>
            <p:cNvPr id="7" name="object 7"/>
            <p:cNvSpPr/>
            <p:nvPr/>
          </p:nvSpPr>
          <p:spPr>
            <a:xfrm>
              <a:off x="3852926" y="4157662"/>
              <a:ext cx="581025" cy="438150"/>
            </a:xfrm>
            <a:custGeom>
              <a:avLst/>
              <a:gdLst/>
              <a:ahLst/>
              <a:cxnLst/>
              <a:rect l="l" t="t" r="r" b="b"/>
              <a:pathLst>
                <a:path w="581025" h="438150">
                  <a:moveTo>
                    <a:pt x="290449" y="0"/>
                  </a:moveTo>
                  <a:lnTo>
                    <a:pt x="221869" y="167360"/>
                  </a:lnTo>
                  <a:lnTo>
                    <a:pt x="0" y="167360"/>
                  </a:lnTo>
                  <a:lnTo>
                    <a:pt x="179451" y="270789"/>
                  </a:lnTo>
                  <a:lnTo>
                    <a:pt x="110871" y="438150"/>
                  </a:lnTo>
                  <a:lnTo>
                    <a:pt x="290449" y="334721"/>
                  </a:lnTo>
                  <a:lnTo>
                    <a:pt x="470027" y="438150"/>
                  </a:lnTo>
                  <a:lnTo>
                    <a:pt x="401447" y="270789"/>
                  </a:lnTo>
                  <a:lnTo>
                    <a:pt x="580898" y="167360"/>
                  </a:lnTo>
                  <a:lnTo>
                    <a:pt x="359029" y="167360"/>
                  </a:lnTo>
                  <a:lnTo>
                    <a:pt x="29044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852926" y="4157662"/>
              <a:ext cx="581025" cy="438150"/>
            </a:xfrm>
            <a:custGeom>
              <a:avLst/>
              <a:gdLst/>
              <a:ahLst/>
              <a:cxnLst/>
              <a:rect l="l" t="t" r="r" b="b"/>
              <a:pathLst>
                <a:path w="581025" h="438150">
                  <a:moveTo>
                    <a:pt x="0" y="167360"/>
                  </a:moveTo>
                  <a:lnTo>
                    <a:pt x="221869" y="167360"/>
                  </a:lnTo>
                  <a:lnTo>
                    <a:pt x="290449" y="0"/>
                  </a:lnTo>
                  <a:lnTo>
                    <a:pt x="359029" y="167360"/>
                  </a:lnTo>
                  <a:lnTo>
                    <a:pt x="580898" y="167360"/>
                  </a:lnTo>
                  <a:lnTo>
                    <a:pt x="401447" y="270789"/>
                  </a:lnTo>
                  <a:lnTo>
                    <a:pt x="470027" y="438150"/>
                  </a:lnTo>
                  <a:lnTo>
                    <a:pt x="290449" y="334721"/>
                  </a:lnTo>
                  <a:lnTo>
                    <a:pt x="110871" y="438150"/>
                  </a:lnTo>
                  <a:lnTo>
                    <a:pt x="179451" y="270789"/>
                  </a:lnTo>
                  <a:lnTo>
                    <a:pt x="0" y="167360"/>
                  </a:lnTo>
                  <a:close/>
                </a:path>
              </a:pathLst>
            </a:custGeom>
            <a:ln w="25400">
              <a:solidFill>
                <a:srgbClr val="640B0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005451" y="4157662"/>
              <a:ext cx="581025" cy="438150"/>
            </a:xfrm>
            <a:custGeom>
              <a:avLst/>
              <a:gdLst/>
              <a:ahLst/>
              <a:cxnLst/>
              <a:rect l="l" t="t" r="r" b="b"/>
              <a:pathLst>
                <a:path w="581025" h="438150">
                  <a:moveTo>
                    <a:pt x="290449" y="0"/>
                  </a:moveTo>
                  <a:lnTo>
                    <a:pt x="221869" y="167360"/>
                  </a:lnTo>
                  <a:lnTo>
                    <a:pt x="0" y="167360"/>
                  </a:lnTo>
                  <a:lnTo>
                    <a:pt x="179451" y="270789"/>
                  </a:lnTo>
                  <a:lnTo>
                    <a:pt x="110871" y="438150"/>
                  </a:lnTo>
                  <a:lnTo>
                    <a:pt x="290449" y="334721"/>
                  </a:lnTo>
                  <a:lnTo>
                    <a:pt x="470027" y="438150"/>
                  </a:lnTo>
                  <a:lnTo>
                    <a:pt x="401447" y="270789"/>
                  </a:lnTo>
                  <a:lnTo>
                    <a:pt x="580898" y="167360"/>
                  </a:lnTo>
                  <a:lnTo>
                    <a:pt x="359029" y="167360"/>
                  </a:lnTo>
                  <a:lnTo>
                    <a:pt x="29044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005451" y="4157662"/>
              <a:ext cx="581025" cy="438150"/>
            </a:xfrm>
            <a:custGeom>
              <a:avLst/>
              <a:gdLst/>
              <a:ahLst/>
              <a:cxnLst/>
              <a:rect l="l" t="t" r="r" b="b"/>
              <a:pathLst>
                <a:path w="581025" h="438150">
                  <a:moveTo>
                    <a:pt x="0" y="167360"/>
                  </a:moveTo>
                  <a:lnTo>
                    <a:pt x="221869" y="167360"/>
                  </a:lnTo>
                  <a:lnTo>
                    <a:pt x="290449" y="0"/>
                  </a:lnTo>
                  <a:lnTo>
                    <a:pt x="359029" y="167360"/>
                  </a:lnTo>
                  <a:lnTo>
                    <a:pt x="580898" y="167360"/>
                  </a:lnTo>
                  <a:lnTo>
                    <a:pt x="401447" y="270789"/>
                  </a:lnTo>
                  <a:lnTo>
                    <a:pt x="470027" y="438150"/>
                  </a:lnTo>
                  <a:lnTo>
                    <a:pt x="290449" y="334721"/>
                  </a:lnTo>
                  <a:lnTo>
                    <a:pt x="110871" y="438150"/>
                  </a:lnTo>
                  <a:lnTo>
                    <a:pt x="179451" y="270789"/>
                  </a:lnTo>
                  <a:lnTo>
                    <a:pt x="0" y="167360"/>
                  </a:lnTo>
                  <a:close/>
                </a:path>
              </a:pathLst>
            </a:custGeom>
            <a:ln w="25400">
              <a:solidFill>
                <a:srgbClr val="640B0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209800" y="3657600"/>
              <a:ext cx="3533775" cy="981075"/>
            </a:xfrm>
            <a:custGeom>
              <a:avLst/>
              <a:gdLst/>
              <a:ahLst/>
              <a:cxnLst/>
              <a:rect l="l" t="t" r="r" b="b"/>
              <a:pathLst>
                <a:path w="3533775" h="981075">
                  <a:moveTo>
                    <a:pt x="0" y="163575"/>
                  </a:moveTo>
                  <a:lnTo>
                    <a:pt x="5837" y="120062"/>
                  </a:lnTo>
                  <a:lnTo>
                    <a:pt x="22314" y="80978"/>
                  </a:lnTo>
                  <a:lnTo>
                    <a:pt x="47878" y="47878"/>
                  </a:lnTo>
                  <a:lnTo>
                    <a:pt x="80978" y="22314"/>
                  </a:lnTo>
                  <a:lnTo>
                    <a:pt x="120062" y="5837"/>
                  </a:lnTo>
                  <a:lnTo>
                    <a:pt x="163576" y="0"/>
                  </a:lnTo>
                  <a:lnTo>
                    <a:pt x="3370199" y="0"/>
                  </a:lnTo>
                  <a:lnTo>
                    <a:pt x="3413712" y="5837"/>
                  </a:lnTo>
                  <a:lnTo>
                    <a:pt x="3452796" y="22314"/>
                  </a:lnTo>
                  <a:lnTo>
                    <a:pt x="3485896" y="47878"/>
                  </a:lnTo>
                  <a:lnTo>
                    <a:pt x="3511460" y="80978"/>
                  </a:lnTo>
                  <a:lnTo>
                    <a:pt x="3527937" y="120062"/>
                  </a:lnTo>
                  <a:lnTo>
                    <a:pt x="3533775" y="163575"/>
                  </a:lnTo>
                  <a:lnTo>
                    <a:pt x="3533775" y="817562"/>
                  </a:lnTo>
                  <a:lnTo>
                    <a:pt x="3527937" y="861032"/>
                  </a:lnTo>
                  <a:lnTo>
                    <a:pt x="3511460" y="900092"/>
                  </a:lnTo>
                  <a:lnTo>
                    <a:pt x="3485896" y="933184"/>
                  </a:lnTo>
                  <a:lnTo>
                    <a:pt x="3452796" y="958751"/>
                  </a:lnTo>
                  <a:lnTo>
                    <a:pt x="3413712" y="975234"/>
                  </a:lnTo>
                  <a:lnTo>
                    <a:pt x="3370199" y="981075"/>
                  </a:lnTo>
                  <a:lnTo>
                    <a:pt x="163576" y="981075"/>
                  </a:lnTo>
                  <a:lnTo>
                    <a:pt x="120062" y="975234"/>
                  </a:lnTo>
                  <a:lnTo>
                    <a:pt x="80978" y="958751"/>
                  </a:lnTo>
                  <a:lnTo>
                    <a:pt x="47879" y="933184"/>
                  </a:lnTo>
                  <a:lnTo>
                    <a:pt x="22314" y="900092"/>
                  </a:lnTo>
                  <a:lnTo>
                    <a:pt x="5837" y="861032"/>
                  </a:lnTo>
                  <a:lnTo>
                    <a:pt x="0" y="817562"/>
                  </a:lnTo>
                  <a:lnTo>
                    <a:pt x="0" y="163575"/>
                  </a:lnTo>
                  <a:close/>
                </a:path>
              </a:pathLst>
            </a:custGeom>
            <a:ln w="571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0537" y="284162"/>
            <a:ext cx="3996690" cy="6096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95"/>
              <a:t>Take</a:t>
            </a:r>
            <a:r>
              <a:rPr dirty="0" spc="-195"/>
              <a:t> </a:t>
            </a:r>
            <a:r>
              <a:rPr dirty="0" spc="80"/>
              <a:t>Home</a:t>
            </a:r>
            <a:r>
              <a:rPr dirty="0" spc="-195"/>
              <a:t> </a:t>
            </a:r>
            <a:r>
              <a:rPr dirty="0" spc="70"/>
              <a:t>Points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5287" y="1283906"/>
            <a:ext cx="4295775" cy="2586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3535">
              <a:lnSpc>
                <a:spcPts val="2870"/>
              </a:lnSpc>
              <a:spcBef>
                <a:spcPts val="100"/>
              </a:spcBef>
              <a:buSzPct val="45833"/>
              <a:buChar char="•"/>
              <a:tabLst>
                <a:tab pos="355600" algn="l"/>
                <a:tab pos="356235" algn="l"/>
              </a:tabLst>
            </a:pPr>
            <a:r>
              <a:rPr dirty="0" sz="2400" spc="-95">
                <a:latin typeface="Tahoma"/>
                <a:cs typeface="Tahoma"/>
              </a:rPr>
              <a:t>C</a:t>
            </a:r>
            <a:r>
              <a:rPr dirty="0" sz="2400" spc="10">
                <a:latin typeface="Tahoma"/>
                <a:cs typeface="Tahoma"/>
              </a:rPr>
              <a:t>a</a:t>
            </a:r>
            <a:r>
              <a:rPr dirty="0" sz="2400" spc="-65">
                <a:latin typeface="Tahoma"/>
                <a:cs typeface="Tahoma"/>
              </a:rPr>
              <a:t>n</a:t>
            </a:r>
            <a:r>
              <a:rPr dirty="0" sz="2400" spc="10">
                <a:latin typeface="Tahoma"/>
                <a:cs typeface="Tahoma"/>
              </a:rPr>
              <a:t>c</a:t>
            </a:r>
            <a:r>
              <a:rPr dirty="0" sz="2400" spc="-75">
                <a:latin typeface="Tahoma"/>
                <a:cs typeface="Tahoma"/>
              </a:rPr>
              <a:t>e</a:t>
            </a:r>
            <a:r>
              <a:rPr dirty="0" sz="2400" spc="-35">
                <a:latin typeface="Tahoma"/>
                <a:cs typeface="Tahoma"/>
              </a:rPr>
              <a:t>r</a:t>
            </a:r>
            <a:r>
              <a:rPr dirty="0" sz="2400" spc="-315">
                <a:latin typeface="Tahoma"/>
                <a:cs typeface="Tahoma"/>
              </a:rPr>
              <a:t> </a:t>
            </a:r>
            <a:r>
              <a:rPr dirty="0" sz="2400" spc="45">
                <a:latin typeface="Tahoma"/>
                <a:cs typeface="Tahoma"/>
              </a:rPr>
              <a:t>i</a:t>
            </a:r>
            <a:r>
              <a:rPr dirty="0" sz="2400" spc="-65">
                <a:latin typeface="Tahoma"/>
                <a:cs typeface="Tahoma"/>
              </a:rPr>
              <a:t>s</a:t>
            </a:r>
            <a:r>
              <a:rPr dirty="0" sz="2400" spc="-260">
                <a:latin typeface="Tahoma"/>
                <a:cs typeface="Tahoma"/>
              </a:rPr>
              <a:t> </a:t>
            </a:r>
            <a:r>
              <a:rPr dirty="0" sz="2400" spc="-60">
                <a:latin typeface="Tahoma"/>
                <a:cs typeface="Tahoma"/>
              </a:rPr>
              <a:t>t</a:t>
            </a:r>
            <a:r>
              <a:rPr dirty="0" sz="2400" spc="5">
                <a:latin typeface="Tahoma"/>
                <a:cs typeface="Tahoma"/>
              </a:rPr>
              <a:t>h</a:t>
            </a:r>
            <a:r>
              <a:rPr dirty="0" sz="2400" spc="-75">
                <a:latin typeface="Tahoma"/>
                <a:cs typeface="Tahoma"/>
              </a:rPr>
              <a:t>e</a:t>
            </a:r>
            <a:r>
              <a:rPr dirty="0" sz="2400" spc="-300">
                <a:latin typeface="Tahoma"/>
                <a:cs typeface="Tahoma"/>
              </a:rPr>
              <a:t> </a:t>
            </a:r>
            <a:r>
              <a:rPr dirty="0" sz="2400" spc="-335">
                <a:latin typeface="Tahoma"/>
                <a:cs typeface="Tahoma"/>
              </a:rPr>
              <a:t>#1</a:t>
            </a:r>
            <a:r>
              <a:rPr dirty="0" sz="2400" spc="-295">
                <a:latin typeface="Tahoma"/>
                <a:cs typeface="Tahoma"/>
              </a:rPr>
              <a:t> </a:t>
            </a:r>
            <a:r>
              <a:rPr dirty="0" sz="2400" spc="10">
                <a:latin typeface="Tahoma"/>
                <a:cs typeface="Tahoma"/>
              </a:rPr>
              <a:t>c</a:t>
            </a:r>
            <a:r>
              <a:rPr dirty="0" sz="2400" spc="-65">
                <a:latin typeface="Tahoma"/>
                <a:cs typeface="Tahoma"/>
              </a:rPr>
              <a:t>a</a:t>
            </a:r>
            <a:r>
              <a:rPr dirty="0" sz="2400" spc="-70">
                <a:latin typeface="Tahoma"/>
                <a:cs typeface="Tahoma"/>
              </a:rPr>
              <a:t>u</a:t>
            </a:r>
            <a:r>
              <a:rPr dirty="0" sz="2400" spc="-100">
                <a:latin typeface="Tahoma"/>
                <a:cs typeface="Tahoma"/>
              </a:rPr>
              <a:t>s</a:t>
            </a:r>
            <a:r>
              <a:rPr dirty="0" sz="2400" spc="-75">
                <a:latin typeface="Tahoma"/>
                <a:cs typeface="Tahoma"/>
              </a:rPr>
              <a:t>e</a:t>
            </a:r>
            <a:r>
              <a:rPr dirty="0" sz="2400" spc="-225">
                <a:latin typeface="Tahoma"/>
                <a:cs typeface="Tahoma"/>
              </a:rPr>
              <a:t> </a:t>
            </a:r>
            <a:r>
              <a:rPr dirty="0" sz="2400" spc="-35">
                <a:latin typeface="Tahoma"/>
                <a:cs typeface="Tahoma"/>
              </a:rPr>
              <a:t>o</a:t>
            </a:r>
            <a:r>
              <a:rPr dirty="0" sz="2400" spc="-65">
                <a:latin typeface="Tahoma"/>
                <a:cs typeface="Tahoma"/>
              </a:rPr>
              <a:t>f</a:t>
            </a:r>
            <a:r>
              <a:rPr dirty="0" sz="2400" spc="-254">
                <a:latin typeface="Tahoma"/>
                <a:cs typeface="Tahoma"/>
              </a:rPr>
              <a:t> </a:t>
            </a:r>
            <a:r>
              <a:rPr dirty="0" sz="2400" spc="-55">
                <a:latin typeface="Tahoma"/>
                <a:cs typeface="Tahoma"/>
              </a:rPr>
              <a:t>d</a:t>
            </a:r>
            <a:r>
              <a:rPr dirty="0" sz="2400" spc="-75">
                <a:latin typeface="Tahoma"/>
                <a:cs typeface="Tahoma"/>
              </a:rPr>
              <a:t>e</a:t>
            </a:r>
            <a:r>
              <a:rPr dirty="0" sz="2400" spc="-65">
                <a:latin typeface="Tahoma"/>
                <a:cs typeface="Tahoma"/>
              </a:rPr>
              <a:t>a</a:t>
            </a:r>
            <a:r>
              <a:rPr dirty="0" sz="2400" spc="10">
                <a:latin typeface="Tahoma"/>
                <a:cs typeface="Tahoma"/>
              </a:rPr>
              <a:t>t</a:t>
            </a:r>
            <a:r>
              <a:rPr dirty="0" sz="2400" spc="-35">
                <a:latin typeface="Tahoma"/>
                <a:cs typeface="Tahoma"/>
              </a:rPr>
              <a:t>h</a:t>
            </a:r>
            <a:endParaRPr sz="2400">
              <a:latin typeface="Tahoma"/>
              <a:cs typeface="Tahoma"/>
            </a:endParaRPr>
          </a:p>
          <a:p>
            <a:pPr marL="355600">
              <a:lnSpc>
                <a:spcPts val="2870"/>
              </a:lnSpc>
            </a:pPr>
            <a:r>
              <a:rPr dirty="0" sz="2400" spc="40">
                <a:latin typeface="Tahoma"/>
                <a:cs typeface="Tahoma"/>
              </a:rPr>
              <a:t>i</a:t>
            </a:r>
            <a:r>
              <a:rPr dirty="0" sz="2400" spc="-25">
                <a:latin typeface="Tahoma"/>
                <a:cs typeface="Tahoma"/>
              </a:rPr>
              <a:t>n</a:t>
            </a:r>
            <a:r>
              <a:rPr dirty="0" sz="2400" spc="-270">
                <a:latin typeface="Tahoma"/>
                <a:cs typeface="Tahoma"/>
              </a:rPr>
              <a:t> </a:t>
            </a:r>
            <a:r>
              <a:rPr dirty="0" sz="2400" spc="-170">
                <a:latin typeface="Tahoma"/>
                <a:cs typeface="Tahoma"/>
              </a:rPr>
              <a:t>A</a:t>
            </a:r>
            <a:r>
              <a:rPr dirty="0" sz="2400" spc="-100">
                <a:latin typeface="Tahoma"/>
                <a:cs typeface="Tahoma"/>
              </a:rPr>
              <a:t>s</a:t>
            </a:r>
            <a:r>
              <a:rPr dirty="0" sz="2400" spc="40">
                <a:latin typeface="Tahoma"/>
                <a:cs typeface="Tahoma"/>
              </a:rPr>
              <a:t>i</a:t>
            </a:r>
            <a:r>
              <a:rPr dirty="0" sz="2400" spc="-65">
                <a:latin typeface="Tahoma"/>
                <a:cs typeface="Tahoma"/>
              </a:rPr>
              <a:t>a</a:t>
            </a:r>
            <a:r>
              <a:rPr dirty="0" sz="2400" spc="-25">
                <a:latin typeface="Tahoma"/>
                <a:cs typeface="Tahoma"/>
              </a:rPr>
              <a:t>n</a:t>
            </a:r>
            <a:r>
              <a:rPr dirty="0" sz="2400" spc="-270">
                <a:latin typeface="Tahoma"/>
                <a:cs typeface="Tahoma"/>
              </a:rPr>
              <a:t> </a:t>
            </a:r>
            <a:r>
              <a:rPr dirty="0" sz="2400" spc="-100">
                <a:latin typeface="Tahoma"/>
                <a:cs typeface="Tahoma"/>
              </a:rPr>
              <a:t>A</a:t>
            </a:r>
            <a:r>
              <a:rPr dirty="0" sz="2400" spc="-70">
                <a:latin typeface="Tahoma"/>
                <a:cs typeface="Tahoma"/>
              </a:rPr>
              <a:t>m</a:t>
            </a:r>
            <a:r>
              <a:rPr dirty="0" sz="2400" spc="-20">
                <a:latin typeface="Tahoma"/>
                <a:cs typeface="Tahoma"/>
              </a:rPr>
              <a:t>eri</a:t>
            </a:r>
            <a:r>
              <a:rPr dirty="0" sz="2400" spc="10">
                <a:latin typeface="Tahoma"/>
                <a:cs typeface="Tahoma"/>
              </a:rPr>
              <a:t>c</a:t>
            </a:r>
            <a:r>
              <a:rPr dirty="0" sz="2400" spc="-65">
                <a:latin typeface="Tahoma"/>
                <a:cs typeface="Tahoma"/>
              </a:rPr>
              <a:t>a</a:t>
            </a:r>
            <a:r>
              <a:rPr dirty="0" sz="2400" spc="-70">
                <a:latin typeface="Tahoma"/>
                <a:cs typeface="Tahoma"/>
              </a:rPr>
              <a:t>n</a:t>
            </a:r>
            <a:r>
              <a:rPr dirty="0" sz="2400" spc="-65">
                <a:latin typeface="Tahoma"/>
                <a:cs typeface="Tahoma"/>
              </a:rPr>
              <a:t>s</a:t>
            </a:r>
            <a:endParaRPr sz="2400">
              <a:latin typeface="Tahoma"/>
              <a:cs typeface="Tahoma"/>
            </a:endParaRPr>
          </a:p>
          <a:p>
            <a:pPr marL="355600" marR="325755" indent="-343535">
              <a:lnSpc>
                <a:spcPts val="2860"/>
              </a:lnSpc>
              <a:spcBef>
                <a:spcPts val="165"/>
              </a:spcBef>
              <a:buSzPct val="45833"/>
              <a:buChar char="•"/>
              <a:tabLst>
                <a:tab pos="355600" algn="l"/>
                <a:tab pos="356235" algn="l"/>
              </a:tabLst>
            </a:pPr>
            <a:r>
              <a:rPr dirty="0" sz="2400" spc="-5">
                <a:latin typeface="Tahoma"/>
                <a:cs typeface="Tahoma"/>
              </a:rPr>
              <a:t>L</a:t>
            </a:r>
            <a:r>
              <a:rPr dirty="0" sz="2400" spc="-65">
                <a:latin typeface="Tahoma"/>
                <a:cs typeface="Tahoma"/>
              </a:rPr>
              <a:t>u</a:t>
            </a:r>
            <a:r>
              <a:rPr dirty="0" sz="2400" spc="-70">
                <a:latin typeface="Tahoma"/>
                <a:cs typeface="Tahoma"/>
              </a:rPr>
              <a:t>n</a:t>
            </a:r>
            <a:r>
              <a:rPr dirty="0" sz="2400" spc="-114">
                <a:latin typeface="Tahoma"/>
                <a:cs typeface="Tahoma"/>
              </a:rPr>
              <a:t>g</a:t>
            </a:r>
            <a:r>
              <a:rPr dirty="0" sz="2400" spc="-245">
                <a:latin typeface="Tahoma"/>
                <a:cs typeface="Tahoma"/>
              </a:rPr>
              <a:t> </a:t>
            </a:r>
            <a:r>
              <a:rPr dirty="0" sz="2400" spc="-95">
                <a:latin typeface="Tahoma"/>
                <a:cs typeface="Tahoma"/>
              </a:rPr>
              <a:t>C</a:t>
            </a:r>
            <a:r>
              <a:rPr dirty="0" sz="2400" spc="-65">
                <a:latin typeface="Tahoma"/>
                <a:cs typeface="Tahoma"/>
              </a:rPr>
              <a:t>a</a:t>
            </a:r>
            <a:r>
              <a:rPr dirty="0" sz="2400" spc="5">
                <a:latin typeface="Tahoma"/>
                <a:cs typeface="Tahoma"/>
              </a:rPr>
              <a:t>n</a:t>
            </a:r>
            <a:r>
              <a:rPr dirty="0" sz="2400" spc="10">
                <a:latin typeface="Tahoma"/>
                <a:cs typeface="Tahoma"/>
              </a:rPr>
              <a:t>c</a:t>
            </a:r>
            <a:r>
              <a:rPr dirty="0" sz="2400" spc="-145">
                <a:latin typeface="Tahoma"/>
                <a:cs typeface="Tahoma"/>
              </a:rPr>
              <a:t>e</a:t>
            </a:r>
            <a:r>
              <a:rPr dirty="0" sz="2400" spc="-35">
                <a:latin typeface="Tahoma"/>
                <a:cs typeface="Tahoma"/>
              </a:rPr>
              <a:t>r</a:t>
            </a:r>
            <a:r>
              <a:rPr dirty="0" sz="2400" spc="-240">
                <a:latin typeface="Tahoma"/>
                <a:cs typeface="Tahoma"/>
              </a:rPr>
              <a:t> </a:t>
            </a:r>
            <a:r>
              <a:rPr dirty="0" sz="2400" spc="40">
                <a:latin typeface="Tahoma"/>
                <a:cs typeface="Tahoma"/>
              </a:rPr>
              <a:t>i</a:t>
            </a:r>
            <a:r>
              <a:rPr dirty="0" sz="2400" spc="-65">
                <a:latin typeface="Tahoma"/>
                <a:cs typeface="Tahoma"/>
              </a:rPr>
              <a:t>s</a:t>
            </a:r>
            <a:r>
              <a:rPr dirty="0" sz="2400" spc="-335">
                <a:latin typeface="Tahoma"/>
                <a:cs typeface="Tahoma"/>
              </a:rPr>
              <a:t> </a:t>
            </a:r>
            <a:r>
              <a:rPr dirty="0" sz="2400" spc="15">
                <a:latin typeface="Tahoma"/>
                <a:cs typeface="Tahoma"/>
              </a:rPr>
              <a:t>t</a:t>
            </a:r>
            <a:r>
              <a:rPr dirty="0" sz="2400" spc="5">
                <a:latin typeface="Tahoma"/>
                <a:cs typeface="Tahoma"/>
              </a:rPr>
              <a:t>h</a:t>
            </a:r>
            <a:r>
              <a:rPr dirty="0" sz="2400" spc="-75">
                <a:latin typeface="Tahoma"/>
                <a:cs typeface="Tahoma"/>
              </a:rPr>
              <a:t>e</a:t>
            </a:r>
            <a:r>
              <a:rPr dirty="0" sz="2400" spc="-300">
                <a:latin typeface="Tahoma"/>
                <a:cs typeface="Tahoma"/>
              </a:rPr>
              <a:t> </a:t>
            </a:r>
            <a:r>
              <a:rPr dirty="0" sz="2400" spc="-335">
                <a:latin typeface="Tahoma"/>
                <a:cs typeface="Tahoma"/>
              </a:rPr>
              <a:t>#1</a:t>
            </a:r>
            <a:r>
              <a:rPr dirty="0" sz="2400" spc="-295">
                <a:latin typeface="Tahoma"/>
                <a:cs typeface="Tahoma"/>
              </a:rPr>
              <a:t> </a:t>
            </a:r>
            <a:r>
              <a:rPr dirty="0" sz="2400" spc="-65">
                <a:latin typeface="Tahoma"/>
                <a:cs typeface="Tahoma"/>
              </a:rPr>
              <a:t>c</a:t>
            </a:r>
            <a:r>
              <a:rPr dirty="0" sz="2400" spc="10">
                <a:latin typeface="Tahoma"/>
                <a:cs typeface="Tahoma"/>
              </a:rPr>
              <a:t>a</a:t>
            </a:r>
            <a:r>
              <a:rPr dirty="0" sz="2400" spc="-70">
                <a:latin typeface="Tahoma"/>
                <a:cs typeface="Tahoma"/>
              </a:rPr>
              <a:t>n</a:t>
            </a:r>
            <a:r>
              <a:rPr dirty="0" sz="2400" spc="10">
                <a:latin typeface="Tahoma"/>
                <a:cs typeface="Tahoma"/>
              </a:rPr>
              <a:t>c</a:t>
            </a:r>
            <a:r>
              <a:rPr dirty="0" sz="2400" spc="-45">
                <a:latin typeface="Tahoma"/>
                <a:cs typeface="Tahoma"/>
              </a:rPr>
              <a:t>er  </a:t>
            </a:r>
            <a:r>
              <a:rPr dirty="0" sz="2400" spc="5">
                <a:latin typeface="Tahoma"/>
                <a:cs typeface="Tahoma"/>
              </a:rPr>
              <a:t>killer</a:t>
            </a:r>
            <a:endParaRPr sz="2400">
              <a:latin typeface="Tahoma"/>
              <a:cs typeface="Tahoma"/>
            </a:endParaRPr>
          </a:p>
          <a:p>
            <a:pPr marL="355600" marR="5080" indent="-343535">
              <a:lnSpc>
                <a:spcPts val="2850"/>
              </a:lnSpc>
              <a:spcBef>
                <a:spcPts val="70"/>
              </a:spcBef>
              <a:buSzPct val="45833"/>
              <a:buFont typeface="Tahoma"/>
              <a:buChar char="•"/>
              <a:tabLst>
                <a:tab pos="355600" algn="l"/>
                <a:tab pos="356235" algn="l"/>
              </a:tabLst>
            </a:pPr>
            <a:r>
              <a:rPr dirty="0" sz="2400" spc="-420" b="1">
                <a:latin typeface="Tahoma"/>
                <a:cs typeface="Tahoma"/>
              </a:rPr>
              <a:t>I</a:t>
            </a:r>
            <a:r>
              <a:rPr dirty="0" sz="2400" spc="-195" b="1">
                <a:latin typeface="Tahoma"/>
                <a:cs typeface="Tahoma"/>
              </a:rPr>
              <a:t>n</a:t>
            </a:r>
            <a:r>
              <a:rPr dirty="0" sz="2400" spc="-130" b="1">
                <a:latin typeface="Tahoma"/>
                <a:cs typeface="Tahoma"/>
              </a:rPr>
              <a:t>c</a:t>
            </a:r>
            <a:r>
              <a:rPr dirty="0" sz="2400" spc="-70" b="1">
                <a:latin typeface="Tahoma"/>
                <a:cs typeface="Tahoma"/>
              </a:rPr>
              <a:t>i</a:t>
            </a:r>
            <a:r>
              <a:rPr dirty="0" sz="2400" spc="-165" b="1">
                <a:latin typeface="Tahoma"/>
                <a:cs typeface="Tahoma"/>
              </a:rPr>
              <a:t>d</a:t>
            </a:r>
            <a:r>
              <a:rPr dirty="0" sz="2400" spc="-155" b="1">
                <a:latin typeface="Tahoma"/>
                <a:cs typeface="Tahoma"/>
              </a:rPr>
              <a:t>e</a:t>
            </a:r>
            <a:r>
              <a:rPr dirty="0" sz="2400" spc="-195" b="1">
                <a:latin typeface="Tahoma"/>
                <a:cs typeface="Tahoma"/>
              </a:rPr>
              <a:t>n</a:t>
            </a:r>
            <a:r>
              <a:rPr dirty="0" sz="2400" spc="-165" b="1">
                <a:latin typeface="Tahoma"/>
                <a:cs typeface="Tahoma"/>
              </a:rPr>
              <a:t>ce</a:t>
            </a:r>
            <a:r>
              <a:rPr dirty="0" sz="2400" spc="-225" b="1">
                <a:latin typeface="Tahoma"/>
                <a:cs typeface="Tahoma"/>
              </a:rPr>
              <a:t> </a:t>
            </a:r>
            <a:r>
              <a:rPr dirty="0" sz="2400" spc="-60" b="1">
                <a:latin typeface="Tahoma"/>
                <a:cs typeface="Tahoma"/>
              </a:rPr>
              <a:t>i</a:t>
            </a:r>
            <a:r>
              <a:rPr dirty="0" sz="2400" spc="-170" b="1">
                <a:latin typeface="Tahoma"/>
                <a:cs typeface="Tahoma"/>
              </a:rPr>
              <a:t>s</a:t>
            </a:r>
            <a:r>
              <a:rPr dirty="0" sz="2400" spc="-270" b="1">
                <a:latin typeface="Tahoma"/>
                <a:cs typeface="Tahoma"/>
              </a:rPr>
              <a:t> </a:t>
            </a:r>
            <a:r>
              <a:rPr dirty="0" sz="2400" spc="-75" b="1">
                <a:latin typeface="Tahoma"/>
                <a:cs typeface="Tahoma"/>
              </a:rPr>
              <a:t>r</a:t>
            </a:r>
            <a:r>
              <a:rPr dirty="0" sz="2400" spc="-60" b="1">
                <a:latin typeface="Tahoma"/>
                <a:cs typeface="Tahoma"/>
              </a:rPr>
              <a:t>i</a:t>
            </a:r>
            <a:r>
              <a:rPr dirty="0" sz="2400" spc="-185" b="1">
                <a:latin typeface="Tahoma"/>
                <a:cs typeface="Tahoma"/>
              </a:rPr>
              <a:t>s</a:t>
            </a:r>
            <a:r>
              <a:rPr dirty="0" sz="2400" spc="-60" b="1">
                <a:latin typeface="Tahoma"/>
                <a:cs typeface="Tahoma"/>
              </a:rPr>
              <a:t>i</a:t>
            </a:r>
            <a:r>
              <a:rPr dirty="0" sz="2400" spc="-195" b="1">
                <a:latin typeface="Tahoma"/>
                <a:cs typeface="Tahoma"/>
              </a:rPr>
              <a:t>n</a:t>
            </a:r>
            <a:r>
              <a:rPr dirty="0" sz="2400" spc="-229" b="1">
                <a:latin typeface="Tahoma"/>
                <a:cs typeface="Tahoma"/>
              </a:rPr>
              <a:t>g</a:t>
            </a:r>
            <a:r>
              <a:rPr dirty="0" sz="2400" spc="-195" b="1">
                <a:latin typeface="Tahoma"/>
                <a:cs typeface="Tahoma"/>
              </a:rPr>
              <a:t> </a:t>
            </a:r>
            <a:r>
              <a:rPr dirty="0" sz="2400" spc="-130" b="1">
                <a:latin typeface="Tahoma"/>
                <a:cs typeface="Tahoma"/>
              </a:rPr>
              <a:t>i</a:t>
            </a:r>
            <a:r>
              <a:rPr dirty="0" sz="2400" spc="-165" b="1">
                <a:latin typeface="Tahoma"/>
                <a:cs typeface="Tahoma"/>
              </a:rPr>
              <a:t>n</a:t>
            </a:r>
            <a:r>
              <a:rPr dirty="0" sz="2400" spc="-210" b="1">
                <a:latin typeface="Tahoma"/>
                <a:cs typeface="Tahoma"/>
              </a:rPr>
              <a:t> </a:t>
            </a:r>
            <a:r>
              <a:rPr dirty="0" sz="2400" spc="-295" b="1">
                <a:latin typeface="Tahoma"/>
                <a:cs typeface="Tahoma"/>
              </a:rPr>
              <a:t>A</a:t>
            </a:r>
            <a:r>
              <a:rPr dirty="0" sz="2400" spc="-114" b="1">
                <a:latin typeface="Tahoma"/>
                <a:cs typeface="Tahoma"/>
              </a:rPr>
              <a:t>s</a:t>
            </a:r>
            <a:r>
              <a:rPr dirty="0" sz="2400" spc="-130" b="1">
                <a:latin typeface="Tahoma"/>
                <a:cs typeface="Tahoma"/>
              </a:rPr>
              <a:t>i</a:t>
            </a:r>
            <a:r>
              <a:rPr dirty="0" sz="2400" spc="-170" b="1">
                <a:latin typeface="Tahoma"/>
                <a:cs typeface="Tahoma"/>
              </a:rPr>
              <a:t>a</a:t>
            </a:r>
            <a:r>
              <a:rPr dirty="0" sz="2400" spc="-105" b="1">
                <a:latin typeface="Tahoma"/>
                <a:cs typeface="Tahoma"/>
              </a:rPr>
              <a:t>n  </a:t>
            </a:r>
            <a:r>
              <a:rPr dirty="0" sz="2400" spc="-295" b="1">
                <a:latin typeface="Tahoma"/>
                <a:cs typeface="Tahoma"/>
              </a:rPr>
              <a:t>A</a:t>
            </a:r>
            <a:r>
              <a:rPr dirty="0" sz="2400" spc="-195" b="1">
                <a:latin typeface="Tahoma"/>
                <a:cs typeface="Tahoma"/>
              </a:rPr>
              <a:t>m</a:t>
            </a:r>
            <a:r>
              <a:rPr dirty="0" sz="2400" spc="-229" b="1">
                <a:latin typeface="Tahoma"/>
                <a:cs typeface="Tahoma"/>
              </a:rPr>
              <a:t>e</a:t>
            </a:r>
            <a:r>
              <a:rPr dirty="0" sz="2400" spc="-75" b="1">
                <a:latin typeface="Tahoma"/>
                <a:cs typeface="Tahoma"/>
              </a:rPr>
              <a:t>r</a:t>
            </a:r>
            <a:r>
              <a:rPr dirty="0" sz="2400" spc="-60" b="1">
                <a:latin typeface="Tahoma"/>
                <a:cs typeface="Tahoma"/>
              </a:rPr>
              <a:t>i</a:t>
            </a:r>
            <a:r>
              <a:rPr dirty="0" sz="2400" spc="-150" b="1">
                <a:latin typeface="Tahoma"/>
                <a:cs typeface="Tahoma"/>
              </a:rPr>
              <a:t>c</a:t>
            </a:r>
            <a:r>
              <a:rPr dirty="0" sz="2400" spc="-165" b="1">
                <a:latin typeface="Tahoma"/>
                <a:cs typeface="Tahoma"/>
              </a:rPr>
              <a:t>a</a:t>
            </a:r>
            <a:r>
              <a:rPr dirty="0" sz="2400" spc="-195" b="1">
                <a:latin typeface="Tahoma"/>
                <a:cs typeface="Tahoma"/>
              </a:rPr>
              <a:t>n</a:t>
            </a:r>
            <a:r>
              <a:rPr dirty="0" sz="2400" spc="-170" b="1">
                <a:latin typeface="Tahoma"/>
                <a:cs typeface="Tahoma"/>
              </a:rPr>
              <a:t>s</a:t>
            </a:r>
            <a:r>
              <a:rPr dirty="0" sz="2400" spc="-200" b="1">
                <a:latin typeface="Tahoma"/>
                <a:cs typeface="Tahoma"/>
              </a:rPr>
              <a:t> </a:t>
            </a:r>
            <a:r>
              <a:rPr dirty="0" sz="2400" spc="-335" b="1">
                <a:latin typeface="Tahoma"/>
                <a:cs typeface="Tahoma"/>
              </a:rPr>
              <a:t>w</a:t>
            </a:r>
            <a:r>
              <a:rPr dirty="0" sz="2400" spc="-114" b="1">
                <a:latin typeface="Tahoma"/>
                <a:cs typeface="Tahoma"/>
              </a:rPr>
              <a:t>h</a:t>
            </a:r>
            <a:r>
              <a:rPr dirty="0" sz="2400" spc="-150" b="1">
                <a:latin typeface="Tahoma"/>
                <a:cs typeface="Tahoma"/>
              </a:rPr>
              <a:t>o</a:t>
            </a:r>
            <a:r>
              <a:rPr dirty="0" sz="2400" spc="-245" b="1">
                <a:latin typeface="Tahoma"/>
                <a:cs typeface="Tahoma"/>
              </a:rPr>
              <a:t> </a:t>
            </a:r>
            <a:r>
              <a:rPr dirty="0" sz="2400" spc="-165" b="1">
                <a:latin typeface="Tahoma"/>
                <a:cs typeface="Tahoma"/>
              </a:rPr>
              <a:t>d</a:t>
            </a:r>
            <a:r>
              <a:rPr dirty="0" sz="2400" spc="-150" b="1">
                <a:latin typeface="Tahoma"/>
                <a:cs typeface="Tahoma"/>
              </a:rPr>
              <a:t>o</a:t>
            </a:r>
            <a:r>
              <a:rPr dirty="0" sz="2400" spc="-245" b="1">
                <a:latin typeface="Tahoma"/>
                <a:cs typeface="Tahoma"/>
              </a:rPr>
              <a:t> </a:t>
            </a:r>
            <a:r>
              <a:rPr dirty="0" sz="2400" spc="-120" b="1">
                <a:latin typeface="Tahoma"/>
                <a:cs typeface="Tahoma"/>
              </a:rPr>
              <a:t>n</a:t>
            </a:r>
            <a:r>
              <a:rPr dirty="0" sz="2400" spc="-140" b="1">
                <a:latin typeface="Tahoma"/>
                <a:cs typeface="Tahoma"/>
              </a:rPr>
              <a:t>o</a:t>
            </a:r>
            <a:r>
              <a:rPr dirty="0" sz="2400" spc="-80" b="1">
                <a:latin typeface="Tahoma"/>
                <a:cs typeface="Tahoma"/>
              </a:rPr>
              <a:t>t</a:t>
            </a:r>
            <a:r>
              <a:rPr dirty="0" sz="2400" spc="-275" b="1">
                <a:latin typeface="Tahoma"/>
                <a:cs typeface="Tahoma"/>
              </a:rPr>
              <a:t> </a:t>
            </a:r>
            <a:r>
              <a:rPr dirty="0" sz="2400" spc="-185" b="1">
                <a:latin typeface="Tahoma"/>
                <a:cs typeface="Tahoma"/>
              </a:rPr>
              <a:t>s</a:t>
            </a:r>
            <a:r>
              <a:rPr dirty="0" sz="2400" spc="-195" b="1">
                <a:latin typeface="Tahoma"/>
                <a:cs typeface="Tahoma"/>
              </a:rPr>
              <a:t>m</a:t>
            </a:r>
            <a:r>
              <a:rPr dirty="0" sz="2400" spc="-140" b="1">
                <a:latin typeface="Tahoma"/>
                <a:cs typeface="Tahoma"/>
              </a:rPr>
              <a:t>o</a:t>
            </a:r>
            <a:r>
              <a:rPr dirty="0" sz="2400" spc="-175" b="1">
                <a:latin typeface="Tahoma"/>
                <a:cs typeface="Tahoma"/>
              </a:rPr>
              <a:t>k</a:t>
            </a:r>
            <a:r>
              <a:rPr dirty="0" sz="2400" spc="-180" b="1">
                <a:latin typeface="Tahoma"/>
                <a:cs typeface="Tahoma"/>
              </a:rPr>
              <a:t>e</a:t>
            </a:r>
            <a:endParaRPr sz="2400">
              <a:latin typeface="Tahoma"/>
              <a:cs typeface="Tahoma"/>
            </a:endParaRPr>
          </a:p>
          <a:p>
            <a:pPr marL="355600" indent="-343535">
              <a:lnSpc>
                <a:spcPts val="2770"/>
              </a:lnSpc>
              <a:buSzPct val="45833"/>
              <a:buChar char="•"/>
              <a:tabLst>
                <a:tab pos="355600" algn="l"/>
                <a:tab pos="356235" algn="l"/>
              </a:tabLst>
            </a:pPr>
            <a:r>
              <a:rPr dirty="0" sz="2400">
                <a:latin typeface="Tahoma"/>
                <a:cs typeface="Tahoma"/>
              </a:rPr>
              <a:t>B</a:t>
            </a:r>
            <a:r>
              <a:rPr dirty="0" sz="2400" spc="-75">
                <a:latin typeface="Tahoma"/>
                <a:cs typeface="Tahoma"/>
              </a:rPr>
              <a:t>e</a:t>
            </a:r>
            <a:r>
              <a:rPr dirty="0" sz="2400" spc="-295">
                <a:latin typeface="Tahoma"/>
                <a:cs typeface="Tahoma"/>
              </a:rPr>
              <a:t> </a:t>
            </a:r>
            <a:r>
              <a:rPr dirty="0" sz="2400" spc="15">
                <a:latin typeface="Tahoma"/>
                <a:cs typeface="Tahoma"/>
              </a:rPr>
              <a:t>p</a:t>
            </a:r>
            <a:r>
              <a:rPr dirty="0" sz="2400" spc="-45">
                <a:latin typeface="Tahoma"/>
                <a:cs typeface="Tahoma"/>
              </a:rPr>
              <a:t>r</a:t>
            </a:r>
            <a:r>
              <a:rPr dirty="0" sz="2400" spc="-30">
                <a:latin typeface="Tahoma"/>
                <a:cs typeface="Tahoma"/>
              </a:rPr>
              <a:t>o</a:t>
            </a:r>
            <a:r>
              <a:rPr dirty="0" sz="2400" spc="10">
                <a:latin typeface="Tahoma"/>
                <a:cs typeface="Tahoma"/>
              </a:rPr>
              <a:t>a</a:t>
            </a:r>
            <a:r>
              <a:rPr dirty="0" sz="2400" spc="-65">
                <a:latin typeface="Tahoma"/>
                <a:cs typeface="Tahoma"/>
              </a:rPr>
              <a:t>c</a:t>
            </a:r>
            <a:r>
              <a:rPr dirty="0" sz="2400" spc="15">
                <a:latin typeface="Tahoma"/>
                <a:cs typeface="Tahoma"/>
              </a:rPr>
              <a:t>t</a:t>
            </a:r>
            <a:r>
              <a:rPr dirty="0" sz="2400" spc="40">
                <a:latin typeface="Tahoma"/>
                <a:cs typeface="Tahoma"/>
              </a:rPr>
              <a:t>i</a:t>
            </a:r>
            <a:r>
              <a:rPr dirty="0" sz="2400" spc="-75">
                <a:latin typeface="Tahoma"/>
                <a:cs typeface="Tahoma"/>
              </a:rPr>
              <a:t>ve</a:t>
            </a:r>
            <a:r>
              <a:rPr dirty="0" sz="2400" spc="-295">
                <a:latin typeface="Tahoma"/>
                <a:cs typeface="Tahoma"/>
              </a:rPr>
              <a:t> </a:t>
            </a:r>
            <a:r>
              <a:rPr dirty="0" sz="2400" spc="-65">
                <a:latin typeface="Tahoma"/>
                <a:cs typeface="Tahoma"/>
              </a:rPr>
              <a:t>a</a:t>
            </a:r>
            <a:r>
              <a:rPr dirty="0" sz="2400" spc="15">
                <a:latin typeface="Tahoma"/>
                <a:cs typeface="Tahoma"/>
              </a:rPr>
              <a:t>b</a:t>
            </a:r>
            <a:r>
              <a:rPr dirty="0" sz="2400" spc="-30">
                <a:latin typeface="Tahoma"/>
                <a:cs typeface="Tahoma"/>
              </a:rPr>
              <a:t>o</a:t>
            </a:r>
            <a:r>
              <a:rPr dirty="0" sz="2400" spc="5">
                <a:latin typeface="Tahoma"/>
                <a:cs typeface="Tahoma"/>
              </a:rPr>
              <a:t>u</a:t>
            </a:r>
            <a:r>
              <a:rPr dirty="0" sz="2400" spc="10">
                <a:latin typeface="Tahoma"/>
                <a:cs typeface="Tahoma"/>
              </a:rPr>
              <a:t>t</a:t>
            </a:r>
            <a:r>
              <a:rPr dirty="0" sz="2400" spc="-295">
                <a:latin typeface="Tahoma"/>
                <a:cs typeface="Tahoma"/>
              </a:rPr>
              <a:t> </a:t>
            </a:r>
            <a:r>
              <a:rPr dirty="0" sz="2400" spc="-35">
                <a:latin typeface="Tahoma"/>
                <a:cs typeface="Tahoma"/>
              </a:rPr>
              <a:t>y</a:t>
            </a:r>
            <a:r>
              <a:rPr dirty="0" sz="2400" spc="-70">
                <a:latin typeface="Tahoma"/>
                <a:cs typeface="Tahoma"/>
              </a:rPr>
              <a:t>o</a:t>
            </a:r>
            <a:r>
              <a:rPr dirty="0" sz="2400" spc="-65">
                <a:latin typeface="Tahoma"/>
                <a:cs typeface="Tahoma"/>
              </a:rPr>
              <a:t>u</a:t>
            </a:r>
            <a:r>
              <a:rPr dirty="0" sz="2400" spc="-35">
                <a:latin typeface="Tahoma"/>
                <a:cs typeface="Tahoma"/>
              </a:rPr>
              <a:t>r</a:t>
            </a:r>
            <a:r>
              <a:rPr dirty="0" sz="2400" spc="-240">
                <a:latin typeface="Tahoma"/>
                <a:cs typeface="Tahoma"/>
              </a:rPr>
              <a:t> </a:t>
            </a:r>
            <a:r>
              <a:rPr dirty="0" sz="2400" spc="-65">
                <a:latin typeface="Tahoma"/>
                <a:cs typeface="Tahoma"/>
              </a:rPr>
              <a:t>h</a:t>
            </a:r>
            <a:r>
              <a:rPr dirty="0" sz="2400" spc="-25">
                <a:latin typeface="Tahoma"/>
                <a:cs typeface="Tahoma"/>
              </a:rPr>
              <a:t>ea</a:t>
            </a:r>
            <a:r>
              <a:rPr dirty="0" sz="2400" spc="-30">
                <a:latin typeface="Tahoma"/>
                <a:cs typeface="Tahoma"/>
              </a:rPr>
              <a:t>l</a:t>
            </a:r>
            <a:r>
              <a:rPr dirty="0" sz="2400" spc="15">
                <a:latin typeface="Tahoma"/>
                <a:cs typeface="Tahoma"/>
              </a:rPr>
              <a:t>t</a:t>
            </a:r>
            <a:r>
              <a:rPr dirty="0" sz="2400" spc="-30">
                <a:latin typeface="Tahoma"/>
                <a:cs typeface="Tahoma"/>
              </a:rPr>
              <a:t>h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5400" y="1123950"/>
            <a:ext cx="3924300" cy="294322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4332" y="88899"/>
            <a:ext cx="5735955" cy="105600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90"/>
              </a:spcBef>
            </a:pPr>
            <a:r>
              <a:rPr dirty="0" sz="3350" spc="135"/>
              <a:t>Call</a:t>
            </a:r>
            <a:r>
              <a:rPr dirty="0" sz="3350" spc="-80"/>
              <a:t> </a:t>
            </a:r>
            <a:r>
              <a:rPr dirty="0" sz="3350" spc="-85"/>
              <a:t>to</a:t>
            </a:r>
            <a:r>
              <a:rPr dirty="0" sz="3350" spc="-75"/>
              <a:t> </a:t>
            </a:r>
            <a:r>
              <a:rPr dirty="0" sz="3350" spc="5"/>
              <a:t>Action:</a:t>
            </a:r>
            <a:r>
              <a:rPr dirty="0" sz="3350" spc="-114"/>
              <a:t> </a:t>
            </a:r>
            <a:r>
              <a:rPr dirty="0" sz="3350" spc="75"/>
              <a:t>Lung</a:t>
            </a:r>
            <a:r>
              <a:rPr dirty="0" sz="3350" spc="-80"/>
              <a:t> </a:t>
            </a:r>
            <a:r>
              <a:rPr dirty="0" sz="3350" spc="114"/>
              <a:t>Cancer</a:t>
            </a:r>
            <a:r>
              <a:rPr dirty="0" sz="3350" spc="-75"/>
              <a:t> </a:t>
            </a:r>
            <a:r>
              <a:rPr dirty="0" sz="3350" spc="-10"/>
              <a:t>in </a:t>
            </a:r>
            <a:r>
              <a:rPr dirty="0" sz="3350" spc="-1035"/>
              <a:t> </a:t>
            </a:r>
            <a:r>
              <a:rPr dirty="0" sz="3350" spc="114"/>
              <a:t>Asian</a:t>
            </a:r>
            <a:r>
              <a:rPr dirty="0" sz="3350" spc="-80"/>
              <a:t> </a:t>
            </a:r>
            <a:r>
              <a:rPr dirty="0" sz="3350" spc="85"/>
              <a:t>Americans</a:t>
            </a:r>
            <a:endParaRPr sz="3350"/>
          </a:p>
        </p:txBody>
      </p:sp>
      <p:sp>
        <p:nvSpPr>
          <p:cNvPr id="3" name="object 3"/>
          <p:cNvSpPr txBox="1"/>
          <p:nvPr/>
        </p:nvSpPr>
        <p:spPr>
          <a:xfrm>
            <a:off x="284797" y="1269047"/>
            <a:ext cx="5113020" cy="3703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98450" marR="148590" indent="-286385">
              <a:lnSpc>
                <a:spcPct val="100400"/>
              </a:lnSpc>
              <a:spcBef>
                <a:spcPts val="90"/>
              </a:spcBef>
              <a:buSzPct val="45833"/>
              <a:buFont typeface="Tahoma"/>
              <a:buChar char="•"/>
              <a:tabLst>
                <a:tab pos="298450" algn="l"/>
                <a:tab pos="299085" algn="l"/>
              </a:tabLst>
            </a:pPr>
            <a:r>
              <a:rPr dirty="0" sz="2400" spc="-114" b="1">
                <a:latin typeface="Tahoma"/>
                <a:cs typeface="Tahoma"/>
              </a:rPr>
              <a:t>Public </a:t>
            </a:r>
            <a:r>
              <a:rPr dirty="0" sz="2400" spc="-200" b="1">
                <a:latin typeface="Tahoma"/>
                <a:cs typeface="Tahoma"/>
              </a:rPr>
              <a:t>Awareness</a:t>
            </a:r>
            <a:r>
              <a:rPr dirty="0" sz="2400" spc="-200">
                <a:latin typeface="Tahoma"/>
                <a:cs typeface="Tahoma"/>
              </a:rPr>
              <a:t>: </a:t>
            </a:r>
            <a:r>
              <a:rPr dirty="0" sz="2400" spc="-25">
                <a:latin typeface="Tahoma"/>
                <a:cs typeface="Tahoma"/>
              </a:rPr>
              <a:t>Let </a:t>
            </a:r>
            <a:r>
              <a:rPr dirty="0" sz="2400" spc="-35">
                <a:latin typeface="Tahoma"/>
                <a:cs typeface="Tahoma"/>
              </a:rPr>
              <a:t>your </a:t>
            </a:r>
            <a:r>
              <a:rPr dirty="0" sz="2400" spc="-25">
                <a:latin typeface="Tahoma"/>
                <a:cs typeface="Tahoma"/>
              </a:rPr>
              <a:t>family </a:t>
            </a:r>
            <a:r>
              <a:rPr dirty="0" sz="2400" spc="-20">
                <a:latin typeface="Tahoma"/>
                <a:cs typeface="Tahoma"/>
              </a:rPr>
              <a:t> </a:t>
            </a:r>
            <a:r>
              <a:rPr dirty="0" sz="2400" spc="-65">
                <a:latin typeface="Tahoma"/>
                <a:cs typeface="Tahoma"/>
              </a:rPr>
              <a:t>a</a:t>
            </a:r>
            <a:r>
              <a:rPr dirty="0" sz="2400" spc="5">
                <a:latin typeface="Tahoma"/>
                <a:cs typeface="Tahoma"/>
              </a:rPr>
              <a:t>n</a:t>
            </a:r>
            <a:r>
              <a:rPr dirty="0" sz="2400" spc="5">
                <a:latin typeface="Tahoma"/>
                <a:cs typeface="Tahoma"/>
              </a:rPr>
              <a:t>d</a:t>
            </a:r>
            <a:r>
              <a:rPr dirty="0" sz="2400" spc="-290">
                <a:latin typeface="Tahoma"/>
                <a:cs typeface="Tahoma"/>
              </a:rPr>
              <a:t> </a:t>
            </a:r>
            <a:r>
              <a:rPr dirty="0" sz="2400" spc="-95">
                <a:latin typeface="Tahoma"/>
                <a:cs typeface="Tahoma"/>
              </a:rPr>
              <a:t>f</a:t>
            </a:r>
            <a:r>
              <a:rPr dirty="0" sz="2400" spc="-45">
                <a:latin typeface="Tahoma"/>
                <a:cs typeface="Tahoma"/>
              </a:rPr>
              <a:t>r</a:t>
            </a:r>
            <a:r>
              <a:rPr dirty="0" sz="2400" spc="45">
                <a:latin typeface="Tahoma"/>
                <a:cs typeface="Tahoma"/>
              </a:rPr>
              <a:t>i</a:t>
            </a:r>
            <a:r>
              <a:rPr dirty="0" sz="2400" spc="-75">
                <a:latin typeface="Tahoma"/>
                <a:cs typeface="Tahoma"/>
              </a:rPr>
              <a:t>e</a:t>
            </a:r>
            <a:r>
              <a:rPr dirty="0" sz="2400" spc="5">
                <a:latin typeface="Tahoma"/>
                <a:cs typeface="Tahoma"/>
              </a:rPr>
              <a:t>n</a:t>
            </a:r>
            <a:r>
              <a:rPr dirty="0" sz="2400" spc="-55">
                <a:latin typeface="Tahoma"/>
                <a:cs typeface="Tahoma"/>
              </a:rPr>
              <a:t>d</a:t>
            </a:r>
            <a:r>
              <a:rPr dirty="0" sz="2400" spc="-65">
                <a:latin typeface="Tahoma"/>
                <a:cs typeface="Tahoma"/>
              </a:rPr>
              <a:t>s</a:t>
            </a:r>
            <a:r>
              <a:rPr dirty="0" sz="2400" spc="-229">
                <a:latin typeface="Tahoma"/>
                <a:cs typeface="Tahoma"/>
              </a:rPr>
              <a:t> </a:t>
            </a:r>
            <a:r>
              <a:rPr dirty="0" sz="2400" spc="-5">
                <a:latin typeface="Tahoma"/>
                <a:cs typeface="Tahoma"/>
              </a:rPr>
              <a:t>k</a:t>
            </a:r>
            <a:r>
              <a:rPr dirty="0" sz="2400" spc="-65">
                <a:latin typeface="Tahoma"/>
                <a:cs typeface="Tahoma"/>
              </a:rPr>
              <a:t>n</a:t>
            </a:r>
            <a:r>
              <a:rPr dirty="0" sz="2400" spc="40">
                <a:latin typeface="Tahoma"/>
                <a:cs typeface="Tahoma"/>
              </a:rPr>
              <a:t>o</a:t>
            </a:r>
            <a:r>
              <a:rPr dirty="0" sz="2400" spc="-60">
                <a:latin typeface="Tahoma"/>
                <a:cs typeface="Tahoma"/>
              </a:rPr>
              <a:t>w</a:t>
            </a:r>
            <a:r>
              <a:rPr dirty="0" sz="2400" spc="-305">
                <a:latin typeface="Tahoma"/>
                <a:cs typeface="Tahoma"/>
              </a:rPr>
              <a:t> </a:t>
            </a:r>
            <a:r>
              <a:rPr dirty="0" sz="2400" spc="-65">
                <a:latin typeface="Tahoma"/>
                <a:cs typeface="Tahoma"/>
              </a:rPr>
              <a:t>a</a:t>
            </a:r>
            <a:r>
              <a:rPr dirty="0" sz="2400" spc="15">
                <a:latin typeface="Tahoma"/>
                <a:cs typeface="Tahoma"/>
              </a:rPr>
              <a:t>b</a:t>
            </a:r>
            <a:r>
              <a:rPr dirty="0" sz="2400" spc="-35">
                <a:latin typeface="Tahoma"/>
                <a:cs typeface="Tahoma"/>
              </a:rPr>
              <a:t>o</a:t>
            </a:r>
            <a:r>
              <a:rPr dirty="0" sz="2400" spc="5">
                <a:latin typeface="Tahoma"/>
                <a:cs typeface="Tahoma"/>
              </a:rPr>
              <a:t>u</a:t>
            </a:r>
            <a:r>
              <a:rPr dirty="0" sz="2400" spc="5">
                <a:latin typeface="Tahoma"/>
                <a:cs typeface="Tahoma"/>
              </a:rPr>
              <a:t>t</a:t>
            </a:r>
            <a:r>
              <a:rPr dirty="0" sz="2400" spc="-290">
                <a:latin typeface="Tahoma"/>
                <a:cs typeface="Tahoma"/>
              </a:rPr>
              <a:t> </a:t>
            </a:r>
            <a:r>
              <a:rPr dirty="0" sz="2400" spc="-75">
                <a:latin typeface="Tahoma"/>
                <a:cs typeface="Tahoma"/>
              </a:rPr>
              <a:t>L</a:t>
            </a:r>
            <a:r>
              <a:rPr dirty="0" sz="2400" spc="5">
                <a:latin typeface="Tahoma"/>
                <a:cs typeface="Tahoma"/>
              </a:rPr>
              <a:t>u</a:t>
            </a:r>
            <a:r>
              <a:rPr dirty="0" sz="2400" spc="-65">
                <a:latin typeface="Tahoma"/>
                <a:cs typeface="Tahoma"/>
              </a:rPr>
              <a:t>n</a:t>
            </a:r>
            <a:r>
              <a:rPr dirty="0" sz="2400" spc="-120">
                <a:latin typeface="Tahoma"/>
                <a:cs typeface="Tahoma"/>
              </a:rPr>
              <a:t>g</a:t>
            </a:r>
            <a:r>
              <a:rPr dirty="0" sz="2400" spc="-240">
                <a:latin typeface="Tahoma"/>
                <a:cs typeface="Tahoma"/>
              </a:rPr>
              <a:t> </a:t>
            </a:r>
            <a:r>
              <a:rPr dirty="0" sz="2400" spc="-95">
                <a:latin typeface="Tahoma"/>
                <a:cs typeface="Tahoma"/>
              </a:rPr>
              <a:t>C</a:t>
            </a:r>
            <a:r>
              <a:rPr dirty="0" sz="2400" spc="-65">
                <a:latin typeface="Tahoma"/>
                <a:cs typeface="Tahoma"/>
              </a:rPr>
              <a:t>a</a:t>
            </a:r>
            <a:r>
              <a:rPr dirty="0" sz="2400" spc="5">
                <a:latin typeface="Tahoma"/>
                <a:cs typeface="Tahoma"/>
              </a:rPr>
              <a:t>n</a:t>
            </a:r>
            <a:r>
              <a:rPr dirty="0" sz="2400" spc="-65">
                <a:latin typeface="Tahoma"/>
                <a:cs typeface="Tahoma"/>
              </a:rPr>
              <a:t>c</a:t>
            </a:r>
            <a:r>
              <a:rPr dirty="0" sz="2400" spc="-75">
                <a:latin typeface="Tahoma"/>
                <a:cs typeface="Tahoma"/>
              </a:rPr>
              <a:t>e</a:t>
            </a:r>
            <a:r>
              <a:rPr dirty="0" sz="2400" spc="-30">
                <a:latin typeface="Tahoma"/>
                <a:cs typeface="Tahoma"/>
              </a:rPr>
              <a:t>r  </a:t>
            </a:r>
            <a:r>
              <a:rPr dirty="0" sz="2400" spc="40">
                <a:latin typeface="Tahoma"/>
                <a:cs typeface="Tahoma"/>
              </a:rPr>
              <a:t>i</a:t>
            </a:r>
            <a:r>
              <a:rPr dirty="0" sz="2400" spc="-25">
                <a:latin typeface="Tahoma"/>
                <a:cs typeface="Tahoma"/>
              </a:rPr>
              <a:t>n</a:t>
            </a:r>
            <a:r>
              <a:rPr dirty="0" sz="2400" spc="-270">
                <a:latin typeface="Tahoma"/>
                <a:cs typeface="Tahoma"/>
              </a:rPr>
              <a:t> </a:t>
            </a:r>
            <a:r>
              <a:rPr dirty="0" sz="2400" spc="-170">
                <a:latin typeface="Tahoma"/>
                <a:cs typeface="Tahoma"/>
              </a:rPr>
              <a:t>A</a:t>
            </a:r>
            <a:r>
              <a:rPr dirty="0" sz="2400" spc="-100">
                <a:latin typeface="Tahoma"/>
                <a:cs typeface="Tahoma"/>
              </a:rPr>
              <a:t>s</a:t>
            </a:r>
            <a:r>
              <a:rPr dirty="0" sz="2400" spc="40">
                <a:latin typeface="Tahoma"/>
                <a:cs typeface="Tahoma"/>
              </a:rPr>
              <a:t>i</a:t>
            </a:r>
            <a:r>
              <a:rPr dirty="0" sz="2400" spc="-65">
                <a:latin typeface="Tahoma"/>
                <a:cs typeface="Tahoma"/>
              </a:rPr>
              <a:t>a</a:t>
            </a:r>
            <a:r>
              <a:rPr dirty="0" sz="2400" spc="-25">
                <a:latin typeface="Tahoma"/>
                <a:cs typeface="Tahoma"/>
              </a:rPr>
              <a:t>n</a:t>
            </a:r>
            <a:r>
              <a:rPr dirty="0" sz="2400" spc="-270">
                <a:latin typeface="Tahoma"/>
                <a:cs typeface="Tahoma"/>
              </a:rPr>
              <a:t> </a:t>
            </a:r>
            <a:r>
              <a:rPr dirty="0" sz="2400" spc="-100">
                <a:latin typeface="Tahoma"/>
                <a:cs typeface="Tahoma"/>
              </a:rPr>
              <a:t>A</a:t>
            </a:r>
            <a:r>
              <a:rPr dirty="0" sz="2400" spc="-70">
                <a:latin typeface="Tahoma"/>
                <a:cs typeface="Tahoma"/>
              </a:rPr>
              <a:t>m</a:t>
            </a:r>
            <a:r>
              <a:rPr dirty="0" sz="2400" spc="-20">
                <a:latin typeface="Tahoma"/>
                <a:cs typeface="Tahoma"/>
              </a:rPr>
              <a:t>eri</a:t>
            </a:r>
            <a:r>
              <a:rPr dirty="0" sz="2400" spc="10">
                <a:latin typeface="Tahoma"/>
                <a:cs typeface="Tahoma"/>
              </a:rPr>
              <a:t>c</a:t>
            </a:r>
            <a:r>
              <a:rPr dirty="0" sz="2400" spc="-65">
                <a:latin typeface="Tahoma"/>
                <a:cs typeface="Tahoma"/>
              </a:rPr>
              <a:t>a</a:t>
            </a:r>
            <a:r>
              <a:rPr dirty="0" sz="2400" spc="-70">
                <a:latin typeface="Tahoma"/>
                <a:cs typeface="Tahoma"/>
              </a:rPr>
              <a:t>n</a:t>
            </a:r>
            <a:r>
              <a:rPr dirty="0" sz="2400" spc="-65">
                <a:latin typeface="Tahoma"/>
                <a:cs typeface="Tahoma"/>
              </a:rPr>
              <a:t>s</a:t>
            </a:r>
            <a:endParaRPr sz="2400">
              <a:latin typeface="Tahoma"/>
              <a:cs typeface="Tahoma"/>
            </a:endParaRPr>
          </a:p>
          <a:p>
            <a:pPr marL="298450" marR="1224915" indent="-286385">
              <a:lnSpc>
                <a:spcPts val="2930"/>
              </a:lnSpc>
              <a:spcBef>
                <a:spcPts val="30"/>
              </a:spcBef>
              <a:buSzPct val="45833"/>
              <a:buFont typeface="Tahoma"/>
              <a:buChar char="•"/>
              <a:tabLst>
                <a:tab pos="298450" algn="l"/>
                <a:tab pos="299085" algn="l"/>
              </a:tabLst>
            </a:pPr>
            <a:r>
              <a:rPr dirty="0" sz="2400" spc="-155" b="1">
                <a:latin typeface="Tahoma"/>
                <a:cs typeface="Tahoma"/>
              </a:rPr>
              <a:t>P</a:t>
            </a:r>
            <a:r>
              <a:rPr dirty="0" sz="2400" spc="-75" b="1">
                <a:latin typeface="Tahoma"/>
                <a:cs typeface="Tahoma"/>
              </a:rPr>
              <a:t>r</a:t>
            </a:r>
            <a:r>
              <a:rPr dirty="0" sz="2400" spc="-140" b="1">
                <a:latin typeface="Tahoma"/>
                <a:cs typeface="Tahoma"/>
              </a:rPr>
              <a:t>o</a:t>
            </a:r>
            <a:r>
              <a:rPr dirty="0" sz="2400" spc="-265" b="1">
                <a:latin typeface="Tahoma"/>
                <a:cs typeface="Tahoma"/>
              </a:rPr>
              <a:t>m</a:t>
            </a:r>
            <a:r>
              <a:rPr dirty="0" sz="2400" spc="-140" b="1">
                <a:latin typeface="Tahoma"/>
                <a:cs typeface="Tahoma"/>
              </a:rPr>
              <a:t>o</a:t>
            </a:r>
            <a:r>
              <a:rPr dirty="0" sz="2400" spc="-105" b="1">
                <a:latin typeface="Tahoma"/>
                <a:cs typeface="Tahoma"/>
              </a:rPr>
              <a:t>t</a:t>
            </a:r>
            <a:r>
              <a:rPr dirty="0" sz="2400" spc="-180" b="1">
                <a:latin typeface="Tahoma"/>
                <a:cs typeface="Tahoma"/>
              </a:rPr>
              <a:t>e</a:t>
            </a:r>
            <a:r>
              <a:rPr dirty="0" sz="2400" spc="-229" b="1">
                <a:latin typeface="Tahoma"/>
                <a:cs typeface="Tahoma"/>
              </a:rPr>
              <a:t> </a:t>
            </a:r>
            <a:r>
              <a:rPr dirty="0" sz="2400" spc="-245" b="1">
                <a:latin typeface="Tahoma"/>
                <a:cs typeface="Tahoma"/>
              </a:rPr>
              <a:t>R</a:t>
            </a:r>
            <a:r>
              <a:rPr dirty="0" sz="2400" spc="-229" b="1">
                <a:latin typeface="Tahoma"/>
                <a:cs typeface="Tahoma"/>
              </a:rPr>
              <a:t>e</a:t>
            </a:r>
            <a:r>
              <a:rPr dirty="0" sz="2400" spc="-185" b="1">
                <a:latin typeface="Tahoma"/>
                <a:cs typeface="Tahoma"/>
              </a:rPr>
              <a:t>s</a:t>
            </a:r>
            <a:r>
              <a:rPr dirty="0" sz="2400" spc="-155" b="1">
                <a:latin typeface="Tahoma"/>
                <a:cs typeface="Tahoma"/>
              </a:rPr>
              <a:t>e</a:t>
            </a:r>
            <a:r>
              <a:rPr dirty="0" sz="2400" spc="-170" b="1">
                <a:latin typeface="Tahoma"/>
                <a:cs typeface="Tahoma"/>
              </a:rPr>
              <a:t>a</a:t>
            </a:r>
            <a:r>
              <a:rPr dirty="0" sz="2400" spc="-145" b="1">
                <a:latin typeface="Tahoma"/>
                <a:cs typeface="Tahoma"/>
              </a:rPr>
              <a:t>r</a:t>
            </a:r>
            <a:r>
              <a:rPr dirty="0" sz="2400" spc="-155" b="1">
                <a:latin typeface="Tahoma"/>
                <a:cs typeface="Tahoma"/>
              </a:rPr>
              <a:t>ch</a:t>
            </a:r>
            <a:r>
              <a:rPr dirty="0" sz="2400" spc="-204" b="1">
                <a:latin typeface="Tahoma"/>
                <a:cs typeface="Tahoma"/>
              </a:rPr>
              <a:t> </a:t>
            </a:r>
            <a:r>
              <a:rPr dirty="0" sz="2400" spc="-60" b="1">
                <a:latin typeface="Tahoma"/>
                <a:cs typeface="Tahoma"/>
              </a:rPr>
              <a:t>i</a:t>
            </a:r>
            <a:r>
              <a:rPr dirty="0" sz="2400" spc="-165" b="1">
                <a:latin typeface="Tahoma"/>
                <a:cs typeface="Tahoma"/>
              </a:rPr>
              <a:t>n</a:t>
            </a:r>
            <a:r>
              <a:rPr dirty="0" sz="2400" spc="-210" b="1">
                <a:latin typeface="Tahoma"/>
                <a:cs typeface="Tahoma"/>
              </a:rPr>
              <a:t> </a:t>
            </a:r>
            <a:r>
              <a:rPr dirty="0" sz="2400" spc="-295" b="1">
                <a:latin typeface="Tahoma"/>
                <a:cs typeface="Tahoma"/>
              </a:rPr>
              <a:t>A</a:t>
            </a:r>
            <a:r>
              <a:rPr dirty="0" sz="2400" spc="-185" b="1">
                <a:latin typeface="Tahoma"/>
                <a:cs typeface="Tahoma"/>
              </a:rPr>
              <a:t>s</a:t>
            </a:r>
            <a:r>
              <a:rPr dirty="0" sz="2400" spc="-60" b="1">
                <a:latin typeface="Tahoma"/>
                <a:cs typeface="Tahoma"/>
              </a:rPr>
              <a:t>i</a:t>
            </a:r>
            <a:r>
              <a:rPr dirty="0" sz="2400" spc="-170" b="1">
                <a:latin typeface="Tahoma"/>
                <a:cs typeface="Tahoma"/>
              </a:rPr>
              <a:t>a</a:t>
            </a:r>
            <a:r>
              <a:rPr dirty="0" sz="2400" spc="-105" b="1">
                <a:latin typeface="Tahoma"/>
                <a:cs typeface="Tahoma"/>
              </a:rPr>
              <a:t>n  </a:t>
            </a:r>
            <a:r>
              <a:rPr dirty="0" sz="2400" spc="-170" b="1">
                <a:latin typeface="Tahoma"/>
                <a:cs typeface="Tahoma"/>
              </a:rPr>
              <a:t>Americans</a:t>
            </a:r>
            <a:endParaRPr sz="2400">
              <a:latin typeface="Tahoma"/>
              <a:cs typeface="Tahoma"/>
            </a:endParaRPr>
          </a:p>
          <a:p>
            <a:pPr lvl="1" marL="756285" marR="362585" indent="-286385">
              <a:lnSpc>
                <a:spcPts val="2410"/>
              </a:lnSpc>
              <a:spcBef>
                <a:spcPts val="40"/>
              </a:spcBef>
              <a:buSzPct val="55000"/>
              <a:buChar char="•"/>
              <a:tabLst>
                <a:tab pos="755650" algn="l"/>
                <a:tab pos="756285" algn="l"/>
              </a:tabLst>
            </a:pPr>
            <a:r>
              <a:rPr dirty="0" sz="2000" spc="150">
                <a:latin typeface="Tahoma"/>
                <a:cs typeface="Tahoma"/>
              </a:rPr>
              <a:t>TSF </a:t>
            </a:r>
            <a:r>
              <a:rPr dirty="0" sz="2000">
                <a:latin typeface="Tahoma"/>
                <a:cs typeface="Tahoma"/>
              </a:rPr>
              <a:t>funded </a:t>
            </a:r>
            <a:r>
              <a:rPr dirty="0" sz="2000" spc="-30">
                <a:latin typeface="Tahoma"/>
                <a:cs typeface="Tahoma"/>
              </a:rPr>
              <a:t>grant </a:t>
            </a:r>
            <a:r>
              <a:rPr dirty="0" sz="2000" spc="-10">
                <a:latin typeface="Tahoma"/>
                <a:cs typeface="Tahoma"/>
              </a:rPr>
              <a:t>(2023 </a:t>
            </a:r>
            <a:r>
              <a:rPr dirty="0" sz="2000" spc="-55">
                <a:latin typeface="Tahoma"/>
                <a:cs typeface="Tahoma"/>
              </a:rPr>
              <a:t>- </a:t>
            </a:r>
            <a:r>
              <a:rPr dirty="0" sz="2000" spc="-35">
                <a:latin typeface="Tahoma"/>
                <a:cs typeface="Tahoma"/>
              </a:rPr>
              <a:t>2025): </a:t>
            </a:r>
            <a:r>
              <a:rPr dirty="0" sz="2000" spc="-3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“Increasing </a:t>
            </a:r>
            <a:r>
              <a:rPr dirty="0" sz="2000">
                <a:latin typeface="Tahoma"/>
                <a:cs typeface="Tahoma"/>
              </a:rPr>
              <a:t>uptake in </a:t>
            </a:r>
            <a:r>
              <a:rPr dirty="0" sz="2000" spc="195">
                <a:latin typeface="Tahoma"/>
                <a:cs typeface="Tahoma"/>
              </a:rPr>
              <a:t>LCS </a:t>
            </a:r>
            <a:r>
              <a:rPr dirty="0" sz="2000">
                <a:latin typeface="Tahoma"/>
                <a:cs typeface="Tahoma"/>
              </a:rPr>
              <a:t>in </a:t>
            </a:r>
            <a:r>
              <a:rPr dirty="0" sz="2000" spc="60">
                <a:latin typeface="Tahoma"/>
                <a:cs typeface="Tahoma"/>
              </a:rPr>
              <a:t>Asian </a:t>
            </a:r>
            <a:r>
              <a:rPr dirty="0" sz="2000" spc="-610">
                <a:latin typeface="Tahoma"/>
                <a:cs typeface="Tahoma"/>
              </a:rPr>
              <a:t> </a:t>
            </a:r>
            <a:r>
              <a:rPr dirty="0" sz="2000" spc="40">
                <a:latin typeface="Tahoma"/>
                <a:cs typeface="Tahoma"/>
              </a:rPr>
              <a:t>Americans</a:t>
            </a:r>
            <a:r>
              <a:rPr dirty="0" sz="2000" spc="-13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utilizing</a:t>
            </a:r>
            <a:r>
              <a:rPr dirty="0" sz="2000" spc="-135">
                <a:latin typeface="Tahoma"/>
                <a:cs typeface="Tahoma"/>
              </a:rPr>
              <a:t> </a:t>
            </a:r>
            <a:r>
              <a:rPr dirty="0" sz="2000" spc="-5" b="1">
                <a:latin typeface="Arial"/>
                <a:cs typeface="Arial"/>
              </a:rPr>
              <a:t>lay</a:t>
            </a:r>
            <a:r>
              <a:rPr dirty="0" sz="2000" spc="-30" b="1">
                <a:latin typeface="Arial"/>
                <a:cs typeface="Arial"/>
              </a:rPr>
              <a:t> </a:t>
            </a:r>
            <a:r>
              <a:rPr dirty="0" sz="2000" spc="-15" b="1">
                <a:latin typeface="Arial"/>
                <a:cs typeface="Arial"/>
              </a:rPr>
              <a:t>navigators</a:t>
            </a:r>
            <a:r>
              <a:rPr dirty="0" sz="2000" spc="-15">
                <a:latin typeface="Tahoma"/>
                <a:cs typeface="Tahoma"/>
              </a:rPr>
              <a:t>”</a:t>
            </a:r>
            <a:endParaRPr sz="2000">
              <a:latin typeface="Tahoma"/>
              <a:cs typeface="Tahoma"/>
            </a:endParaRPr>
          </a:p>
          <a:p>
            <a:pPr lvl="1" marL="756285" indent="-286385">
              <a:lnSpc>
                <a:spcPts val="2310"/>
              </a:lnSpc>
              <a:buSzPct val="55000"/>
              <a:buChar char="•"/>
              <a:tabLst>
                <a:tab pos="755650" algn="l"/>
                <a:tab pos="756285" algn="l"/>
              </a:tabLst>
            </a:pPr>
            <a:r>
              <a:rPr dirty="0" sz="2000" spc="150">
                <a:latin typeface="Tahoma"/>
                <a:cs typeface="Tahoma"/>
              </a:rPr>
              <a:t>DOR</a:t>
            </a:r>
            <a:r>
              <a:rPr dirty="0" sz="2000" spc="-65">
                <a:latin typeface="Tahoma"/>
                <a:cs typeface="Tahoma"/>
              </a:rPr>
              <a:t> </a:t>
            </a:r>
            <a:r>
              <a:rPr dirty="0" sz="2000" spc="-30">
                <a:latin typeface="Tahoma"/>
                <a:cs typeface="Tahoma"/>
              </a:rPr>
              <a:t>grant</a:t>
            </a:r>
            <a:r>
              <a:rPr dirty="0" sz="2000" spc="-6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(2024</a:t>
            </a:r>
            <a:r>
              <a:rPr dirty="0" sz="2000" spc="-105">
                <a:latin typeface="Tahoma"/>
                <a:cs typeface="Tahoma"/>
              </a:rPr>
              <a:t> </a:t>
            </a:r>
            <a:r>
              <a:rPr dirty="0" sz="2000" spc="-15">
                <a:latin typeface="Tahoma"/>
                <a:cs typeface="Tahoma"/>
              </a:rPr>
              <a:t>to</a:t>
            </a:r>
            <a:r>
              <a:rPr dirty="0" sz="2000" spc="-105">
                <a:latin typeface="Tahoma"/>
                <a:cs typeface="Tahoma"/>
              </a:rPr>
              <a:t> </a:t>
            </a:r>
            <a:r>
              <a:rPr dirty="0" sz="2000" spc="-35">
                <a:latin typeface="Tahoma"/>
                <a:cs typeface="Tahoma"/>
              </a:rPr>
              <a:t>2026):</a:t>
            </a:r>
            <a:r>
              <a:rPr dirty="0" sz="2000" spc="-6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“Increasing</a:t>
            </a:r>
            <a:endParaRPr sz="2000">
              <a:latin typeface="Tahoma"/>
              <a:cs typeface="Tahoma"/>
            </a:endParaRPr>
          </a:p>
          <a:p>
            <a:pPr marL="756285">
              <a:lnSpc>
                <a:spcPct val="100000"/>
              </a:lnSpc>
              <a:spcBef>
                <a:spcPts val="5"/>
              </a:spcBef>
            </a:pPr>
            <a:r>
              <a:rPr dirty="0" sz="2000" spc="15">
                <a:latin typeface="Tahoma"/>
                <a:cs typeface="Tahoma"/>
              </a:rPr>
              <a:t>universal</a:t>
            </a:r>
            <a:r>
              <a:rPr dirty="0" sz="2000" spc="-110">
                <a:latin typeface="Tahoma"/>
                <a:cs typeface="Tahoma"/>
              </a:rPr>
              <a:t> </a:t>
            </a:r>
            <a:r>
              <a:rPr dirty="0" sz="2000" spc="5">
                <a:latin typeface="Tahoma"/>
                <a:cs typeface="Tahoma"/>
              </a:rPr>
              <a:t>biomarker</a:t>
            </a:r>
            <a:r>
              <a:rPr dirty="0" sz="2000" spc="-11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testing</a:t>
            </a:r>
            <a:r>
              <a:rPr dirty="0" sz="2000" spc="-11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in</a:t>
            </a:r>
            <a:r>
              <a:rPr dirty="0" sz="2000" spc="-110">
                <a:latin typeface="Tahoma"/>
                <a:cs typeface="Tahoma"/>
              </a:rPr>
              <a:t> </a:t>
            </a:r>
            <a:r>
              <a:rPr dirty="0" sz="2000" spc="60">
                <a:latin typeface="Tahoma"/>
                <a:cs typeface="Tahoma"/>
              </a:rPr>
              <a:t>Asian</a:t>
            </a:r>
            <a:endParaRPr sz="2000">
              <a:latin typeface="Tahoma"/>
              <a:cs typeface="Tahoma"/>
            </a:endParaRPr>
          </a:p>
          <a:p>
            <a:pPr marL="756285">
              <a:lnSpc>
                <a:spcPct val="100000"/>
              </a:lnSpc>
              <a:spcBef>
                <a:spcPts val="5"/>
              </a:spcBef>
            </a:pPr>
            <a:r>
              <a:rPr dirty="0" sz="2000" spc="40">
                <a:latin typeface="Tahoma"/>
                <a:cs typeface="Tahoma"/>
              </a:rPr>
              <a:t>Americans</a:t>
            </a:r>
            <a:r>
              <a:rPr dirty="0" sz="2000" spc="-14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utilizing</a:t>
            </a:r>
            <a:r>
              <a:rPr dirty="0" sz="2000" spc="-140">
                <a:latin typeface="Tahoma"/>
                <a:cs typeface="Tahoma"/>
              </a:rPr>
              <a:t> </a:t>
            </a:r>
            <a:r>
              <a:rPr dirty="0" sz="2000" spc="-5" b="1">
                <a:latin typeface="Arial"/>
                <a:cs typeface="Arial"/>
              </a:rPr>
              <a:t>RN </a:t>
            </a:r>
            <a:r>
              <a:rPr dirty="0" sz="2000" spc="-15" b="1">
                <a:latin typeface="Arial"/>
                <a:cs typeface="Arial"/>
              </a:rPr>
              <a:t>navigators</a:t>
            </a:r>
            <a:r>
              <a:rPr dirty="0" sz="2000" spc="-15">
                <a:latin typeface="Tahoma"/>
                <a:cs typeface="Tahoma"/>
              </a:rPr>
              <a:t>”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43550" y="1971675"/>
            <a:ext cx="3476625" cy="218122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0589" y="244157"/>
            <a:ext cx="2544445" cy="5753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600" spc="35"/>
              <a:t>Thank</a:t>
            </a:r>
            <a:r>
              <a:rPr dirty="0" sz="3600" spc="-155"/>
              <a:t> </a:t>
            </a:r>
            <a:r>
              <a:rPr dirty="0" sz="3600" spc="-95"/>
              <a:t>you!!!</a:t>
            </a:r>
            <a:endParaRPr sz="3600"/>
          </a:p>
        </p:txBody>
      </p:sp>
      <p:grpSp>
        <p:nvGrpSpPr>
          <p:cNvPr id="3" name="object 3"/>
          <p:cNvGrpSpPr/>
          <p:nvPr/>
        </p:nvGrpSpPr>
        <p:grpSpPr>
          <a:xfrm>
            <a:off x="1000125" y="942975"/>
            <a:ext cx="2447925" cy="3248025"/>
            <a:chOff x="1000125" y="942975"/>
            <a:chExt cx="2447925" cy="32480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971550"/>
              <a:ext cx="2390775" cy="31908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14412" y="957262"/>
              <a:ext cx="2419350" cy="3219450"/>
            </a:xfrm>
            <a:custGeom>
              <a:avLst/>
              <a:gdLst/>
              <a:ahLst/>
              <a:cxnLst/>
              <a:rect l="l" t="t" r="r" b="b"/>
              <a:pathLst>
                <a:path w="2419350" h="3219450">
                  <a:moveTo>
                    <a:pt x="0" y="3219450"/>
                  </a:moveTo>
                  <a:lnTo>
                    <a:pt x="2419350" y="3219450"/>
                  </a:lnTo>
                  <a:lnTo>
                    <a:pt x="2419350" y="0"/>
                  </a:lnTo>
                  <a:lnTo>
                    <a:pt x="0" y="0"/>
                  </a:lnTo>
                  <a:lnTo>
                    <a:pt x="0" y="321945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6743763" y="914400"/>
            <a:ext cx="1419225" cy="3276600"/>
            <a:chOff x="6743763" y="914400"/>
            <a:chExt cx="1419225" cy="32766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72275" y="942975"/>
              <a:ext cx="1362075" cy="321945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758051" y="928687"/>
              <a:ext cx="1390650" cy="3248025"/>
            </a:xfrm>
            <a:custGeom>
              <a:avLst/>
              <a:gdLst/>
              <a:ahLst/>
              <a:cxnLst/>
              <a:rect l="l" t="t" r="r" b="b"/>
              <a:pathLst>
                <a:path w="1390650" h="3248025">
                  <a:moveTo>
                    <a:pt x="0" y="3248025"/>
                  </a:moveTo>
                  <a:lnTo>
                    <a:pt x="1390650" y="3248025"/>
                  </a:lnTo>
                  <a:lnTo>
                    <a:pt x="1390650" y="0"/>
                  </a:lnTo>
                  <a:lnTo>
                    <a:pt x="0" y="0"/>
                  </a:lnTo>
                  <a:lnTo>
                    <a:pt x="0" y="3248025"/>
                  </a:lnTo>
                  <a:close/>
                </a:path>
              </a:pathLst>
            </a:custGeom>
            <a:ln w="28575">
              <a:solidFill>
                <a:srgbClr val="635A4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598805" y="4311015"/>
            <a:ext cx="3140075" cy="671195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70"/>
              </a:spcBef>
            </a:pPr>
            <a:r>
              <a:rPr dirty="0" u="heavy" sz="2100" spc="25" b="1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J</a:t>
            </a:r>
            <a:r>
              <a:rPr dirty="0" u="heavy" sz="2100" spc="-50" b="1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e</a:t>
            </a:r>
            <a:r>
              <a:rPr dirty="0" u="heavy" sz="2100" spc="-30" b="1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f</a:t>
            </a:r>
            <a:r>
              <a:rPr dirty="0" u="heavy" sz="2100" spc="45" b="1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f</a:t>
            </a:r>
            <a:r>
              <a:rPr dirty="0" u="heavy" sz="2100" b="1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r</a:t>
            </a:r>
            <a:r>
              <a:rPr dirty="0" u="heavy" sz="2100" spc="-40" b="1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e</a:t>
            </a:r>
            <a:r>
              <a:rPr dirty="0" u="heavy" sz="2100" spc="25" b="1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y</a:t>
            </a:r>
            <a:r>
              <a:rPr dirty="0" u="heavy" sz="2100" spc="-65" b="1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.</a:t>
            </a:r>
            <a:r>
              <a:rPr dirty="0" u="heavy" sz="2100" spc="65" b="1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b</a:t>
            </a:r>
            <a:r>
              <a:rPr dirty="0" u="heavy" sz="2100" spc="-65" b="1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.</a:t>
            </a:r>
            <a:r>
              <a:rPr dirty="0" u="heavy" sz="2100" spc="25" b="1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v</a:t>
            </a:r>
            <a:r>
              <a:rPr dirty="0" u="heavy" sz="2100" spc="-50" b="1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e</a:t>
            </a:r>
            <a:r>
              <a:rPr dirty="0" u="heavy" sz="2100" spc="10" b="1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l</a:t>
            </a:r>
            <a:r>
              <a:rPr dirty="0" u="heavy" sz="2100" spc="-15" b="1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o</a:t>
            </a:r>
            <a:r>
              <a:rPr dirty="0" u="heavy" sz="2100" spc="45" b="1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t</a:t>
            </a:r>
            <a:r>
              <a:rPr dirty="0" u="heavy" sz="2100" spc="-30" b="1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t</a:t>
            </a:r>
            <a:r>
              <a:rPr dirty="0" u="heavy" sz="2100" spc="25" b="1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a</a:t>
            </a:r>
            <a:r>
              <a:rPr dirty="0" u="heavy" sz="2100" spc="-30" b="1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@</a:t>
            </a:r>
            <a:r>
              <a:rPr dirty="0" u="heavy" sz="2100" spc="-50" b="1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k</a:t>
            </a:r>
            <a:r>
              <a:rPr dirty="0" u="heavy" sz="2100" spc="65" b="1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p</a:t>
            </a:r>
            <a:r>
              <a:rPr dirty="0" u="heavy" sz="2100" spc="-65" b="1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.</a:t>
            </a:r>
            <a:r>
              <a:rPr dirty="0" u="heavy" sz="2100" spc="65" b="1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o</a:t>
            </a:r>
            <a:r>
              <a:rPr dirty="0" u="heavy" sz="2100" spc="-70" b="1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r</a:t>
            </a:r>
            <a:r>
              <a:rPr dirty="0" u="heavy" sz="2100" b="1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g </a:t>
            </a:r>
            <a:r>
              <a:rPr dirty="0" sz="2100" b="1">
                <a:latin typeface="Arial"/>
                <a:cs typeface="Arial"/>
              </a:rPr>
              <a:t> </a:t>
            </a:r>
            <a:r>
              <a:rPr dirty="0" sz="2100" b="1">
                <a:solidFill>
                  <a:srgbClr val="8B1414"/>
                </a:solidFill>
                <a:latin typeface="Arial"/>
                <a:cs typeface="Arial"/>
              </a:rPr>
              <a:t>@JVelottaMD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619563" y="914400"/>
            <a:ext cx="2705100" cy="3276600"/>
            <a:chOff x="3619563" y="914400"/>
            <a:chExt cx="2705100" cy="327660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48075" y="942975"/>
              <a:ext cx="2647950" cy="321945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633851" y="928687"/>
              <a:ext cx="2676525" cy="3248025"/>
            </a:xfrm>
            <a:custGeom>
              <a:avLst/>
              <a:gdLst/>
              <a:ahLst/>
              <a:cxnLst/>
              <a:rect l="l" t="t" r="r" b="b"/>
              <a:pathLst>
                <a:path w="2676525" h="3248025">
                  <a:moveTo>
                    <a:pt x="0" y="3248025"/>
                  </a:moveTo>
                  <a:lnTo>
                    <a:pt x="2676525" y="3248025"/>
                  </a:lnTo>
                  <a:lnTo>
                    <a:pt x="2676525" y="0"/>
                  </a:lnTo>
                  <a:lnTo>
                    <a:pt x="0" y="0"/>
                  </a:lnTo>
                  <a:lnTo>
                    <a:pt x="0" y="3248025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29275" y="1057275"/>
            <a:ext cx="3190875" cy="34956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4017" y="236156"/>
            <a:ext cx="8479155" cy="6096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-370"/>
              <a:t>I</a:t>
            </a:r>
            <a:r>
              <a:rPr dirty="0" spc="10"/>
              <a:t>n</a:t>
            </a:r>
            <a:r>
              <a:rPr dirty="0" spc="-165"/>
              <a:t> </a:t>
            </a:r>
            <a:r>
              <a:rPr dirty="0" spc="-40"/>
              <a:t>m</a:t>
            </a:r>
            <a:r>
              <a:rPr dirty="0" spc="170"/>
              <a:t>e</a:t>
            </a:r>
            <a:r>
              <a:rPr dirty="0" spc="-40"/>
              <a:t>m</a:t>
            </a:r>
            <a:r>
              <a:rPr dirty="0" spc="35"/>
              <a:t>o</a:t>
            </a:r>
            <a:r>
              <a:rPr dirty="0" spc="-35"/>
              <a:t>ry</a:t>
            </a:r>
            <a:r>
              <a:rPr dirty="0" spc="-175"/>
              <a:t> </a:t>
            </a:r>
            <a:r>
              <a:rPr dirty="0" spc="35"/>
              <a:t>o</a:t>
            </a:r>
            <a:r>
              <a:rPr dirty="0" spc="-145"/>
              <a:t>f</a:t>
            </a:r>
            <a:r>
              <a:rPr dirty="0" spc="-145"/>
              <a:t> </a:t>
            </a:r>
            <a:r>
              <a:rPr dirty="0" spc="85"/>
              <a:t>Kr</a:t>
            </a:r>
            <a:r>
              <a:rPr dirty="0" spc="10"/>
              <a:t>i</a:t>
            </a:r>
            <a:r>
              <a:rPr dirty="0" spc="250"/>
              <a:t>s</a:t>
            </a:r>
            <a:r>
              <a:rPr dirty="0" spc="-225"/>
              <a:t>t</a:t>
            </a:r>
            <a:r>
              <a:rPr dirty="0" spc="-20"/>
              <a:t>i</a:t>
            </a:r>
            <a:r>
              <a:rPr dirty="0" spc="-165"/>
              <a:t> </a:t>
            </a:r>
            <a:r>
              <a:rPr dirty="0" spc="250"/>
              <a:t>C</a:t>
            </a:r>
            <a:r>
              <a:rPr dirty="0" spc="215"/>
              <a:t>h</a:t>
            </a:r>
            <a:r>
              <a:rPr dirty="0" spc="105"/>
              <a:t>a</a:t>
            </a:r>
            <a:r>
              <a:rPr dirty="0" spc="10"/>
              <a:t>n</a:t>
            </a:r>
            <a:r>
              <a:rPr dirty="0" spc="-165"/>
              <a:t> </a:t>
            </a:r>
            <a:r>
              <a:rPr dirty="0" spc="-50"/>
              <a:t>(</a:t>
            </a:r>
            <a:r>
              <a:rPr dirty="0" spc="-105"/>
              <a:t>1</a:t>
            </a:r>
            <a:r>
              <a:rPr dirty="0" spc="25"/>
              <a:t>97</a:t>
            </a:r>
            <a:r>
              <a:rPr dirty="0" spc="55"/>
              <a:t>5</a:t>
            </a:r>
            <a:r>
              <a:rPr dirty="0" spc="-160"/>
              <a:t> </a:t>
            </a:r>
            <a:r>
              <a:rPr dirty="0" spc="55"/>
              <a:t>–</a:t>
            </a:r>
            <a:r>
              <a:rPr dirty="0" spc="-155"/>
              <a:t> </a:t>
            </a:r>
            <a:r>
              <a:rPr dirty="0" spc="20"/>
              <a:t>20</a:t>
            </a:r>
            <a:r>
              <a:rPr dirty="0" spc="95"/>
              <a:t>2</a:t>
            </a:r>
            <a:r>
              <a:rPr dirty="0" spc="20"/>
              <a:t>2</a:t>
            </a:r>
            <a:r>
              <a:rPr dirty="0" spc="-180"/>
              <a:t>)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7250" y="1057275"/>
            <a:ext cx="4314825" cy="349567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0997" y="187388"/>
            <a:ext cx="2420620" cy="6096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50"/>
              <a:t>Thank</a:t>
            </a:r>
            <a:r>
              <a:rPr dirty="0" spc="-240"/>
              <a:t> </a:t>
            </a:r>
            <a:r>
              <a:rPr dirty="0" spc="-35"/>
              <a:t>you!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47850" y="828675"/>
            <a:ext cx="5448300" cy="32480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07377" y="4257992"/>
            <a:ext cx="3138170" cy="6711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heavy" sz="21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3"/>
              </a:rPr>
              <a:t>Jeffrey.b.velotta@kp.org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2100" spc="-5" b="1">
                <a:solidFill>
                  <a:srgbClr val="8B1414"/>
                </a:solidFill>
                <a:latin typeface="Arial"/>
                <a:cs typeface="Arial"/>
              </a:rPr>
              <a:t>@JVelottaMD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5750" y="447675"/>
            <a:ext cx="8734425" cy="3781425"/>
            <a:chOff x="285750" y="447675"/>
            <a:chExt cx="8734425" cy="37814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750" y="447675"/>
              <a:ext cx="8734425" cy="378142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85825" y="2352675"/>
              <a:ext cx="3143250" cy="219075"/>
            </a:xfrm>
            <a:custGeom>
              <a:avLst/>
              <a:gdLst/>
              <a:ahLst/>
              <a:cxnLst/>
              <a:rect l="l" t="t" r="r" b="b"/>
              <a:pathLst>
                <a:path w="3143250" h="219075">
                  <a:moveTo>
                    <a:pt x="0" y="36575"/>
                  </a:moveTo>
                  <a:lnTo>
                    <a:pt x="2869" y="22342"/>
                  </a:lnTo>
                  <a:lnTo>
                    <a:pt x="10693" y="10715"/>
                  </a:lnTo>
                  <a:lnTo>
                    <a:pt x="22299" y="2875"/>
                  </a:lnTo>
                  <a:lnTo>
                    <a:pt x="36512" y="0"/>
                  </a:lnTo>
                  <a:lnTo>
                    <a:pt x="3106674" y="0"/>
                  </a:lnTo>
                  <a:lnTo>
                    <a:pt x="3120907" y="2875"/>
                  </a:lnTo>
                  <a:lnTo>
                    <a:pt x="3132534" y="10715"/>
                  </a:lnTo>
                  <a:lnTo>
                    <a:pt x="3140374" y="22342"/>
                  </a:lnTo>
                  <a:lnTo>
                    <a:pt x="3143250" y="36575"/>
                  </a:lnTo>
                  <a:lnTo>
                    <a:pt x="3143250" y="182498"/>
                  </a:lnTo>
                  <a:lnTo>
                    <a:pt x="3140374" y="196732"/>
                  </a:lnTo>
                  <a:lnTo>
                    <a:pt x="3132534" y="208359"/>
                  </a:lnTo>
                  <a:lnTo>
                    <a:pt x="3120907" y="216199"/>
                  </a:lnTo>
                  <a:lnTo>
                    <a:pt x="3106674" y="219074"/>
                  </a:lnTo>
                  <a:lnTo>
                    <a:pt x="36512" y="219074"/>
                  </a:lnTo>
                  <a:lnTo>
                    <a:pt x="22299" y="216199"/>
                  </a:lnTo>
                  <a:lnTo>
                    <a:pt x="10693" y="208359"/>
                  </a:lnTo>
                  <a:lnTo>
                    <a:pt x="2869" y="196732"/>
                  </a:lnTo>
                  <a:lnTo>
                    <a:pt x="0" y="182498"/>
                  </a:lnTo>
                  <a:lnTo>
                    <a:pt x="0" y="36575"/>
                  </a:lnTo>
                  <a:close/>
                </a:path>
              </a:pathLst>
            </a:custGeom>
            <a:ln w="571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400675" y="2352675"/>
              <a:ext cx="3133725" cy="219075"/>
            </a:xfrm>
            <a:custGeom>
              <a:avLst/>
              <a:gdLst/>
              <a:ahLst/>
              <a:cxnLst/>
              <a:rect l="l" t="t" r="r" b="b"/>
              <a:pathLst>
                <a:path w="3133725" h="219075">
                  <a:moveTo>
                    <a:pt x="0" y="36449"/>
                  </a:moveTo>
                  <a:lnTo>
                    <a:pt x="2873" y="22288"/>
                  </a:lnTo>
                  <a:lnTo>
                    <a:pt x="10699" y="10699"/>
                  </a:lnTo>
                  <a:lnTo>
                    <a:pt x="22288" y="2873"/>
                  </a:lnTo>
                  <a:lnTo>
                    <a:pt x="36449" y="0"/>
                  </a:lnTo>
                  <a:lnTo>
                    <a:pt x="3097276" y="0"/>
                  </a:lnTo>
                  <a:lnTo>
                    <a:pt x="3111436" y="2873"/>
                  </a:lnTo>
                  <a:lnTo>
                    <a:pt x="3123025" y="10699"/>
                  </a:lnTo>
                  <a:lnTo>
                    <a:pt x="3130851" y="22288"/>
                  </a:lnTo>
                  <a:lnTo>
                    <a:pt x="3133725" y="36449"/>
                  </a:lnTo>
                  <a:lnTo>
                    <a:pt x="3133725" y="182499"/>
                  </a:lnTo>
                  <a:lnTo>
                    <a:pt x="3130851" y="196732"/>
                  </a:lnTo>
                  <a:lnTo>
                    <a:pt x="3123025" y="208359"/>
                  </a:lnTo>
                  <a:lnTo>
                    <a:pt x="3111436" y="216199"/>
                  </a:lnTo>
                  <a:lnTo>
                    <a:pt x="3097276" y="219075"/>
                  </a:lnTo>
                  <a:lnTo>
                    <a:pt x="36449" y="219075"/>
                  </a:lnTo>
                  <a:lnTo>
                    <a:pt x="22288" y="216199"/>
                  </a:lnTo>
                  <a:lnTo>
                    <a:pt x="10699" y="208359"/>
                  </a:lnTo>
                  <a:lnTo>
                    <a:pt x="2873" y="196732"/>
                  </a:lnTo>
                  <a:lnTo>
                    <a:pt x="0" y="182499"/>
                  </a:lnTo>
                  <a:lnTo>
                    <a:pt x="0" y="36449"/>
                  </a:lnTo>
                  <a:close/>
                </a:path>
              </a:pathLst>
            </a:custGeom>
            <a:ln w="571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4139" y="605790"/>
            <a:ext cx="1927225" cy="4495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750" spc="45">
                <a:solidFill>
                  <a:srgbClr val="000000"/>
                </a:solidFill>
              </a:rPr>
              <a:t>Extra</a:t>
            </a:r>
            <a:r>
              <a:rPr dirty="0" sz="2750" spc="-85">
                <a:solidFill>
                  <a:srgbClr val="000000"/>
                </a:solidFill>
              </a:rPr>
              <a:t> </a:t>
            </a:r>
            <a:r>
              <a:rPr dirty="0" sz="2750" spc="100">
                <a:solidFill>
                  <a:srgbClr val="000000"/>
                </a:solidFill>
              </a:rPr>
              <a:t>Slides</a:t>
            </a:r>
            <a:endParaRPr sz="275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57136"/>
            <a:ext cx="2281301" cy="422440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81250" y="476250"/>
            <a:ext cx="4381500" cy="41910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58000" y="457136"/>
            <a:ext cx="2281301" cy="4224401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150" y="800100"/>
            <a:ext cx="6391275" cy="18859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7700" y="3095625"/>
            <a:ext cx="4800600" cy="136207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235330"/>
            <a:ext cx="4912995" cy="119126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105"/>
              </a:spcBef>
            </a:pPr>
            <a:r>
              <a:rPr dirty="0" spc="60"/>
              <a:t>How</a:t>
            </a:r>
            <a:r>
              <a:rPr dirty="0" spc="-150"/>
              <a:t> </a:t>
            </a:r>
            <a:r>
              <a:rPr dirty="0" spc="30"/>
              <a:t>do</a:t>
            </a:r>
            <a:r>
              <a:rPr dirty="0" spc="-180"/>
              <a:t> </a:t>
            </a:r>
            <a:r>
              <a:rPr dirty="0" spc="40"/>
              <a:t>we</a:t>
            </a:r>
            <a:r>
              <a:rPr dirty="0" spc="-185"/>
              <a:t> </a:t>
            </a:r>
            <a:r>
              <a:rPr dirty="0" spc="-60"/>
              <a:t>fix</a:t>
            </a:r>
            <a:r>
              <a:rPr dirty="0" spc="-190"/>
              <a:t> </a:t>
            </a:r>
            <a:r>
              <a:rPr dirty="0" spc="-15"/>
              <a:t>the</a:t>
            </a:r>
            <a:r>
              <a:rPr dirty="0" spc="-185"/>
              <a:t> </a:t>
            </a:r>
            <a:r>
              <a:rPr dirty="0" spc="375"/>
              <a:t>LCS </a:t>
            </a:r>
            <a:r>
              <a:rPr dirty="0" spc="-1170"/>
              <a:t> </a:t>
            </a:r>
            <a:r>
              <a:rPr dirty="0" spc="35"/>
              <a:t>conundrum?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09875" y="1676400"/>
            <a:ext cx="6229350" cy="23241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3859" y="1698561"/>
            <a:ext cx="2215515" cy="323723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227329" marR="5080" indent="-215265">
              <a:lnSpc>
                <a:spcPct val="100600"/>
              </a:lnSpc>
              <a:spcBef>
                <a:spcPts val="85"/>
              </a:spcBef>
              <a:buChar char="•"/>
              <a:tabLst>
                <a:tab pos="227965" algn="l"/>
              </a:tabLst>
            </a:pPr>
            <a:r>
              <a:rPr dirty="0" sz="2100" spc="20">
                <a:latin typeface="Tahoma"/>
                <a:cs typeface="Tahoma"/>
              </a:rPr>
              <a:t>Mandate</a:t>
            </a:r>
            <a:r>
              <a:rPr dirty="0" sz="2100" spc="-105">
                <a:latin typeface="Tahoma"/>
                <a:cs typeface="Tahoma"/>
              </a:rPr>
              <a:t> </a:t>
            </a:r>
            <a:r>
              <a:rPr dirty="0" sz="2100" b="1">
                <a:latin typeface="Arial"/>
                <a:cs typeface="Arial"/>
              </a:rPr>
              <a:t>quality </a:t>
            </a:r>
            <a:r>
              <a:rPr dirty="0" sz="2100" spc="-570" b="1">
                <a:latin typeface="Arial"/>
                <a:cs typeface="Arial"/>
              </a:rPr>
              <a:t> </a:t>
            </a:r>
            <a:r>
              <a:rPr dirty="0" sz="2100" spc="-5" b="1">
                <a:latin typeface="Arial"/>
                <a:cs typeface="Arial"/>
              </a:rPr>
              <a:t>measures </a:t>
            </a:r>
            <a:r>
              <a:rPr dirty="0" sz="2100" spc="-15">
                <a:latin typeface="Tahoma"/>
                <a:cs typeface="Tahoma"/>
              </a:rPr>
              <a:t>at </a:t>
            </a:r>
            <a:r>
              <a:rPr dirty="0" sz="2100" spc="-10">
                <a:latin typeface="Tahoma"/>
                <a:cs typeface="Tahoma"/>
              </a:rPr>
              <a:t> </a:t>
            </a:r>
            <a:r>
              <a:rPr dirty="0" sz="2100" spc="10">
                <a:latin typeface="Tahoma"/>
                <a:cs typeface="Tahoma"/>
              </a:rPr>
              <a:t>healthcare </a:t>
            </a:r>
            <a:r>
              <a:rPr dirty="0" sz="2100" spc="15">
                <a:latin typeface="Tahoma"/>
                <a:cs typeface="Tahoma"/>
              </a:rPr>
              <a:t> </a:t>
            </a:r>
            <a:r>
              <a:rPr dirty="0" sz="2100" spc="20">
                <a:latin typeface="Tahoma"/>
                <a:cs typeface="Tahoma"/>
              </a:rPr>
              <a:t>system </a:t>
            </a:r>
            <a:r>
              <a:rPr dirty="0" sz="2100" spc="15">
                <a:latin typeface="Tahoma"/>
                <a:cs typeface="Tahoma"/>
              </a:rPr>
              <a:t>and </a:t>
            </a:r>
            <a:r>
              <a:rPr dirty="0" sz="2100" spc="20">
                <a:latin typeface="Tahoma"/>
                <a:cs typeface="Tahoma"/>
              </a:rPr>
              <a:t> </a:t>
            </a:r>
            <a:r>
              <a:rPr dirty="0" sz="2100" spc="-5">
                <a:latin typeface="Tahoma"/>
                <a:cs typeface="Tahoma"/>
              </a:rPr>
              <a:t>provider</a:t>
            </a:r>
            <a:r>
              <a:rPr dirty="0" sz="2100" spc="-100">
                <a:latin typeface="Tahoma"/>
                <a:cs typeface="Tahoma"/>
              </a:rPr>
              <a:t> </a:t>
            </a:r>
            <a:r>
              <a:rPr dirty="0" sz="2100" spc="10">
                <a:latin typeface="Tahoma"/>
                <a:cs typeface="Tahoma"/>
              </a:rPr>
              <a:t>level</a:t>
            </a:r>
            <a:endParaRPr sz="2100">
              <a:latin typeface="Tahoma"/>
              <a:cs typeface="Tahoma"/>
            </a:endParaRPr>
          </a:p>
          <a:p>
            <a:pPr marL="227329" marR="497205" indent="-215265">
              <a:lnSpc>
                <a:spcPts val="2560"/>
              </a:lnSpc>
              <a:spcBef>
                <a:spcPts val="15"/>
              </a:spcBef>
              <a:buChar char="•"/>
              <a:tabLst>
                <a:tab pos="227965" algn="l"/>
              </a:tabLst>
            </a:pPr>
            <a:r>
              <a:rPr dirty="0" sz="2100" spc="35">
                <a:latin typeface="Tahoma"/>
                <a:cs typeface="Tahoma"/>
              </a:rPr>
              <a:t>Financial </a:t>
            </a:r>
            <a:r>
              <a:rPr dirty="0" sz="2100" spc="40">
                <a:latin typeface="Tahoma"/>
                <a:cs typeface="Tahoma"/>
              </a:rPr>
              <a:t> </a:t>
            </a:r>
            <a:r>
              <a:rPr dirty="0" sz="2100" spc="10">
                <a:latin typeface="Tahoma"/>
                <a:cs typeface="Tahoma"/>
              </a:rPr>
              <a:t>incentives</a:t>
            </a:r>
            <a:r>
              <a:rPr dirty="0" sz="2100" spc="-150">
                <a:latin typeface="Tahoma"/>
                <a:cs typeface="Tahoma"/>
              </a:rPr>
              <a:t> </a:t>
            </a:r>
            <a:r>
              <a:rPr dirty="0" sz="2100" spc="-15">
                <a:latin typeface="Tahoma"/>
                <a:cs typeface="Tahoma"/>
              </a:rPr>
              <a:t>at</a:t>
            </a:r>
            <a:endParaRPr sz="2100">
              <a:latin typeface="Tahoma"/>
              <a:cs typeface="Tahoma"/>
            </a:endParaRPr>
          </a:p>
          <a:p>
            <a:pPr marL="227329">
              <a:lnSpc>
                <a:spcPts val="2385"/>
              </a:lnSpc>
            </a:pPr>
            <a:r>
              <a:rPr dirty="0" u="heavy" sz="2100" spc="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both</a:t>
            </a:r>
            <a:r>
              <a:rPr dirty="0" sz="2100" spc="-60" b="1">
                <a:latin typeface="Arial"/>
                <a:cs typeface="Arial"/>
              </a:rPr>
              <a:t> </a:t>
            </a:r>
            <a:r>
              <a:rPr dirty="0" sz="2100" spc="25">
                <a:latin typeface="Tahoma"/>
                <a:cs typeface="Tahoma"/>
              </a:rPr>
              <a:t>levels</a:t>
            </a:r>
            <a:endParaRPr sz="2100">
              <a:latin typeface="Tahoma"/>
              <a:cs typeface="Tahoma"/>
            </a:endParaRPr>
          </a:p>
          <a:p>
            <a:pPr marL="227329" indent="-215265">
              <a:lnSpc>
                <a:spcPct val="100000"/>
              </a:lnSpc>
              <a:spcBef>
                <a:spcPts val="35"/>
              </a:spcBef>
              <a:buChar char="•"/>
              <a:tabLst>
                <a:tab pos="227965" algn="l"/>
              </a:tabLst>
            </a:pPr>
            <a:r>
              <a:rPr dirty="0" sz="2100" spc="-20">
                <a:latin typeface="Tahoma"/>
                <a:cs typeface="Tahoma"/>
              </a:rPr>
              <a:t>Involve</a:t>
            </a:r>
            <a:r>
              <a:rPr dirty="0" sz="2100" spc="-140">
                <a:latin typeface="Tahoma"/>
                <a:cs typeface="Tahoma"/>
              </a:rPr>
              <a:t> </a:t>
            </a:r>
            <a:r>
              <a:rPr dirty="0" sz="2100" spc="25">
                <a:latin typeface="Tahoma"/>
                <a:cs typeface="Tahoma"/>
              </a:rPr>
              <a:t>Primary</a:t>
            </a:r>
            <a:endParaRPr sz="2100">
              <a:latin typeface="Tahoma"/>
              <a:cs typeface="Tahoma"/>
            </a:endParaRPr>
          </a:p>
          <a:p>
            <a:pPr marL="227329">
              <a:lnSpc>
                <a:spcPct val="100000"/>
              </a:lnSpc>
              <a:spcBef>
                <a:spcPts val="30"/>
              </a:spcBef>
            </a:pPr>
            <a:r>
              <a:rPr dirty="0" sz="2100" spc="75">
                <a:latin typeface="Tahoma"/>
                <a:cs typeface="Tahoma"/>
              </a:rPr>
              <a:t>Care</a:t>
            </a:r>
            <a:r>
              <a:rPr dirty="0" sz="2100" spc="-140">
                <a:latin typeface="Tahoma"/>
                <a:cs typeface="Tahoma"/>
              </a:rPr>
              <a:t> </a:t>
            </a:r>
            <a:r>
              <a:rPr dirty="0" sz="2100" spc="55">
                <a:latin typeface="Tahoma"/>
                <a:cs typeface="Tahoma"/>
              </a:rPr>
              <a:t>Physicians</a:t>
            </a:r>
            <a:endParaRPr sz="2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3547" y="180276"/>
            <a:ext cx="5798185" cy="119189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110"/>
              </a:spcBef>
            </a:pPr>
            <a:r>
              <a:rPr dirty="0" spc="120"/>
              <a:t>Asian</a:t>
            </a:r>
            <a:r>
              <a:rPr dirty="0" spc="-190"/>
              <a:t> </a:t>
            </a:r>
            <a:r>
              <a:rPr dirty="0" spc="60"/>
              <a:t>American</a:t>
            </a:r>
            <a:r>
              <a:rPr dirty="0" spc="-185"/>
              <a:t> </a:t>
            </a:r>
            <a:r>
              <a:rPr dirty="0" spc="35"/>
              <a:t>Disparities </a:t>
            </a:r>
            <a:r>
              <a:rPr dirty="0" spc="-1170"/>
              <a:t> </a:t>
            </a:r>
            <a:r>
              <a:rPr dirty="0" spc="125"/>
              <a:t>Research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2865"/>
              </a:lnSpc>
              <a:spcBef>
                <a:spcPts val="105"/>
              </a:spcBef>
            </a:pPr>
            <a:r>
              <a:rPr dirty="0" spc="-114"/>
              <a:t>20</a:t>
            </a:r>
            <a:r>
              <a:rPr dirty="0" spc="-295"/>
              <a:t> </a:t>
            </a:r>
            <a:r>
              <a:rPr dirty="0" spc="5"/>
              <a:t>m</a:t>
            </a:r>
            <a:r>
              <a:rPr dirty="0" spc="-30"/>
              <a:t>i</a:t>
            </a:r>
            <a:r>
              <a:rPr dirty="0" spc="120"/>
              <a:t>l</a:t>
            </a:r>
            <a:r>
              <a:rPr dirty="0" spc="45"/>
              <a:t>l</a:t>
            </a:r>
            <a:r>
              <a:rPr dirty="0" spc="40"/>
              <a:t>i</a:t>
            </a:r>
            <a:r>
              <a:rPr dirty="0" spc="-30"/>
              <a:t>o</a:t>
            </a:r>
            <a:r>
              <a:rPr dirty="0" spc="-25"/>
              <a:t>n</a:t>
            </a:r>
            <a:r>
              <a:rPr dirty="0" spc="-270"/>
              <a:t> </a:t>
            </a:r>
            <a:r>
              <a:rPr dirty="0" spc="-170"/>
              <a:t>A</a:t>
            </a:r>
            <a:r>
              <a:rPr dirty="0" spc="-100"/>
              <a:t>s</a:t>
            </a:r>
            <a:r>
              <a:rPr dirty="0" spc="40"/>
              <a:t>i</a:t>
            </a:r>
            <a:r>
              <a:rPr dirty="0" spc="-65"/>
              <a:t>a</a:t>
            </a:r>
            <a:r>
              <a:rPr dirty="0" spc="-25"/>
              <a:t>n</a:t>
            </a:r>
            <a:r>
              <a:rPr dirty="0" spc="-270"/>
              <a:t> </a:t>
            </a:r>
            <a:r>
              <a:rPr dirty="0" spc="-95"/>
              <a:t>A</a:t>
            </a:r>
            <a:r>
              <a:rPr dirty="0" spc="-70"/>
              <a:t>m</a:t>
            </a:r>
            <a:r>
              <a:rPr dirty="0" spc="-20"/>
              <a:t>eri</a:t>
            </a:r>
            <a:r>
              <a:rPr dirty="0" spc="10"/>
              <a:t>c</a:t>
            </a:r>
            <a:r>
              <a:rPr dirty="0" spc="-65"/>
              <a:t>a</a:t>
            </a:r>
            <a:r>
              <a:rPr dirty="0" spc="-70"/>
              <a:t>n</a:t>
            </a:r>
            <a:r>
              <a:rPr dirty="0" spc="-65"/>
              <a:t>s</a:t>
            </a:r>
            <a:r>
              <a:rPr dirty="0" spc="-260"/>
              <a:t> </a:t>
            </a:r>
            <a:r>
              <a:rPr dirty="0" spc="40"/>
              <a:t>i</a:t>
            </a:r>
            <a:r>
              <a:rPr dirty="0" spc="-25"/>
              <a:t>n</a:t>
            </a:r>
            <a:r>
              <a:rPr dirty="0" spc="-270"/>
              <a:t> </a:t>
            </a:r>
            <a:r>
              <a:rPr dirty="0" spc="-75"/>
              <a:t>U</a:t>
            </a:r>
            <a:r>
              <a:rPr dirty="0" spc="-55"/>
              <a:t>S</a:t>
            </a:r>
            <a:r>
              <a:rPr dirty="0" spc="-240"/>
              <a:t> </a:t>
            </a:r>
            <a:r>
              <a:rPr dirty="0" spc="-245"/>
              <a:t>(</a:t>
            </a:r>
            <a:r>
              <a:rPr dirty="0" spc="-114"/>
              <a:t>2</a:t>
            </a:r>
            <a:r>
              <a:rPr dirty="0" spc="-110"/>
              <a:t>0</a:t>
            </a:r>
            <a:r>
              <a:rPr dirty="0" spc="-114"/>
              <a:t>20</a:t>
            </a:r>
            <a:r>
              <a:rPr dirty="0" spc="-295"/>
              <a:t> </a:t>
            </a:r>
            <a:r>
              <a:rPr dirty="0" spc="10"/>
              <a:t>c</a:t>
            </a:r>
            <a:r>
              <a:rPr dirty="0" spc="-50"/>
              <a:t>e</a:t>
            </a:r>
            <a:r>
              <a:rPr dirty="0" spc="-85"/>
              <a:t>n</a:t>
            </a:r>
            <a:r>
              <a:rPr dirty="0" spc="-100"/>
              <a:t>s</a:t>
            </a:r>
            <a:r>
              <a:rPr dirty="0" spc="10"/>
              <a:t>u</a:t>
            </a:r>
            <a:r>
              <a:rPr dirty="0" spc="-100"/>
              <a:t>s</a:t>
            </a:r>
            <a:r>
              <a:rPr dirty="0" spc="-190"/>
              <a:t>)</a:t>
            </a:r>
          </a:p>
          <a:p>
            <a:pPr marL="241300" marR="5080" indent="-229235">
              <a:lnSpc>
                <a:spcPts val="2930"/>
              </a:lnSpc>
              <a:spcBef>
                <a:spcPts val="40"/>
              </a:spcBef>
            </a:pPr>
            <a:r>
              <a:rPr dirty="0" spc="-55"/>
              <a:t>Fastest</a:t>
            </a:r>
            <a:r>
              <a:rPr dirty="0" spc="-220"/>
              <a:t> </a:t>
            </a:r>
            <a:r>
              <a:rPr dirty="0" spc="-45"/>
              <a:t>growing</a:t>
            </a:r>
            <a:r>
              <a:rPr dirty="0" spc="-310"/>
              <a:t> </a:t>
            </a:r>
            <a:r>
              <a:rPr dirty="0" spc="-20"/>
              <a:t>racial/ethnic</a:t>
            </a:r>
            <a:r>
              <a:rPr dirty="0" spc="-270"/>
              <a:t> </a:t>
            </a:r>
            <a:r>
              <a:rPr dirty="0" spc="-40"/>
              <a:t>group</a:t>
            </a:r>
            <a:r>
              <a:rPr dirty="0" spc="-285"/>
              <a:t> </a:t>
            </a:r>
            <a:r>
              <a:rPr dirty="0" spc="10"/>
              <a:t>in</a:t>
            </a:r>
            <a:r>
              <a:rPr dirty="0" spc="-270"/>
              <a:t> </a:t>
            </a:r>
            <a:r>
              <a:rPr dirty="0" spc="-65"/>
              <a:t>US</a:t>
            </a:r>
            <a:r>
              <a:rPr dirty="0" spc="-235"/>
              <a:t> </a:t>
            </a:r>
            <a:r>
              <a:rPr dirty="0" spc="-30"/>
              <a:t>(will</a:t>
            </a:r>
            <a:r>
              <a:rPr dirty="0" spc="-240"/>
              <a:t> </a:t>
            </a:r>
            <a:r>
              <a:rPr dirty="0" spc="-45"/>
              <a:t>increase</a:t>
            </a:r>
            <a:r>
              <a:rPr dirty="0" spc="-220"/>
              <a:t> </a:t>
            </a:r>
            <a:r>
              <a:rPr dirty="0" spc="-25"/>
              <a:t>in</a:t>
            </a:r>
            <a:r>
              <a:rPr dirty="0" spc="-265"/>
              <a:t> </a:t>
            </a:r>
            <a:r>
              <a:rPr dirty="0" spc="-50"/>
              <a:t>next </a:t>
            </a:r>
            <a:r>
              <a:rPr dirty="0" spc="-735"/>
              <a:t> </a:t>
            </a:r>
            <a:r>
              <a:rPr dirty="0" spc="-55"/>
              <a:t>decades)</a:t>
            </a:r>
          </a:p>
          <a:p>
            <a:pPr marL="12700">
              <a:lnSpc>
                <a:spcPts val="2750"/>
              </a:lnSpc>
            </a:pPr>
            <a:r>
              <a:rPr dirty="0" spc="-95"/>
              <a:t>C</a:t>
            </a:r>
            <a:r>
              <a:rPr dirty="0" spc="-55"/>
              <a:t>O</a:t>
            </a:r>
            <a:r>
              <a:rPr dirty="0" spc="-235"/>
              <a:t>V</a:t>
            </a:r>
            <a:r>
              <a:rPr dirty="0" spc="-300"/>
              <a:t>I</a:t>
            </a:r>
            <a:r>
              <a:rPr dirty="0" spc="-150"/>
              <a:t>D</a:t>
            </a:r>
            <a:r>
              <a:rPr dirty="0" spc="-280"/>
              <a:t> </a:t>
            </a:r>
            <a:r>
              <a:rPr dirty="0" spc="-114"/>
              <a:t>19</a:t>
            </a:r>
            <a:r>
              <a:rPr dirty="0" spc="-295"/>
              <a:t> </a:t>
            </a:r>
            <a:r>
              <a:rPr dirty="0" spc="10"/>
              <a:t>a</a:t>
            </a:r>
            <a:r>
              <a:rPr dirty="0" spc="-70"/>
              <a:t>n</a:t>
            </a:r>
            <a:r>
              <a:rPr dirty="0" spc="5"/>
              <a:t>d</a:t>
            </a:r>
            <a:r>
              <a:rPr dirty="0" spc="-290"/>
              <a:t> </a:t>
            </a:r>
            <a:r>
              <a:rPr dirty="0" spc="15"/>
              <a:t>d</a:t>
            </a:r>
            <a:r>
              <a:rPr dirty="0" spc="-35"/>
              <a:t>eath</a:t>
            </a:r>
            <a:r>
              <a:rPr dirty="0" spc="-254"/>
              <a:t> </a:t>
            </a:r>
            <a:r>
              <a:rPr dirty="0" spc="-55"/>
              <a:t>t</a:t>
            </a:r>
            <a:r>
              <a:rPr dirty="0" spc="45"/>
              <a:t>o</a:t>
            </a:r>
            <a:r>
              <a:rPr dirty="0" spc="45"/>
              <a:t>l</a:t>
            </a:r>
            <a:r>
              <a:rPr dirty="0" spc="60"/>
              <a:t>l</a:t>
            </a:r>
            <a:r>
              <a:rPr dirty="0" spc="-315"/>
              <a:t> </a:t>
            </a:r>
            <a:r>
              <a:rPr dirty="0" spc="45"/>
              <a:t>o</a:t>
            </a:r>
            <a:r>
              <a:rPr dirty="0" spc="-25"/>
              <a:t>n</a:t>
            </a:r>
            <a:r>
              <a:rPr dirty="0" spc="-270"/>
              <a:t> </a:t>
            </a:r>
            <a:r>
              <a:rPr dirty="0" spc="-170"/>
              <a:t>A</a:t>
            </a:r>
            <a:r>
              <a:rPr dirty="0" spc="-100"/>
              <a:t>s</a:t>
            </a:r>
            <a:r>
              <a:rPr dirty="0" spc="40"/>
              <a:t>i</a:t>
            </a:r>
            <a:r>
              <a:rPr dirty="0" spc="-65"/>
              <a:t>a</a:t>
            </a:r>
            <a:r>
              <a:rPr dirty="0" spc="-25"/>
              <a:t>n</a:t>
            </a:r>
            <a:r>
              <a:rPr dirty="0" spc="-270"/>
              <a:t> </a:t>
            </a:r>
            <a:r>
              <a:rPr dirty="0" spc="-170"/>
              <a:t>A</a:t>
            </a:r>
            <a:r>
              <a:rPr dirty="0" spc="5"/>
              <a:t>m</a:t>
            </a:r>
            <a:r>
              <a:rPr dirty="0" spc="-20"/>
              <a:t>eri</a:t>
            </a:r>
            <a:r>
              <a:rPr dirty="0" spc="-65"/>
              <a:t>c</a:t>
            </a:r>
            <a:r>
              <a:rPr dirty="0" spc="10"/>
              <a:t>a</a:t>
            </a:r>
            <a:r>
              <a:rPr dirty="0" spc="-70"/>
              <a:t>n</a:t>
            </a:r>
            <a:r>
              <a:rPr dirty="0" spc="-65"/>
              <a:t>s</a:t>
            </a: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pc="-114"/>
              <a:t>3</a:t>
            </a:r>
            <a:r>
              <a:rPr dirty="0" spc="-300"/>
              <a:t> </a:t>
            </a:r>
            <a:r>
              <a:rPr dirty="0" spc="-45"/>
              <a:t>r</a:t>
            </a:r>
            <a:r>
              <a:rPr dirty="0" spc="10"/>
              <a:t>a</a:t>
            </a:r>
            <a:r>
              <a:rPr dirty="0" spc="-65"/>
              <a:t>c</a:t>
            </a:r>
            <a:r>
              <a:rPr dirty="0" spc="40"/>
              <a:t>i</a:t>
            </a:r>
            <a:r>
              <a:rPr dirty="0" spc="-65"/>
              <a:t>a</a:t>
            </a:r>
            <a:r>
              <a:rPr dirty="0" spc="45"/>
              <a:t>l</a:t>
            </a:r>
            <a:r>
              <a:rPr dirty="0" spc="40"/>
              <a:t>i</a:t>
            </a:r>
            <a:r>
              <a:rPr dirty="0" spc="-20"/>
              <a:t>z</a:t>
            </a:r>
            <a:r>
              <a:rPr dirty="0" spc="-35"/>
              <a:t>ed</a:t>
            </a:r>
            <a:r>
              <a:rPr dirty="0" spc="-280"/>
              <a:t> </a:t>
            </a:r>
            <a:r>
              <a:rPr dirty="0" spc="-100"/>
              <a:t>s</a:t>
            </a:r>
            <a:r>
              <a:rPr dirty="0" spc="15"/>
              <a:t>t</a:t>
            </a:r>
            <a:r>
              <a:rPr dirty="0" spc="-45"/>
              <a:t>ere</a:t>
            </a:r>
            <a:r>
              <a:rPr dirty="0" spc="-75"/>
              <a:t>o</a:t>
            </a:r>
            <a:r>
              <a:rPr dirty="0" spc="15"/>
              <a:t>t</a:t>
            </a:r>
            <a:r>
              <a:rPr dirty="0" spc="-35"/>
              <a:t>y</a:t>
            </a:r>
            <a:r>
              <a:rPr dirty="0" spc="-20"/>
              <a:t>p</a:t>
            </a:r>
            <a:r>
              <a:rPr dirty="0" spc="-70"/>
              <a:t>es</a:t>
            </a:r>
            <a:r>
              <a:rPr dirty="0" spc="-330"/>
              <a:t> </a:t>
            </a:r>
            <a:r>
              <a:rPr dirty="0" spc="40"/>
              <a:t>i</a:t>
            </a:r>
            <a:r>
              <a:rPr dirty="0" spc="-25"/>
              <a:t>n</a:t>
            </a:r>
            <a:r>
              <a:rPr dirty="0" spc="-270"/>
              <a:t> </a:t>
            </a:r>
            <a:r>
              <a:rPr dirty="0" spc="-170"/>
              <a:t>A</a:t>
            </a:r>
            <a:r>
              <a:rPr dirty="0" spc="-25"/>
              <a:t>s</a:t>
            </a:r>
            <a:r>
              <a:rPr dirty="0" spc="40"/>
              <a:t>i</a:t>
            </a:r>
            <a:r>
              <a:rPr dirty="0" spc="-65"/>
              <a:t>a</a:t>
            </a:r>
            <a:r>
              <a:rPr dirty="0" spc="-25"/>
              <a:t>n</a:t>
            </a:r>
            <a:r>
              <a:rPr dirty="0" spc="-270"/>
              <a:t> </a:t>
            </a:r>
            <a:r>
              <a:rPr dirty="0" spc="-170"/>
              <a:t>A</a:t>
            </a:r>
            <a:r>
              <a:rPr dirty="0" spc="-70"/>
              <a:t>m</a:t>
            </a:r>
            <a:r>
              <a:rPr dirty="0" spc="-20"/>
              <a:t>eri</a:t>
            </a:r>
            <a:r>
              <a:rPr dirty="0" spc="10"/>
              <a:t>c</a:t>
            </a:r>
            <a:r>
              <a:rPr dirty="0" spc="-65"/>
              <a:t>a</a:t>
            </a:r>
            <a:r>
              <a:rPr dirty="0" spc="-25"/>
              <a:t>n</a:t>
            </a:r>
            <a:r>
              <a:rPr dirty="0" spc="-270"/>
              <a:t> </a:t>
            </a:r>
            <a:r>
              <a:rPr dirty="0" spc="-45"/>
              <a:t>r</a:t>
            </a:r>
            <a:r>
              <a:rPr dirty="0" spc="-75"/>
              <a:t>e</a:t>
            </a:r>
            <a:r>
              <a:rPr dirty="0" spc="-95"/>
              <a:t>s</a:t>
            </a:r>
            <a:r>
              <a:rPr dirty="0" spc="-60"/>
              <a:t>ea</a:t>
            </a:r>
            <a:r>
              <a:rPr dirty="0" spc="-55"/>
              <a:t>r</a:t>
            </a:r>
            <a:r>
              <a:rPr dirty="0" spc="10"/>
              <a:t>c</a:t>
            </a:r>
            <a:r>
              <a:rPr dirty="0" spc="-30"/>
              <a:t>h</a:t>
            </a:r>
          </a:p>
          <a:p>
            <a:pPr marL="822325" indent="-353060">
              <a:lnSpc>
                <a:spcPct val="100000"/>
              </a:lnSpc>
              <a:spcBef>
                <a:spcPts val="55"/>
              </a:spcBef>
              <a:buAutoNum type="arabicParenR"/>
              <a:tabLst>
                <a:tab pos="822960" algn="l"/>
              </a:tabLst>
            </a:pPr>
            <a:r>
              <a:rPr dirty="0" b="1">
                <a:latin typeface="Arial"/>
                <a:cs typeface="Arial"/>
              </a:rPr>
              <a:t>Model</a:t>
            </a:r>
            <a:r>
              <a:rPr dirty="0" spc="15" b="1">
                <a:latin typeface="Arial"/>
                <a:cs typeface="Arial"/>
              </a:rPr>
              <a:t> </a:t>
            </a:r>
            <a:r>
              <a:rPr dirty="0" spc="-10" b="1">
                <a:latin typeface="Arial"/>
                <a:cs typeface="Arial"/>
              </a:rPr>
              <a:t>minority</a:t>
            </a:r>
            <a:r>
              <a:rPr dirty="0" spc="-5" b="1">
                <a:latin typeface="Arial"/>
                <a:cs typeface="Arial"/>
              </a:rPr>
              <a:t> </a:t>
            </a:r>
            <a:r>
              <a:rPr dirty="0" spc="-45"/>
              <a:t>2)</a:t>
            </a:r>
            <a:r>
              <a:rPr dirty="0" spc="-130"/>
              <a:t> </a:t>
            </a:r>
            <a:r>
              <a:rPr dirty="0" spc="15"/>
              <a:t>Healthy</a:t>
            </a:r>
            <a:r>
              <a:rPr dirty="0" spc="-85"/>
              <a:t> </a:t>
            </a:r>
            <a:r>
              <a:rPr dirty="0" spc="-20"/>
              <a:t>immigrant</a:t>
            </a:r>
            <a:r>
              <a:rPr dirty="0" spc="-140"/>
              <a:t> </a:t>
            </a:r>
            <a:r>
              <a:rPr dirty="0" spc="-10"/>
              <a:t>effect</a:t>
            </a:r>
            <a:r>
              <a:rPr dirty="0" spc="-145"/>
              <a:t> </a:t>
            </a:r>
            <a:r>
              <a:rPr dirty="0" spc="-45"/>
              <a:t>3)</a:t>
            </a:r>
          </a:p>
          <a:p>
            <a:pPr marL="699135">
              <a:lnSpc>
                <a:spcPts val="2830"/>
              </a:lnSpc>
              <a:spcBef>
                <a:spcPts val="50"/>
              </a:spcBef>
            </a:pPr>
            <a:r>
              <a:rPr dirty="0" spc="30"/>
              <a:t>Perpetual</a:t>
            </a:r>
            <a:r>
              <a:rPr dirty="0" spc="-140"/>
              <a:t> </a:t>
            </a:r>
            <a:r>
              <a:rPr dirty="0" spc="-5"/>
              <a:t>foreigner</a:t>
            </a:r>
          </a:p>
          <a:p>
            <a:pPr marL="12700">
              <a:lnSpc>
                <a:spcPts val="2830"/>
              </a:lnSpc>
            </a:pPr>
            <a:r>
              <a:rPr dirty="0" spc="-40"/>
              <a:t>Leading</a:t>
            </a:r>
            <a:r>
              <a:rPr dirty="0" spc="-315"/>
              <a:t> </a:t>
            </a:r>
            <a:r>
              <a:rPr dirty="0" spc="-45"/>
              <a:t>cause</a:t>
            </a:r>
            <a:r>
              <a:rPr dirty="0" spc="-290"/>
              <a:t> </a:t>
            </a:r>
            <a:r>
              <a:rPr dirty="0" spc="-50"/>
              <a:t>of</a:t>
            </a:r>
            <a:r>
              <a:rPr dirty="0" spc="-254"/>
              <a:t> </a:t>
            </a:r>
            <a:r>
              <a:rPr dirty="0" spc="-25"/>
              <a:t>death</a:t>
            </a:r>
            <a:r>
              <a:rPr dirty="0" spc="-325"/>
              <a:t> </a:t>
            </a:r>
            <a:r>
              <a:rPr dirty="0" spc="10"/>
              <a:t>in</a:t>
            </a:r>
            <a:r>
              <a:rPr dirty="0" spc="-270"/>
              <a:t> </a:t>
            </a:r>
            <a:r>
              <a:rPr dirty="0" spc="-50"/>
              <a:t>Asian</a:t>
            </a:r>
            <a:r>
              <a:rPr dirty="0" spc="-340"/>
              <a:t> </a:t>
            </a:r>
            <a:r>
              <a:rPr dirty="0" spc="-45"/>
              <a:t>Americans</a:t>
            </a:r>
            <a:r>
              <a:rPr dirty="0" spc="-254"/>
              <a:t> </a:t>
            </a:r>
            <a:r>
              <a:rPr dirty="0" spc="-130"/>
              <a:t>(M/F)</a:t>
            </a:r>
            <a:r>
              <a:rPr dirty="0" spc="-285"/>
              <a:t> </a:t>
            </a:r>
            <a:r>
              <a:rPr dirty="0" spc="-15"/>
              <a:t>is</a:t>
            </a:r>
            <a:r>
              <a:rPr dirty="0" spc="-200"/>
              <a:t> </a:t>
            </a:r>
            <a:r>
              <a:rPr dirty="0" u="heavy" spc="-225" b="1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CANCER</a:t>
            </a:r>
            <a:r>
              <a:rPr dirty="0" spc="-254" b="1">
                <a:latin typeface="Tahoma"/>
                <a:cs typeface="Tahoma"/>
              </a:rPr>
              <a:t> </a:t>
            </a:r>
            <a:r>
              <a:rPr dirty="0" spc="-160"/>
              <a:t>–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3250" y="4314825"/>
            <a:ext cx="2748026" cy="70961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18832" y="4408170"/>
            <a:ext cx="4855845" cy="392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00" spc="-260" b="1">
                <a:latin typeface="Tahoma"/>
                <a:cs typeface="Tahoma"/>
              </a:rPr>
              <a:t>2</a:t>
            </a:r>
            <a:r>
              <a:rPr dirty="0" sz="2400" spc="-254" b="1">
                <a:latin typeface="Tahoma"/>
                <a:cs typeface="Tahoma"/>
              </a:rPr>
              <a:t>4</a:t>
            </a:r>
            <a:r>
              <a:rPr dirty="0" sz="2400" spc="-80" b="1">
                <a:latin typeface="Tahoma"/>
                <a:cs typeface="Tahoma"/>
              </a:rPr>
              <a:t>.</a:t>
            </a:r>
            <a:r>
              <a:rPr dirty="0" sz="2400" spc="-260" b="1">
                <a:latin typeface="Tahoma"/>
                <a:cs typeface="Tahoma"/>
              </a:rPr>
              <a:t>8</a:t>
            </a:r>
            <a:r>
              <a:rPr dirty="0" sz="2400" spc="-819" b="1">
                <a:latin typeface="Tahoma"/>
                <a:cs typeface="Tahoma"/>
              </a:rPr>
              <a:t>%</a:t>
            </a:r>
            <a:r>
              <a:rPr dirty="0" sz="2400" spc="-215" b="1">
                <a:latin typeface="Tahoma"/>
                <a:cs typeface="Tahoma"/>
              </a:rPr>
              <a:t> </a:t>
            </a:r>
            <a:r>
              <a:rPr dirty="0" sz="2400" spc="-170" b="1">
                <a:latin typeface="Tahoma"/>
                <a:cs typeface="Tahoma"/>
              </a:rPr>
              <a:t>a</a:t>
            </a:r>
            <a:r>
              <a:rPr dirty="0" sz="2400" spc="-195" b="1">
                <a:latin typeface="Tahoma"/>
                <a:cs typeface="Tahoma"/>
              </a:rPr>
              <a:t>n</a:t>
            </a:r>
            <a:r>
              <a:rPr dirty="0" sz="2400" spc="-135" b="1">
                <a:latin typeface="Tahoma"/>
                <a:cs typeface="Tahoma"/>
              </a:rPr>
              <a:t>d</a:t>
            </a:r>
            <a:r>
              <a:rPr dirty="0" sz="2400" spc="-210" b="1">
                <a:latin typeface="Tahoma"/>
                <a:cs typeface="Tahoma"/>
              </a:rPr>
              <a:t> </a:t>
            </a:r>
            <a:r>
              <a:rPr dirty="0" sz="2400" spc="-260" b="1">
                <a:latin typeface="Tahoma"/>
                <a:cs typeface="Tahoma"/>
              </a:rPr>
              <a:t>2</a:t>
            </a:r>
            <a:r>
              <a:rPr dirty="0" sz="2400" spc="-254" b="1">
                <a:latin typeface="Tahoma"/>
                <a:cs typeface="Tahoma"/>
              </a:rPr>
              <a:t>5</a:t>
            </a:r>
            <a:r>
              <a:rPr dirty="0" sz="2400" spc="-80" b="1">
                <a:latin typeface="Tahoma"/>
                <a:cs typeface="Tahoma"/>
              </a:rPr>
              <a:t>.</a:t>
            </a:r>
            <a:r>
              <a:rPr dirty="0" sz="2400" spc="-540" b="1">
                <a:latin typeface="Tahoma"/>
                <a:cs typeface="Tahoma"/>
              </a:rPr>
              <a:t>5%</a:t>
            </a:r>
            <a:r>
              <a:rPr dirty="0" sz="2400" spc="-195" b="1">
                <a:latin typeface="Tahoma"/>
                <a:cs typeface="Tahoma"/>
              </a:rPr>
              <a:t> </a:t>
            </a:r>
            <a:r>
              <a:rPr dirty="0" sz="2400" spc="-240" b="1">
                <a:latin typeface="Tahoma"/>
                <a:cs typeface="Tahoma"/>
              </a:rPr>
              <a:t>-</a:t>
            </a:r>
            <a:r>
              <a:rPr dirty="0" sz="2400" spc="-225" b="1">
                <a:latin typeface="Tahoma"/>
                <a:cs typeface="Tahoma"/>
              </a:rPr>
              <a:t> </a:t>
            </a:r>
            <a:r>
              <a:rPr dirty="0" u="heavy" sz="2400" spc="-3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N</a:t>
            </a:r>
            <a:r>
              <a:rPr dirty="0" u="heavy" sz="2400" spc="-3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o</a:t>
            </a:r>
            <a:r>
              <a:rPr dirty="0" u="heavy" sz="2400" spc="1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t</a:t>
            </a:r>
            <a:r>
              <a:rPr dirty="0" u="heavy" sz="2400" spc="-29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dirty="0" u="heavy" sz="2400" spc="1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h</a:t>
            </a:r>
            <a:r>
              <a:rPr dirty="0" u="heavy" sz="2400" spc="-14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e</a:t>
            </a:r>
            <a:r>
              <a:rPr dirty="0" u="heavy" sz="2400" spc="1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a</a:t>
            </a:r>
            <a:r>
              <a:rPr dirty="0" u="heavy" sz="2400" spc="-4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r</a:t>
            </a:r>
            <a:r>
              <a:rPr dirty="0" u="heavy" sz="2400" spc="1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t</a:t>
            </a:r>
            <a:r>
              <a:rPr dirty="0" u="heavy" sz="2400" spc="-29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dirty="0" u="heavy" sz="2400" spc="1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d</a:t>
            </a:r>
            <a:r>
              <a:rPr dirty="0" u="heavy" sz="2400" spc="4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i</a:t>
            </a:r>
            <a:r>
              <a:rPr dirty="0" u="heavy" sz="2400" spc="-10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s</a:t>
            </a:r>
            <a:r>
              <a:rPr dirty="0" u="heavy" sz="2400" spc="-6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ea</a:t>
            </a:r>
            <a:r>
              <a:rPr dirty="0" u="heavy" sz="2400" spc="-9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s</a:t>
            </a:r>
            <a:r>
              <a:rPr dirty="0" u="heavy" sz="2400" spc="-9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e!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33750" y="4714875"/>
            <a:ext cx="2376551" cy="9048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821426" y="4600321"/>
            <a:ext cx="2863215" cy="494030"/>
          </a:xfrm>
          <a:prstGeom prst="rect">
            <a:avLst/>
          </a:prstGeom>
        </p:spPr>
        <p:txBody>
          <a:bodyPr wrap="square" lIns="0" tIns="869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85"/>
              </a:spcBef>
            </a:pPr>
            <a:r>
              <a:rPr dirty="0" sz="1050" spc="65">
                <a:latin typeface="Tahoma"/>
                <a:cs typeface="Tahoma"/>
              </a:rPr>
              <a:t>Y</a:t>
            </a:r>
            <a:r>
              <a:rPr dirty="0" sz="1050" spc="40">
                <a:latin typeface="Tahoma"/>
                <a:cs typeface="Tahoma"/>
              </a:rPr>
              <a:t>a</a:t>
            </a:r>
            <a:r>
              <a:rPr dirty="0" sz="1050" spc="-5">
                <a:latin typeface="Tahoma"/>
                <a:cs typeface="Tahoma"/>
              </a:rPr>
              <a:t>n</a:t>
            </a:r>
            <a:r>
              <a:rPr dirty="0" sz="1050" spc="-20">
                <a:latin typeface="Tahoma"/>
                <a:cs typeface="Tahoma"/>
              </a:rPr>
              <a:t> </a:t>
            </a:r>
            <a:r>
              <a:rPr dirty="0" sz="1050" spc="50">
                <a:latin typeface="Tahoma"/>
                <a:cs typeface="Tahoma"/>
              </a:rPr>
              <a:t>B</a:t>
            </a:r>
            <a:r>
              <a:rPr dirty="0" sz="1050" spc="45">
                <a:latin typeface="Tahoma"/>
                <a:cs typeface="Tahoma"/>
              </a:rPr>
              <a:t>W</a:t>
            </a:r>
            <a:r>
              <a:rPr dirty="0" sz="1050" spc="-45">
                <a:latin typeface="Tahoma"/>
                <a:cs typeface="Tahoma"/>
              </a:rPr>
              <a:t> </a:t>
            </a:r>
            <a:r>
              <a:rPr dirty="0" sz="1050" spc="85">
                <a:latin typeface="Tahoma"/>
                <a:cs typeface="Tahoma"/>
              </a:rPr>
              <a:t>J</a:t>
            </a:r>
            <a:r>
              <a:rPr dirty="0" sz="1050" spc="-35">
                <a:latin typeface="Tahoma"/>
                <a:cs typeface="Tahoma"/>
              </a:rPr>
              <a:t> </a:t>
            </a:r>
            <a:r>
              <a:rPr dirty="0" sz="1050" spc="120">
                <a:latin typeface="Tahoma"/>
                <a:cs typeface="Tahoma"/>
              </a:rPr>
              <a:t>G</a:t>
            </a:r>
            <a:r>
              <a:rPr dirty="0" sz="1050" spc="40">
                <a:latin typeface="Tahoma"/>
                <a:cs typeface="Tahoma"/>
              </a:rPr>
              <a:t>e</a:t>
            </a:r>
            <a:r>
              <a:rPr dirty="0" sz="1050" spc="-5">
                <a:latin typeface="Tahoma"/>
                <a:cs typeface="Tahoma"/>
              </a:rPr>
              <a:t>n</a:t>
            </a:r>
            <a:r>
              <a:rPr dirty="0" sz="1050" spc="-90">
                <a:latin typeface="Tahoma"/>
                <a:cs typeface="Tahoma"/>
              </a:rPr>
              <a:t> </a:t>
            </a:r>
            <a:r>
              <a:rPr dirty="0" sz="1050" spc="-95">
                <a:latin typeface="Tahoma"/>
                <a:cs typeface="Tahoma"/>
              </a:rPr>
              <a:t>I</a:t>
            </a:r>
            <a:r>
              <a:rPr dirty="0" sz="1050" spc="5">
                <a:latin typeface="Tahoma"/>
                <a:cs typeface="Tahoma"/>
              </a:rPr>
              <a:t>n</a:t>
            </a:r>
            <a:r>
              <a:rPr dirty="0" sz="1050" spc="-55">
                <a:latin typeface="Tahoma"/>
                <a:cs typeface="Tahoma"/>
              </a:rPr>
              <a:t>t</a:t>
            </a:r>
            <a:r>
              <a:rPr dirty="0" sz="1050" spc="40">
                <a:latin typeface="Tahoma"/>
                <a:cs typeface="Tahoma"/>
              </a:rPr>
              <a:t>e</a:t>
            </a:r>
            <a:r>
              <a:rPr dirty="0" sz="1050" spc="-85">
                <a:latin typeface="Tahoma"/>
                <a:cs typeface="Tahoma"/>
              </a:rPr>
              <a:t>r</a:t>
            </a:r>
            <a:r>
              <a:rPr dirty="0" sz="1050" spc="-5">
                <a:latin typeface="Tahoma"/>
                <a:cs typeface="Tahoma"/>
              </a:rPr>
              <a:t>n</a:t>
            </a:r>
            <a:r>
              <a:rPr dirty="0" sz="1050" spc="-20">
                <a:latin typeface="Tahoma"/>
                <a:cs typeface="Tahoma"/>
              </a:rPr>
              <a:t> </a:t>
            </a:r>
            <a:r>
              <a:rPr dirty="0" sz="1050" spc="85">
                <a:latin typeface="Tahoma"/>
                <a:cs typeface="Tahoma"/>
              </a:rPr>
              <a:t>M</a:t>
            </a:r>
            <a:r>
              <a:rPr dirty="0" sz="1050" spc="40">
                <a:latin typeface="Tahoma"/>
                <a:cs typeface="Tahoma"/>
              </a:rPr>
              <a:t>e</a:t>
            </a:r>
            <a:r>
              <a:rPr dirty="0" sz="1050" spc="-60">
                <a:latin typeface="Tahoma"/>
                <a:cs typeface="Tahoma"/>
              </a:rPr>
              <a:t>d</a:t>
            </a:r>
            <a:r>
              <a:rPr dirty="0" sz="1050" spc="-30">
                <a:latin typeface="Tahoma"/>
                <a:cs typeface="Tahoma"/>
              </a:rPr>
              <a:t>.</a:t>
            </a:r>
            <a:r>
              <a:rPr dirty="0" sz="1050" spc="-25">
                <a:latin typeface="Tahoma"/>
                <a:cs typeface="Tahoma"/>
              </a:rPr>
              <a:t> </a:t>
            </a:r>
            <a:r>
              <a:rPr dirty="0" sz="1050" spc="20">
                <a:latin typeface="Tahoma"/>
                <a:cs typeface="Tahoma"/>
              </a:rPr>
              <a:t>202</a:t>
            </a:r>
            <a:r>
              <a:rPr dirty="0" sz="1050" spc="-55">
                <a:latin typeface="Tahoma"/>
                <a:cs typeface="Tahoma"/>
              </a:rPr>
              <a:t>1</a:t>
            </a:r>
            <a:r>
              <a:rPr dirty="0" sz="1050" spc="-75">
                <a:latin typeface="Tahoma"/>
                <a:cs typeface="Tahoma"/>
              </a:rPr>
              <a:t>;</a:t>
            </a:r>
            <a:r>
              <a:rPr dirty="0" sz="1050" spc="20">
                <a:latin typeface="Tahoma"/>
                <a:cs typeface="Tahoma"/>
              </a:rPr>
              <a:t>36</a:t>
            </a:r>
            <a:r>
              <a:rPr dirty="0" sz="1050" spc="-35">
                <a:latin typeface="Tahoma"/>
                <a:cs typeface="Tahoma"/>
              </a:rPr>
              <a:t>(</a:t>
            </a:r>
            <a:r>
              <a:rPr dirty="0" sz="1050" spc="-55">
                <a:latin typeface="Tahoma"/>
                <a:cs typeface="Tahoma"/>
              </a:rPr>
              <a:t>1</a:t>
            </a:r>
            <a:r>
              <a:rPr dirty="0" sz="1050" spc="20">
                <a:latin typeface="Tahoma"/>
                <a:cs typeface="Tahoma"/>
              </a:rPr>
              <a:t>1</a:t>
            </a:r>
            <a:r>
              <a:rPr dirty="0" sz="1050" spc="-35">
                <a:latin typeface="Tahoma"/>
                <a:cs typeface="Tahoma"/>
              </a:rPr>
              <a:t>)</a:t>
            </a:r>
            <a:r>
              <a:rPr dirty="0" sz="1050" spc="-75">
                <a:latin typeface="Tahoma"/>
                <a:cs typeface="Tahoma"/>
              </a:rPr>
              <a:t>:</a:t>
            </a:r>
            <a:r>
              <a:rPr dirty="0" sz="1050" spc="20">
                <a:latin typeface="Tahoma"/>
                <a:cs typeface="Tahoma"/>
              </a:rPr>
              <a:t>3</a:t>
            </a:r>
            <a:r>
              <a:rPr dirty="0" sz="1050" spc="-55">
                <a:latin typeface="Tahoma"/>
                <a:cs typeface="Tahoma"/>
              </a:rPr>
              <a:t>5</a:t>
            </a:r>
            <a:r>
              <a:rPr dirty="0" sz="1050" spc="20">
                <a:latin typeface="Tahoma"/>
                <a:cs typeface="Tahoma"/>
              </a:rPr>
              <a:t>4</a:t>
            </a:r>
            <a:r>
              <a:rPr dirty="0" sz="1050" spc="75">
                <a:latin typeface="Tahoma"/>
                <a:cs typeface="Tahoma"/>
              </a:rPr>
              <a:t>5</a:t>
            </a:r>
            <a:r>
              <a:rPr dirty="0" sz="1050" spc="10">
                <a:latin typeface="Tahoma"/>
                <a:cs typeface="Tahoma"/>
              </a:rPr>
              <a:t>–9</a:t>
            </a:r>
            <a:endParaRPr sz="1050">
              <a:latin typeface="Tahoma"/>
              <a:cs typeface="Tahoma"/>
            </a:endParaRPr>
          </a:p>
          <a:p>
            <a:pPr algn="ctr" marL="17145">
              <a:lnSpc>
                <a:spcPct val="100000"/>
              </a:lnSpc>
              <a:spcBef>
                <a:spcPts val="585"/>
              </a:spcBef>
            </a:pPr>
            <a:r>
              <a:rPr dirty="0" sz="1050" spc="-20">
                <a:latin typeface="Tahoma"/>
                <a:cs typeface="Tahoma"/>
              </a:rPr>
              <a:t>https://</a:t>
            </a:r>
            <a:r>
              <a:rPr dirty="0" sz="1050" spc="-20">
                <a:latin typeface="Tahoma"/>
                <a:cs typeface="Tahoma"/>
                <a:hlinkClick r:id="rId4"/>
              </a:rPr>
              <a:t>www.cdc.gov/women/lcod/2017</a:t>
            </a:r>
            <a:endParaRPr sz="10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67425" y="704786"/>
            <a:ext cx="2971800" cy="4439285"/>
            <a:chOff x="6067425" y="704786"/>
            <a:chExt cx="2971800" cy="44392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4575" y="1390650"/>
              <a:ext cx="2771775" cy="36956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096000" y="1362075"/>
              <a:ext cx="2828925" cy="3752850"/>
            </a:xfrm>
            <a:custGeom>
              <a:avLst/>
              <a:gdLst/>
              <a:ahLst/>
              <a:cxnLst/>
              <a:rect l="l" t="t" r="r" b="b"/>
              <a:pathLst>
                <a:path w="2828925" h="3752850">
                  <a:moveTo>
                    <a:pt x="0" y="3752850"/>
                  </a:moveTo>
                  <a:lnTo>
                    <a:pt x="2828925" y="3752850"/>
                  </a:lnTo>
                  <a:lnTo>
                    <a:pt x="2828925" y="0"/>
                  </a:lnTo>
                  <a:lnTo>
                    <a:pt x="0" y="0"/>
                  </a:lnTo>
                  <a:lnTo>
                    <a:pt x="0" y="3752850"/>
                  </a:lnTo>
                  <a:close/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00850" y="704786"/>
              <a:ext cx="1509649" cy="957262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46125" y="479742"/>
            <a:ext cx="3541395" cy="6096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55"/>
              <a:t>Susan</a:t>
            </a:r>
            <a:r>
              <a:rPr dirty="0" spc="-204"/>
              <a:t> </a:t>
            </a:r>
            <a:r>
              <a:rPr dirty="0" spc="5"/>
              <a:t>Brim,</a:t>
            </a:r>
            <a:r>
              <a:rPr dirty="0" spc="-190"/>
              <a:t> </a:t>
            </a:r>
            <a:r>
              <a:rPr dirty="0" spc="204"/>
              <a:t>MD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95250" y="1114425"/>
            <a:ext cx="5810250" cy="3952875"/>
            <a:chOff x="95250" y="1114425"/>
            <a:chExt cx="5810250" cy="395287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3850" y="1171575"/>
              <a:ext cx="5524500" cy="206692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95275" y="1143000"/>
              <a:ext cx="5581650" cy="2124075"/>
            </a:xfrm>
            <a:custGeom>
              <a:avLst/>
              <a:gdLst/>
              <a:ahLst/>
              <a:cxnLst/>
              <a:rect l="l" t="t" r="r" b="b"/>
              <a:pathLst>
                <a:path w="5581650" h="2124075">
                  <a:moveTo>
                    <a:pt x="0" y="2124075"/>
                  </a:moveTo>
                  <a:lnTo>
                    <a:pt x="5581650" y="2124075"/>
                  </a:lnTo>
                  <a:lnTo>
                    <a:pt x="5581650" y="0"/>
                  </a:lnTo>
                  <a:lnTo>
                    <a:pt x="0" y="0"/>
                  </a:lnTo>
                  <a:lnTo>
                    <a:pt x="0" y="2124075"/>
                  </a:lnTo>
                  <a:close/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400" y="2619375"/>
              <a:ext cx="2676525" cy="239077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23825" y="2590800"/>
              <a:ext cx="2733675" cy="2447925"/>
            </a:xfrm>
            <a:custGeom>
              <a:avLst/>
              <a:gdLst/>
              <a:ahLst/>
              <a:cxnLst/>
              <a:rect l="l" t="t" r="r" b="b"/>
              <a:pathLst>
                <a:path w="2733675" h="2447925">
                  <a:moveTo>
                    <a:pt x="0" y="2447925"/>
                  </a:moveTo>
                  <a:lnTo>
                    <a:pt x="2733675" y="2447925"/>
                  </a:lnTo>
                  <a:lnTo>
                    <a:pt x="2733675" y="0"/>
                  </a:lnTo>
                  <a:lnTo>
                    <a:pt x="0" y="0"/>
                  </a:lnTo>
                  <a:lnTo>
                    <a:pt x="0" y="2447925"/>
                  </a:lnTo>
                  <a:close/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48100" y="3105150"/>
              <a:ext cx="1509649" cy="957262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7067168" y="834072"/>
            <a:ext cx="964565" cy="5295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300" spc="35" b="1">
                <a:solidFill>
                  <a:srgbClr val="FF0000"/>
                </a:solidFill>
                <a:latin typeface="Arial"/>
                <a:cs typeface="Arial"/>
              </a:rPr>
              <a:t>2</a:t>
            </a:r>
            <a:r>
              <a:rPr dirty="0" sz="3300" spc="-40" b="1">
                <a:solidFill>
                  <a:srgbClr val="FF0000"/>
                </a:solidFill>
                <a:latin typeface="Arial"/>
                <a:cs typeface="Arial"/>
              </a:rPr>
              <a:t>0</a:t>
            </a:r>
            <a:r>
              <a:rPr dirty="0" sz="3300" spc="35" b="1">
                <a:solidFill>
                  <a:srgbClr val="FF0000"/>
                </a:solidFill>
                <a:latin typeface="Arial"/>
                <a:cs typeface="Arial"/>
              </a:rPr>
              <a:t>2</a:t>
            </a:r>
            <a:r>
              <a:rPr dirty="0" sz="3300" b="1">
                <a:solidFill>
                  <a:srgbClr val="FF0000"/>
                </a:solidFill>
                <a:latin typeface="Arial"/>
                <a:cs typeface="Arial"/>
              </a:rPr>
              <a:t>1</a:t>
            </a:r>
            <a:endParaRPr sz="33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16959" y="3240786"/>
            <a:ext cx="963930" cy="5295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300" spc="35" b="1">
                <a:solidFill>
                  <a:srgbClr val="FF0000"/>
                </a:solidFill>
                <a:latin typeface="Arial"/>
                <a:cs typeface="Arial"/>
              </a:rPr>
              <a:t>2</a:t>
            </a:r>
            <a:r>
              <a:rPr dirty="0" sz="3300" spc="-40" b="1">
                <a:solidFill>
                  <a:srgbClr val="FF0000"/>
                </a:solidFill>
                <a:latin typeface="Arial"/>
                <a:cs typeface="Arial"/>
              </a:rPr>
              <a:t>0</a:t>
            </a:r>
            <a:r>
              <a:rPr dirty="0" sz="3300" spc="35" b="1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dirty="0" sz="3300" b="1">
                <a:solidFill>
                  <a:srgbClr val="FF0000"/>
                </a:solidFill>
                <a:latin typeface="Arial"/>
                <a:cs typeface="Arial"/>
              </a:rPr>
              <a:t>9</a:t>
            </a:r>
            <a:endParaRPr sz="3300">
              <a:latin typeface="Arial"/>
              <a:cs typeface="Aria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19150" y="2228786"/>
            <a:ext cx="1509649" cy="957262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295275" y="2590800"/>
            <a:ext cx="2562225" cy="676275"/>
          </a:xfrm>
          <a:prstGeom prst="rect">
            <a:avLst/>
          </a:prstGeom>
          <a:ln w="57150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802640">
              <a:lnSpc>
                <a:spcPts val="2265"/>
              </a:lnSpc>
            </a:pPr>
            <a:r>
              <a:rPr dirty="0" sz="3300" spc="10" b="1">
                <a:solidFill>
                  <a:srgbClr val="FF0000"/>
                </a:solidFill>
                <a:latin typeface="Arial"/>
                <a:cs typeface="Arial"/>
              </a:rPr>
              <a:t>2018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363976" y="3963987"/>
            <a:ext cx="2235200" cy="863600"/>
            <a:chOff x="3363976" y="3963987"/>
            <a:chExt cx="2235200" cy="863600"/>
          </a:xfrm>
        </p:grpSpPr>
        <p:sp>
          <p:nvSpPr>
            <p:cNvPr id="18" name="object 18"/>
            <p:cNvSpPr/>
            <p:nvPr/>
          </p:nvSpPr>
          <p:spPr>
            <a:xfrm>
              <a:off x="3376676" y="3976687"/>
              <a:ext cx="2209800" cy="838200"/>
            </a:xfrm>
            <a:custGeom>
              <a:avLst/>
              <a:gdLst/>
              <a:ahLst/>
              <a:cxnLst/>
              <a:rect l="l" t="t" r="r" b="b"/>
              <a:pathLst>
                <a:path w="2209800" h="838200">
                  <a:moveTo>
                    <a:pt x="1790700" y="0"/>
                  </a:moveTo>
                  <a:lnTo>
                    <a:pt x="1790700" y="209550"/>
                  </a:lnTo>
                  <a:lnTo>
                    <a:pt x="0" y="209550"/>
                  </a:lnTo>
                  <a:lnTo>
                    <a:pt x="0" y="628650"/>
                  </a:lnTo>
                  <a:lnTo>
                    <a:pt x="1790700" y="628650"/>
                  </a:lnTo>
                  <a:lnTo>
                    <a:pt x="1790700" y="838200"/>
                  </a:lnTo>
                  <a:lnTo>
                    <a:pt x="2209800" y="419100"/>
                  </a:lnTo>
                  <a:lnTo>
                    <a:pt x="1790700" y="0"/>
                  </a:lnTo>
                  <a:close/>
                </a:path>
              </a:pathLst>
            </a:custGeom>
            <a:solidFill>
              <a:srgbClr val="8B141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376676" y="3976687"/>
              <a:ext cx="2209800" cy="838200"/>
            </a:xfrm>
            <a:custGeom>
              <a:avLst/>
              <a:gdLst/>
              <a:ahLst/>
              <a:cxnLst/>
              <a:rect l="l" t="t" r="r" b="b"/>
              <a:pathLst>
                <a:path w="2209800" h="838200">
                  <a:moveTo>
                    <a:pt x="0" y="209550"/>
                  </a:moveTo>
                  <a:lnTo>
                    <a:pt x="1790700" y="209550"/>
                  </a:lnTo>
                  <a:lnTo>
                    <a:pt x="1790700" y="0"/>
                  </a:lnTo>
                  <a:lnTo>
                    <a:pt x="2209800" y="419100"/>
                  </a:lnTo>
                  <a:lnTo>
                    <a:pt x="1790700" y="838200"/>
                  </a:lnTo>
                  <a:lnTo>
                    <a:pt x="1790700" y="628650"/>
                  </a:lnTo>
                  <a:lnTo>
                    <a:pt x="0" y="628650"/>
                  </a:lnTo>
                  <a:lnTo>
                    <a:pt x="0" y="209550"/>
                  </a:lnTo>
                  <a:close/>
                </a:path>
              </a:pathLst>
            </a:custGeom>
            <a:ln w="25400">
              <a:solidFill>
                <a:srgbClr val="640B0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9200" y="1371600"/>
            <a:ext cx="3981450" cy="31813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0532" y="294576"/>
            <a:ext cx="6845934" cy="6096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375"/>
              <a:t>LCS</a:t>
            </a:r>
            <a:r>
              <a:rPr dirty="0" spc="-135"/>
              <a:t> </a:t>
            </a:r>
            <a:r>
              <a:rPr dirty="0" spc="80"/>
              <a:t>is</a:t>
            </a:r>
            <a:r>
              <a:rPr dirty="0" spc="-185"/>
              <a:t> </a:t>
            </a:r>
            <a:r>
              <a:rPr dirty="0" spc="15"/>
              <a:t>quick,</a:t>
            </a:r>
            <a:r>
              <a:rPr dirty="0" spc="-160"/>
              <a:t> </a:t>
            </a:r>
            <a:r>
              <a:rPr dirty="0" spc="100"/>
              <a:t>easy</a:t>
            </a:r>
            <a:r>
              <a:rPr dirty="0" spc="-120"/>
              <a:t> </a:t>
            </a:r>
            <a:r>
              <a:rPr dirty="0" spc="40"/>
              <a:t>and</a:t>
            </a:r>
            <a:r>
              <a:rPr dirty="0" spc="-170"/>
              <a:t> </a:t>
            </a:r>
            <a:r>
              <a:rPr dirty="0" spc="75"/>
              <a:t>painless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79450" y="1400810"/>
            <a:ext cx="3427729" cy="2586990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298450" marR="5080" indent="-286385">
              <a:lnSpc>
                <a:spcPts val="2850"/>
              </a:lnSpc>
              <a:spcBef>
                <a:spcPts val="225"/>
              </a:spcBef>
              <a:buSzPct val="45833"/>
              <a:buChar char="•"/>
              <a:tabLst>
                <a:tab pos="298450" algn="l"/>
                <a:tab pos="299085" algn="l"/>
              </a:tabLst>
            </a:pPr>
            <a:r>
              <a:rPr dirty="0" sz="2400" spc="-114">
                <a:latin typeface="Tahoma"/>
                <a:cs typeface="Tahoma"/>
              </a:rPr>
              <a:t>5</a:t>
            </a:r>
            <a:r>
              <a:rPr dirty="0" sz="2400" spc="-300">
                <a:latin typeface="Tahoma"/>
                <a:cs typeface="Tahoma"/>
              </a:rPr>
              <a:t> </a:t>
            </a:r>
            <a:r>
              <a:rPr dirty="0" sz="2400" spc="15">
                <a:latin typeface="Tahoma"/>
                <a:cs typeface="Tahoma"/>
              </a:rPr>
              <a:t>t</a:t>
            </a:r>
            <a:r>
              <a:rPr dirty="0" sz="2400">
                <a:latin typeface="Tahoma"/>
                <a:cs typeface="Tahoma"/>
              </a:rPr>
              <a:t>o</a:t>
            </a:r>
            <a:r>
              <a:rPr dirty="0" sz="2400" spc="-260">
                <a:latin typeface="Tahoma"/>
                <a:cs typeface="Tahoma"/>
              </a:rPr>
              <a:t> </a:t>
            </a:r>
            <a:r>
              <a:rPr dirty="0" sz="2400" spc="-114">
                <a:latin typeface="Tahoma"/>
                <a:cs typeface="Tahoma"/>
              </a:rPr>
              <a:t>10</a:t>
            </a:r>
            <a:r>
              <a:rPr dirty="0" sz="2400" spc="-295">
                <a:latin typeface="Tahoma"/>
                <a:cs typeface="Tahoma"/>
              </a:rPr>
              <a:t> </a:t>
            </a:r>
            <a:r>
              <a:rPr dirty="0" sz="2400" spc="-70">
                <a:latin typeface="Tahoma"/>
                <a:cs typeface="Tahoma"/>
              </a:rPr>
              <a:t>m</a:t>
            </a:r>
            <a:r>
              <a:rPr dirty="0" sz="2400" spc="40">
                <a:latin typeface="Tahoma"/>
                <a:cs typeface="Tahoma"/>
              </a:rPr>
              <a:t>i</a:t>
            </a:r>
            <a:r>
              <a:rPr dirty="0" sz="2400" spc="-25">
                <a:latin typeface="Tahoma"/>
                <a:cs typeface="Tahoma"/>
              </a:rPr>
              <a:t>n</a:t>
            </a:r>
            <a:r>
              <a:rPr dirty="0" sz="2400" spc="-270">
                <a:latin typeface="Tahoma"/>
                <a:cs typeface="Tahoma"/>
              </a:rPr>
              <a:t> </a:t>
            </a:r>
            <a:r>
              <a:rPr dirty="0" sz="2400" spc="-75">
                <a:latin typeface="Tahoma"/>
                <a:cs typeface="Tahoma"/>
              </a:rPr>
              <a:t>L</a:t>
            </a:r>
            <a:r>
              <a:rPr dirty="0" sz="2400" spc="40">
                <a:latin typeface="Tahoma"/>
                <a:cs typeface="Tahoma"/>
              </a:rPr>
              <a:t>o</a:t>
            </a:r>
            <a:r>
              <a:rPr dirty="0" sz="2400" spc="-50">
                <a:latin typeface="Tahoma"/>
                <a:cs typeface="Tahoma"/>
              </a:rPr>
              <a:t>w</a:t>
            </a:r>
            <a:r>
              <a:rPr dirty="0" sz="2400" spc="-125">
                <a:latin typeface="Tahoma"/>
                <a:cs typeface="Tahoma"/>
              </a:rPr>
              <a:t>-</a:t>
            </a:r>
            <a:r>
              <a:rPr dirty="0" sz="2400" spc="-130">
                <a:latin typeface="Tahoma"/>
                <a:cs typeface="Tahoma"/>
              </a:rPr>
              <a:t>D</a:t>
            </a:r>
            <a:r>
              <a:rPr dirty="0" sz="2400" spc="-30">
                <a:latin typeface="Tahoma"/>
                <a:cs typeface="Tahoma"/>
              </a:rPr>
              <a:t>o</a:t>
            </a:r>
            <a:r>
              <a:rPr dirty="0" sz="2400" spc="-100">
                <a:latin typeface="Tahoma"/>
                <a:cs typeface="Tahoma"/>
              </a:rPr>
              <a:t>s</a:t>
            </a:r>
            <a:r>
              <a:rPr dirty="0" sz="2400" spc="-75">
                <a:latin typeface="Tahoma"/>
                <a:cs typeface="Tahoma"/>
              </a:rPr>
              <a:t>e</a:t>
            </a:r>
            <a:r>
              <a:rPr dirty="0" sz="2400" spc="-220">
                <a:latin typeface="Tahoma"/>
                <a:cs typeface="Tahoma"/>
              </a:rPr>
              <a:t> </a:t>
            </a:r>
            <a:r>
              <a:rPr dirty="0" sz="2400" spc="-95">
                <a:latin typeface="Tahoma"/>
                <a:cs typeface="Tahoma"/>
              </a:rPr>
              <a:t>C</a:t>
            </a:r>
            <a:r>
              <a:rPr dirty="0" sz="2400" spc="-80">
                <a:latin typeface="Tahoma"/>
                <a:cs typeface="Tahoma"/>
              </a:rPr>
              <a:t>T  </a:t>
            </a:r>
            <a:r>
              <a:rPr dirty="0" sz="2400" spc="-100">
                <a:latin typeface="Tahoma"/>
                <a:cs typeface="Tahoma"/>
              </a:rPr>
              <a:t>s</a:t>
            </a:r>
            <a:r>
              <a:rPr dirty="0" sz="2400" spc="10">
                <a:latin typeface="Tahoma"/>
                <a:cs typeface="Tahoma"/>
              </a:rPr>
              <a:t>c</a:t>
            </a:r>
            <a:r>
              <a:rPr dirty="0" sz="2400" spc="-65">
                <a:latin typeface="Tahoma"/>
                <a:cs typeface="Tahoma"/>
              </a:rPr>
              <a:t>a</a:t>
            </a:r>
            <a:r>
              <a:rPr dirty="0" sz="2400" spc="5">
                <a:latin typeface="Tahoma"/>
                <a:cs typeface="Tahoma"/>
              </a:rPr>
              <a:t>n</a:t>
            </a:r>
            <a:r>
              <a:rPr dirty="0" sz="2400" spc="-250">
                <a:latin typeface="Tahoma"/>
                <a:cs typeface="Tahoma"/>
              </a:rPr>
              <a:t>:</a:t>
            </a:r>
            <a:r>
              <a:rPr dirty="0" sz="2400" spc="-290">
                <a:latin typeface="Tahoma"/>
                <a:cs typeface="Tahoma"/>
              </a:rPr>
              <a:t> </a:t>
            </a:r>
            <a:r>
              <a:rPr dirty="0" u="heavy" sz="2400" spc="-3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N</a:t>
            </a:r>
            <a:r>
              <a:rPr dirty="0" u="heavy" sz="2400" spc="-12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O</a:t>
            </a:r>
            <a:r>
              <a:rPr dirty="0" u="heavy" sz="2400" spc="-114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T</a:t>
            </a:r>
            <a:r>
              <a:rPr dirty="0" u="heavy" sz="2400" spc="-31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dirty="0" u="heavy" sz="2400" spc="1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a</a:t>
            </a:r>
            <a:r>
              <a:rPr dirty="0" u="heavy" sz="2400" spc="-2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n</a:t>
            </a:r>
            <a:r>
              <a:rPr dirty="0" u="heavy" sz="2400" spc="-34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dirty="0" u="heavy" sz="2400" spc="-12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X</a:t>
            </a:r>
            <a:r>
              <a:rPr dirty="0" u="heavy" sz="2400" spc="-14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R</a:t>
            </a:r>
            <a:r>
              <a:rPr dirty="0" u="heavy" sz="2400" spc="-17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A</a:t>
            </a:r>
            <a:r>
              <a:rPr dirty="0" u="heavy" sz="2400" spc="-24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Y</a:t>
            </a:r>
            <a:endParaRPr sz="2400">
              <a:latin typeface="Tahoma"/>
              <a:cs typeface="Tahoma"/>
            </a:endParaRPr>
          </a:p>
          <a:p>
            <a:pPr marL="355600" indent="-343535">
              <a:lnSpc>
                <a:spcPts val="2830"/>
              </a:lnSpc>
              <a:buSzPct val="45833"/>
              <a:buFont typeface="Tahoma"/>
              <a:buChar char="•"/>
              <a:tabLst>
                <a:tab pos="355600" algn="l"/>
                <a:tab pos="356235" algn="l"/>
              </a:tabLst>
            </a:pPr>
            <a:r>
              <a:rPr dirty="0" sz="2400" spc="-225" b="1">
                <a:latin typeface="Tahoma"/>
                <a:cs typeface="Tahoma"/>
              </a:rPr>
              <a:t>ANNUAL</a:t>
            </a:r>
            <a:endParaRPr sz="2400">
              <a:latin typeface="Tahoma"/>
              <a:cs typeface="Tahoma"/>
            </a:endParaRPr>
          </a:p>
          <a:p>
            <a:pPr marL="355600" marR="661670" indent="-343535">
              <a:lnSpc>
                <a:spcPts val="2930"/>
              </a:lnSpc>
              <a:spcBef>
                <a:spcPts val="40"/>
              </a:spcBef>
              <a:buSzPct val="45833"/>
              <a:buChar char="•"/>
              <a:tabLst>
                <a:tab pos="355600" algn="l"/>
                <a:tab pos="356235" algn="l"/>
              </a:tabLst>
            </a:pPr>
            <a:r>
              <a:rPr dirty="0" sz="2400" spc="-5">
                <a:latin typeface="Tahoma"/>
                <a:cs typeface="Tahoma"/>
              </a:rPr>
              <a:t>L</a:t>
            </a:r>
            <a:r>
              <a:rPr dirty="0" sz="2400" spc="-95">
                <a:latin typeface="Tahoma"/>
                <a:cs typeface="Tahoma"/>
              </a:rPr>
              <a:t>C</a:t>
            </a:r>
            <a:r>
              <a:rPr dirty="0" sz="2400" spc="-55">
                <a:latin typeface="Tahoma"/>
                <a:cs typeface="Tahoma"/>
              </a:rPr>
              <a:t>S</a:t>
            </a:r>
            <a:r>
              <a:rPr dirty="0" sz="2400" spc="-310">
                <a:latin typeface="Tahoma"/>
                <a:cs typeface="Tahoma"/>
              </a:rPr>
              <a:t> </a:t>
            </a:r>
            <a:r>
              <a:rPr dirty="0" sz="2400" spc="10">
                <a:latin typeface="Tahoma"/>
                <a:cs typeface="Tahoma"/>
              </a:rPr>
              <a:t>a</a:t>
            </a:r>
            <a:r>
              <a:rPr dirty="0" sz="2400" spc="-60">
                <a:latin typeface="Tahoma"/>
                <a:cs typeface="Tahoma"/>
              </a:rPr>
              <a:t>d</a:t>
            </a:r>
            <a:r>
              <a:rPr dirty="0" sz="2400" spc="5">
                <a:latin typeface="Tahoma"/>
                <a:cs typeface="Tahoma"/>
              </a:rPr>
              <a:t>h</a:t>
            </a:r>
            <a:r>
              <a:rPr dirty="0" sz="2400" spc="-50">
                <a:latin typeface="Tahoma"/>
                <a:cs typeface="Tahoma"/>
              </a:rPr>
              <a:t>ere</a:t>
            </a:r>
            <a:r>
              <a:rPr dirty="0" sz="2400" spc="-95">
                <a:latin typeface="Tahoma"/>
                <a:cs typeface="Tahoma"/>
              </a:rPr>
              <a:t>n</a:t>
            </a:r>
            <a:r>
              <a:rPr dirty="0" sz="2400" spc="10">
                <a:latin typeface="Tahoma"/>
                <a:cs typeface="Tahoma"/>
              </a:rPr>
              <a:t>c</a:t>
            </a:r>
            <a:r>
              <a:rPr dirty="0" sz="2400" spc="-75">
                <a:latin typeface="Tahoma"/>
                <a:cs typeface="Tahoma"/>
              </a:rPr>
              <a:t>e</a:t>
            </a:r>
            <a:r>
              <a:rPr dirty="0" sz="2400" spc="-295">
                <a:latin typeface="Tahoma"/>
                <a:cs typeface="Tahoma"/>
              </a:rPr>
              <a:t> </a:t>
            </a:r>
            <a:r>
              <a:rPr dirty="0" sz="2400" spc="40">
                <a:latin typeface="Tahoma"/>
                <a:cs typeface="Tahoma"/>
              </a:rPr>
              <a:t>i</a:t>
            </a:r>
            <a:r>
              <a:rPr dirty="0" sz="2400" spc="-55">
                <a:latin typeface="Tahoma"/>
                <a:cs typeface="Tahoma"/>
              </a:rPr>
              <a:t>s  </a:t>
            </a:r>
            <a:r>
              <a:rPr dirty="0" sz="2400" spc="40">
                <a:latin typeface="Tahoma"/>
                <a:cs typeface="Tahoma"/>
              </a:rPr>
              <a:t>i</a:t>
            </a:r>
            <a:r>
              <a:rPr dirty="0" sz="2400" spc="-70">
                <a:latin typeface="Tahoma"/>
                <a:cs typeface="Tahoma"/>
              </a:rPr>
              <a:t>m</a:t>
            </a:r>
            <a:r>
              <a:rPr dirty="0" sz="2400" spc="15">
                <a:latin typeface="Tahoma"/>
                <a:cs typeface="Tahoma"/>
              </a:rPr>
              <a:t>p</a:t>
            </a:r>
            <a:r>
              <a:rPr dirty="0" sz="2400" spc="40">
                <a:latin typeface="Tahoma"/>
                <a:cs typeface="Tahoma"/>
              </a:rPr>
              <a:t>o</a:t>
            </a:r>
            <a:r>
              <a:rPr dirty="0" sz="2400" spc="-45">
                <a:latin typeface="Tahoma"/>
                <a:cs typeface="Tahoma"/>
              </a:rPr>
              <a:t>r</a:t>
            </a:r>
            <a:r>
              <a:rPr dirty="0" sz="2400" spc="15">
                <a:latin typeface="Tahoma"/>
                <a:cs typeface="Tahoma"/>
              </a:rPr>
              <a:t>t</a:t>
            </a:r>
            <a:r>
              <a:rPr dirty="0" sz="2400" spc="-65">
                <a:latin typeface="Tahoma"/>
                <a:cs typeface="Tahoma"/>
              </a:rPr>
              <a:t>a</a:t>
            </a:r>
            <a:r>
              <a:rPr dirty="0" sz="2400" spc="-70">
                <a:latin typeface="Tahoma"/>
                <a:cs typeface="Tahoma"/>
              </a:rPr>
              <a:t>n</a:t>
            </a:r>
            <a:r>
              <a:rPr dirty="0" sz="2400" spc="15">
                <a:latin typeface="Tahoma"/>
                <a:cs typeface="Tahoma"/>
              </a:rPr>
              <a:t>t</a:t>
            </a:r>
            <a:r>
              <a:rPr dirty="0" sz="2400" spc="-105">
                <a:latin typeface="Tahoma"/>
                <a:cs typeface="Tahoma"/>
              </a:rPr>
              <a:t>!</a:t>
            </a:r>
            <a:r>
              <a:rPr dirty="0" sz="2400" spc="-250">
                <a:latin typeface="Tahoma"/>
                <a:cs typeface="Tahoma"/>
              </a:rPr>
              <a:t> </a:t>
            </a:r>
            <a:r>
              <a:rPr dirty="0" sz="2400" spc="-245">
                <a:latin typeface="Tahoma"/>
                <a:cs typeface="Tahoma"/>
              </a:rPr>
              <a:t>(</a:t>
            </a:r>
            <a:r>
              <a:rPr dirty="0" sz="2400" spc="-114">
                <a:latin typeface="Tahoma"/>
                <a:cs typeface="Tahoma"/>
              </a:rPr>
              <a:t>6</a:t>
            </a:r>
            <a:r>
              <a:rPr dirty="0" sz="2400" spc="-110">
                <a:latin typeface="Tahoma"/>
                <a:cs typeface="Tahoma"/>
              </a:rPr>
              <a:t>0</a:t>
            </a:r>
            <a:r>
              <a:rPr dirty="0" sz="2400" spc="-365">
                <a:latin typeface="Tahoma"/>
                <a:cs typeface="Tahoma"/>
              </a:rPr>
              <a:t>%</a:t>
            </a:r>
            <a:r>
              <a:rPr dirty="0" sz="2400" spc="-260">
                <a:latin typeface="Tahoma"/>
                <a:cs typeface="Tahoma"/>
              </a:rPr>
              <a:t> </a:t>
            </a:r>
            <a:r>
              <a:rPr dirty="0" sz="2400" spc="-30">
                <a:latin typeface="Tahoma"/>
                <a:cs typeface="Tahoma"/>
              </a:rPr>
              <a:t>o</a:t>
            </a:r>
            <a:r>
              <a:rPr dirty="0" sz="2400" spc="-65">
                <a:latin typeface="Tahoma"/>
                <a:cs typeface="Tahoma"/>
              </a:rPr>
              <a:t>f</a:t>
            </a:r>
            <a:endParaRPr sz="2400">
              <a:latin typeface="Tahoma"/>
              <a:cs typeface="Tahoma"/>
            </a:endParaRPr>
          </a:p>
          <a:p>
            <a:pPr marL="355600">
              <a:lnSpc>
                <a:spcPts val="2740"/>
              </a:lnSpc>
            </a:pPr>
            <a:r>
              <a:rPr dirty="0" sz="2400" spc="10">
                <a:latin typeface="Tahoma"/>
                <a:cs typeface="Tahoma"/>
              </a:rPr>
              <a:t>c</a:t>
            </a:r>
            <a:r>
              <a:rPr dirty="0" sz="2400" spc="-65">
                <a:latin typeface="Tahoma"/>
                <a:cs typeface="Tahoma"/>
              </a:rPr>
              <a:t>a</a:t>
            </a:r>
            <a:r>
              <a:rPr dirty="0" sz="2400" spc="-65">
                <a:latin typeface="Tahoma"/>
                <a:cs typeface="Tahoma"/>
              </a:rPr>
              <a:t>n</a:t>
            </a:r>
            <a:r>
              <a:rPr dirty="0" sz="2400" spc="10">
                <a:latin typeface="Tahoma"/>
                <a:cs typeface="Tahoma"/>
              </a:rPr>
              <a:t>c</a:t>
            </a:r>
            <a:r>
              <a:rPr dirty="0" sz="2400" spc="-75">
                <a:latin typeface="Tahoma"/>
                <a:cs typeface="Tahoma"/>
              </a:rPr>
              <a:t>e</a:t>
            </a:r>
            <a:r>
              <a:rPr dirty="0" sz="2400" spc="-45">
                <a:latin typeface="Tahoma"/>
                <a:cs typeface="Tahoma"/>
              </a:rPr>
              <a:t>r</a:t>
            </a:r>
            <a:r>
              <a:rPr dirty="0" sz="2400" spc="-65">
                <a:latin typeface="Tahoma"/>
                <a:cs typeface="Tahoma"/>
              </a:rPr>
              <a:t>s</a:t>
            </a:r>
            <a:r>
              <a:rPr dirty="0" sz="2400" spc="-260">
                <a:latin typeface="Tahoma"/>
                <a:cs typeface="Tahoma"/>
              </a:rPr>
              <a:t> </a:t>
            </a:r>
            <a:r>
              <a:rPr dirty="0" sz="2400" spc="-65">
                <a:latin typeface="Tahoma"/>
                <a:cs typeface="Tahoma"/>
              </a:rPr>
              <a:t>we</a:t>
            </a:r>
            <a:r>
              <a:rPr dirty="0" sz="2400" spc="-45">
                <a:latin typeface="Tahoma"/>
                <a:cs typeface="Tahoma"/>
              </a:rPr>
              <a:t>r</a:t>
            </a:r>
            <a:r>
              <a:rPr dirty="0" sz="2400" spc="-75">
                <a:latin typeface="Tahoma"/>
                <a:cs typeface="Tahoma"/>
              </a:rPr>
              <a:t>e</a:t>
            </a:r>
            <a:r>
              <a:rPr dirty="0" sz="2400" spc="-300">
                <a:latin typeface="Tahoma"/>
                <a:cs typeface="Tahoma"/>
              </a:rPr>
              <a:t> </a:t>
            </a:r>
            <a:r>
              <a:rPr dirty="0" sz="2400" spc="10">
                <a:latin typeface="Tahoma"/>
                <a:cs typeface="Tahoma"/>
              </a:rPr>
              <a:t>c</a:t>
            </a:r>
            <a:r>
              <a:rPr dirty="0" sz="2400" spc="-65">
                <a:latin typeface="Tahoma"/>
                <a:cs typeface="Tahoma"/>
              </a:rPr>
              <a:t>a</a:t>
            </a:r>
            <a:r>
              <a:rPr dirty="0" sz="2400" spc="-70">
                <a:latin typeface="Tahoma"/>
                <a:cs typeface="Tahoma"/>
              </a:rPr>
              <a:t>u</a:t>
            </a:r>
            <a:r>
              <a:rPr dirty="0" sz="2400" spc="-135">
                <a:latin typeface="Tahoma"/>
                <a:cs typeface="Tahoma"/>
              </a:rPr>
              <a:t>g</a:t>
            </a:r>
            <a:r>
              <a:rPr dirty="0" sz="2400" spc="5">
                <a:latin typeface="Tahoma"/>
                <a:cs typeface="Tahoma"/>
              </a:rPr>
              <a:t>h</a:t>
            </a:r>
            <a:r>
              <a:rPr dirty="0" sz="2400" spc="5">
                <a:latin typeface="Tahoma"/>
                <a:cs typeface="Tahoma"/>
              </a:rPr>
              <a:t>t</a:t>
            </a:r>
            <a:r>
              <a:rPr dirty="0" sz="2400" spc="-290">
                <a:latin typeface="Tahoma"/>
                <a:cs typeface="Tahoma"/>
              </a:rPr>
              <a:t> </a:t>
            </a:r>
            <a:r>
              <a:rPr dirty="0" sz="2400" spc="45">
                <a:latin typeface="Tahoma"/>
                <a:cs typeface="Tahoma"/>
              </a:rPr>
              <a:t>i</a:t>
            </a:r>
            <a:r>
              <a:rPr dirty="0" sz="2400" spc="-25">
                <a:latin typeface="Tahoma"/>
                <a:cs typeface="Tahoma"/>
              </a:rPr>
              <a:t>n</a:t>
            </a:r>
            <a:endParaRPr sz="2400">
              <a:latin typeface="Tahoma"/>
              <a:cs typeface="Tahoma"/>
            </a:endParaRPr>
          </a:p>
          <a:p>
            <a:pPr marL="355600">
              <a:lnSpc>
                <a:spcPts val="2865"/>
              </a:lnSpc>
            </a:pPr>
            <a:r>
              <a:rPr dirty="0" sz="2400" spc="-65">
                <a:latin typeface="Tahoma"/>
                <a:cs typeface="Tahoma"/>
              </a:rPr>
              <a:t>a</a:t>
            </a:r>
            <a:r>
              <a:rPr dirty="0" sz="2400" spc="15">
                <a:latin typeface="Tahoma"/>
                <a:cs typeface="Tahoma"/>
              </a:rPr>
              <a:t>dd</a:t>
            </a:r>
            <a:r>
              <a:rPr dirty="0" sz="2400" spc="45">
                <a:latin typeface="Tahoma"/>
                <a:cs typeface="Tahoma"/>
              </a:rPr>
              <a:t>i</a:t>
            </a:r>
            <a:r>
              <a:rPr dirty="0" sz="2400" spc="10">
                <a:latin typeface="Tahoma"/>
                <a:cs typeface="Tahoma"/>
              </a:rPr>
              <a:t>t</a:t>
            </a:r>
            <a:r>
              <a:rPr dirty="0" sz="2400" spc="-25">
                <a:latin typeface="Tahoma"/>
                <a:cs typeface="Tahoma"/>
              </a:rPr>
              <a:t>i</a:t>
            </a:r>
            <a:r>
              <a:rPr dirty="0" sz="2400" spc="40">
                <a:latin typeface="Tahoma"/>
                <a:cs typeface="Tahoma"/>
              </a:rPr>
              <a:t>o</a:t>
            </a:r>
            <a:r>
              <a:rPr dirty="0" sz="2400" spc="-65">
                <a:latin typeface="Tahoma"/>
                <a:cs typeface="Tahoma"/>
              </a:rPr>
              <a:t>n</a:t>
            </a:r>
            <a:r>
              <a:rPr dirty="0" sz="2400" spc="-65">
                <a:latin typeface="Tahoma"/>
                <a:cs typeface="Tahoma"/>
              </a:rPr>
              <a:t>a</a:t>
            </a:r>
            <a:r>
              <a:rPr dirty="0" sz="2400" spc="60">
                <a:latin typeface="Tahoma"/>
                <a:cs typeface="Tahoma"/>
              </a:rPr>
              <a:t>l</a:t>
            </a:r>
            <a:r>
              <a:rPr dirty="0" sz="2400" spc="-245">
                <a:latin typeface="Tahoma"/>
                <a:cs typeface="Tahoma"/>
              </a:rPr>
              <a:t> </a:t>
            </a:r>
            <a:r>
              <a:rPr dirty="0" sz="2400" spc="-95">
                <a:latin typeface="Tahoma"/>
                <a:cs typeface="Tahoma"/>
              </a:rPr>
              <a:t>f</a:t>
            </a:r>
            <a:r>
              <a:rPr dirty="0" sz="2400" spc="-100">
                <a:latin typeface="Tahoma"/>
                <a:cs typeface="Tahoma"/>
              </a:rPr>
              <a:t>/</a:t>
            </a:r>
            <a:r>
              <a:rPr dirty="0" sz="2400" spc="-35">
                <a:latin typeface="Tahoma"/>
                <a:cs typeface="Tahoma"/>
              </a:rPr>
              <a:t>u</a:t>
            </a:r>
            <a:r>
              <a:rPr dirty="0" sz="2400" spc="-260">
                <a:latin typeface="Tahoma"/>
                <a:cs typeface="Tahoma"/>
              </a:rPr>
              <a:t> </a:t>
            </a:r>
            <a:r>
              <a:rPr dirty="0" sz="2400" spc="-95">
                <a:latin typeface="Tahoma"/>
                <a:cs typeface="Tahoma"/>
              </a:rPr>
              <a:t>C</a:t>
            </a:r>
            <a:r>
              <a:rPr dirty="0" sz="2400" spc="-114">
                <a:latin typeface="Tahoma"/>
                <a:cs typeface="Tahoma"/>
              </a:rPr>
              <a:t>T</a:t>
            </a:r>
            <a:r>
              <a:rPr dirty="0" sz="2400" spc="-245">
                <a:latin typeface="Tahoma"/>
                <a:cs typeface="Tahoma"/>
              </a:rPr>
              <a:t> </a:t>
            </a:r>
            <a:r>
              <a:rPr dirty="0" sz="2400" spc="-100">
                <a:latin typeface="Tahoma"/>
                <a:cs typeface="Tahoma"/>
              </a:rPr>
              <a:t>s</a:t>
            </a:r>
            <a:r>
              <a:rPr dirty="0" sz="2400" spc="10">
                <a:latin typeface="Tahoma"/>
                <a:cs typeface="Tahoma"/>
              </a:rPr>
              <a:t>c</a:t>
            </a:r>
            <a:r>
              <a:rPr dirty="0" sz="2400" spc="-65">
                <a:latin typeface="Tahoma"/>
                <a:cs typeface="Tahoma"/>
              </a:rPr>
              <a:t>a</a:t>
            </a:r>
            <a:r>
              <a:rPr dirty="0" sz="2400" spc="5">
                <a:latin typeface="Tahoma"/>
                <a:cs typeface="Tahoma"/>
              </a:rPr>
              <a:t>n</a:t>
            </a:r>
            <a:r>
              <a:rPr dirty="0" sz="2400" spc="-100">
                <a:latin typeface="Tahoma"/>
                <a:cs typeface="Tahoma"/>
              </a:rPr>
              <a:t>s</a:t>
            </a:r>
            <a:r>
              <a:rPr dirty="0" sz="2400" spc="-195">
                <a:latin typeface="Tahoma"/>
                <a:cs typeface="Tahoma"/>
              </a:rPr>
              <a:t>)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444" y="82867"/>
            <a:ext cx="5836285" cy="6324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950" spc="135"/>
              <a:t>Poor</a:t>
            </a:r>
            <a:r>
              <a:rPr dirty="0" sz="3950" spc="-114"/>
              <a:t> </a:t>
            </a:r>
            <a:r>
              <a:rPr dirty="0" sz="3950" spc="20"/>
              <a:t>uptake</a:t>
            </a:r>
            <a:r>
              <a:rPr dirty="0" sz="3950" spc="-95"/>
              <a:t> </a:t>
            </a:r>
            <a:r>
              <a:rPr dirty="0" sz="3950" spc="-65"/>
              <a:t>of</a:t>
            </a:r>
            <a:r>
              <a:rPr dirty="0" sz="3950" spc="-120"/>
              <a:t> </a:t>
            </a:r>
            <a:r>
              <a:rPr dirty="0" sz="3950" spc="405"/>
              <a:t>LCS</a:t>
            </a:r>
            <a:r>
              <a:rPr dirty="0" sz="3950" spc="-150"/>
              <a:t> </a:t>
            </a:r>
            <a:r>
              <a:rPr dirty="0" sz="3950"/>
              <a:t>in</a:t>
            </a:r>
            <a:r>
              <a:rPr dirty="0" sz="3950" spc="-95"/>
              <a:t> </a:t>
            </a:r>
            <a:r>
              <a:rPr dirty="0" sz="3950" spc="380"/>
              <a:t>CA</a:t>
            </a:r>
            <a:endParaRPr sz="3950"/>
          </a:p>
        </p:txBody>
      </p:sp>
      <p:sp>
        <p:nvSpPr>
          <p:cNvPr id="3" name="object 3"/>
          <p:cNvSpPr txBox="1"/>
          <p:nvPr/>
        </p:nvSpPr>
        <p:spPr>
          <a:xfrm>
            <a:off x="2660650" y="4779009"/>
            <a:ext cx="381000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15">
                <a:latin typeface="Tahoma"/>
                <a:cs typeface="Tahoma"/>
              </a:rPr>
              <a:t>Source:</a:t>
            </a:r>
            <a:r>
              <a:rPr dirty="0" sz="1050" spc="-95">
                <a:latin typeface="Tahoma"/>
                <a:cs typeface="Tahoma"/>
              </a:rPr>
              <a:t> </a:t>
            </a:r>
            <a:r>
              <a:rPr dirty="0" sz="1050" spc="20">
                <a:latin typeface="Tahoma"/>
                <a:cs typeface="Tahoma"/>
              </a:rPr>
              <a:t>American</a:t>
            </a:r>
            <a:r>
              <a:rPr dirty="0" sz="1050" spc="-85">
                <a:latin typeface="Tahoma"/>
                <a:cs typeface="Tahoma"/>
              </a:rPr>
              <a:t> </a:t>
            </a:r>
            <a:r>
              <a:rPr dirty="0" sz="1050" spc="20">
                <a:latin typeface="Tahoma"/>
                <a:cs typeface="Tahoma"/>
              </a:rPr>
              <a:t>Lung</a:t>
            </a:r>
            <a:r>
              <a:rPr dirty="0" sz="1050" spc="-10">
                <a:latin typeface="Tahoma"/>
                <a:cs typeface="Tahoma"/>
              </a:rPr>
              <a:t> </a:t>
            </a:r>
            <a:r>
              <a:rPr dirty="0" sz="1050" spc="5">
                <a:latin typeface="Tahoma"/>
                <a:cs typeface="Tahoma"/>
              </a:rPr>
              <a:t>Association.</a:t>
            </a:r>
            <a:r>
              <a:rPr dirty="0" sz="1050" spc="-20">
                <a:latin typeface="Tahoma"/>
                <a:cs typeface="Tahoma"/>
              </a:rPr>
              <a:t> </a:t>
            </a:r>
            <a:r>
              <a:rPr dirty="0" sz="1050" spc="10">
                <a:latin typeface="Tahoma"/>
                <a:cs typeface="Tahoma"/>
              </a:rPr>
              <a:t>State</a:t>
            </a:r>
            <a:r>
              <a:rPr dirty="0" sz="1050" spc="-10">
                <a:latin typeface="Tahoma"/>
                <a:cs typeface="Tahoma"/>
              </a:rPr>
              <a:t> </a:t>
            </a:r>
            <a:r>
              <a:rPr dirty="0" sz="1050" spc="-50">
                <a:latin typeface="Tahoma"/>
                <a:cs typeface="Tahoma"/>
              </a:rPr>
              <a:t>of</a:t>
            </a:r>
            <a:r>
              <a:rPr dirty="0" sz="1050" spc="-20">
                <a:latin typeface="Tahoma"/>
                <a:cs typeface="Tahoma"/>
              </a:rPr>
              <a:t> </a:t>
            </a:r>
            <a:r>
              <a:rPr dirty="0" sz="1050" spc="20">
                <a:latin typeface="Tahoma"/>
                <a:cs typeface="Tahoma"/>
              </a:rPr>
              <a:t>Lung</a:t>
            </a:r>
            <a:r>
              <a:rPr dirty="0" sz="1050" spc="-80">
                <a:latin typeface="Tahoma"/>
                <a:cs typeface="Tahoma"/>
              </a:rPr>
              <a:t> </a:t>
            </a:r>
            <a:r>
              <a:rPr dirty="0" sz="1050" spc="35">
                <a:latin typeface="Tahoma"/>
                <a:cs typeface="Tahoma"/>
              </a:rPr>
              <a:t>Cancer</a:t>
            </a:r>
            <a:r>
              <a:rPr dirty="0" sz="1050" spc="-75">
                <a:latin typeface="Tahoma"/>
                <a:cs typeface="Tahoma"/>
              </a:rPr>
              <a:t> </a:t>
            </a:r>
            <a:r>
              <a:rPr dirty="0" sz="1050" spc="15">
                <a:latin typeface="Tahoma"/>
                <a:cs typeface="Tahoma"/>
              </a:rPr>
              <a:t>2023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8452" y="1226438"/>
            <a:ext cx="2696845" cy="25984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marR="128270" indent="-343535">
              <a:lnSpc>
                <a:spcPct val="100400"/>
              </a:lnSpc>
              <a:spcBef>
                <a:spcPts val="95"/>
              </a:spcBef>
              <a:buSzPct val="52380"/>
              <a:buChar char="•"/>
              <a:tabLst>
                <a:tab pos="355600" algn="l"/>
                <a:tab pos="356235" algn="l"/>
              </a:tabLst>
            </a:pPr>
            <a:r>
              <a:rPr dirty="0" sz="2100" spc="-65">
                <a:latin typeface="Tahoma"/>
                <a:cs typeface="Tahoma"/>
              </a:rPr>
              <a:t>O</a:t>
            </a:r>
            <a:r>
              <a:rPr dirty="0" sz="2100" spc="-45">
                <a:latin typeface="Tahoma"/>
                <a:cs typeface="Tahoma"/>
              </a:rPr>
              <a:t>n</a:t>
            </a:r>
            <a:r>
              <a:rPr dirty="0" sz="2100" spc="45">
                <a:latin typeface="Tahoma"/>
                <a:cs typeface="Tahoma"/>
              </a:rPr>
              <a:t>l</a:t>
            </a:r>
            <a:r>
              <a:rPr dirty="0" sz="2100" spc="-65">
                <a:latin typeface="Tahoma"/>
                <a:cs typeface="Tahoma"/>
              </a:rPr>
              <a:t>y</a:t>
            </a:r>
            <a:r>
              <a:rPr dirty="0" sz="2100" spc="-215">
                <a:latin typeface="Tahoma"/>
                <a:cs typeface="Tahoma"/>
              </a:rPr>
              <a:t> </a:t>
            </a:r>
            <a:r>
              <a:rPr dirty="0" sz="2100" spc="-140">
                <a:latin typeface="Tahoma"/>
                <a:cs typeface="Tahoma"/>
              </a:rPr>
              <a:t>4</a:t>
            </a:r>
            <a:r>
              <a:rPr dirty="0" sz="2100" spc="-75">
                <a:latin typeface="Tahoma"/>
                <a:cs typeface="Tahoma"/>
              </a:rPr>
              <a:t>.</a:t>
            </a:r>
            <a:r>
              <a:rPr dirty="0" sz="2100" spc="-210">
                <a:latin typeface="Tahoma"/>
                <a:cs typeface="Tahoma"/>
              </a:rPr>
              <a:t>5%</a:t>
            </a:r>
            <a:r>
              <a:rPr dirty="0" sz="2100" spc="-280">
                <a:latin typeface="Tahoma"/>
                <a:cs typeface="Tahoma"/>
              </a:rPr>
              <a:t> </a:t>
            </a:r>
            <a:r>
              <a:rPr dirty="0" sz="2100" spc="-135">
                <a:latin typeface="Tahoma"/>
                <a:cs typeface="Tahoma"/>
              </a:rPr>
              <a:t>(</a:t>
            </a:r>
            <a:r>
              <a:rPr dirty="0" sz="2100" spc="-210">
                <a:latin typeface="Tahoma"/>
                <a:cs typeface="Tahoma"/>
              </a:rPr>
              <a:t>6%</a:t>
            </a:r>
            <a:r>
              <a:rPr dirty="0" sz="2100" spc="-280">
                <a:latin typeface="Tahoma"/>
                <a:cs typeface="Tahoma"/>
              </a:rPr>
              <a:t> </a:t>
            </a:r>
            <a:r>
              <a:rPr dirty="0" sz="2100" spc="40">
                <a:latin typeface="Tahoma"/>
                <a:cs typeface="Tahoma"/>
              </a:rPr>
              <a:t>i</a:t>
            </a:r>
            <a:r>
              <a:rPr dirty="0" sz="2100" spc="-15">
                <a:latin typeface="Tahoma"/>
                <a:cs typeface="Tahoma"/>
              </a:rPr>
              <a:t>n  </a:t>
            </a:r>
            <a:r>
              <a:rPr dirty="0" sz="2100" spc="-105">
                <a:latin typeface="Tahoma"/>
                <a:cs typeface="Tahoma"/>
              </a:rPr>
              <a:t>2</a:t>
            </a:r>
            <a:r>
              <a:rPr dirty="0" sz="2100" spc="-95">
                <a:latin typeface="Tahoma"/>
                <a:cs typeface="Tahoma"/>
              </a:rPr>
              <a:t>0</a:t>
            </a:r>
            <a:r>
              <a:rPr dirty="0" sz="2100" spc="-105">
                <a:latin typeface="Tahoma"/>
                <a:cs typeface="Tahoma"/>
              </a:rPr>
              <a:t>2</a:t>
            </a:r>
            <a:r>
              <a:rPr dirty="0" sz="2100" spc="-170">
                <a:latin typeface="Tahoma"/>
                <a:cs typeface="Tahoma"/>
              </a:rPr>
              <a:t>2</a:t>
            </a:r>
            <a:r>
              <a:rPr dirty="0" sz="2100" spc="-135">
                <a:latin typeface="Tahoma"/>
                <a:cs typeface="Tahoma"/>
              </a:rPr>
              <a:t>)</a:t>
            </a:r>
            <a:r>
              <a:rPr dirty="0" sz="2100" spc="-15">
                <a:latin typeface="Tahoma"/>
                <a:cs typeface="Tahoma"/>
              </a:rPr>
              <a:t>o</a:t>
            </a:r>
            <a:r>
              <a:rPr dirty="0" sz="2100" spc="-55">
                <a:latin typeface="Tahoma"/>
                <a:cs typeface="Tahoma"/>
              </a:rPr>
              <a:t>f</a:t>
            </a:r>
            <a:r>
              <a:rPr dirty="0" sz="2100" spc="-220">
                <a:latin typeface="Tahoma"/>
                <a:cs typeface="Tahoma"/>
              </a:rPr>
              <a:t> </a:t>
            </a:r>
            <a:r>
              <a:rPr dirty="0" sz="2100" spc="-60">
                <a:latin typeface="Tahoma"/>
                <a:cs typeface="Tahoma"/>
              </a:rPr>
              <a:t>e</a:t>
            </a:r>
            <a:r>
              <a:rPr dirty="0" sz="2100" spc="45">
                <a:latin typeface="Tahoma"/>
                <a:cs typeface="Tahoma"/>
              </a:rPr>
              <a:t>l</a:t>
            </a:r>
            <a:r>
              <a:rPr dirty="0" sz="2100" spc="40">
                <a:latin typeface="Tahoma"/>
                <a:cs typeface="Tahoma"/>
              </a:rPr>
              <a:t>i</a:t>
            </a:r>
            <a:r>
              <a:rPr dirty="0" sz="2100" spc="-110">
                <a:latin typeface="Tahoma"/>
                <a:cs typeface="Tahoma"/>
              </a:rPr>
              <a:t>g</a:t>
            </a:r>
            <a:r>
              <a:rPr dirty="0" sz="2100" spc="40">
                <a:latin typeface="Tahoma"/>
                <a:cs typeface="Tahoma"/>
              </a:rPr>
              <a:t>i</a:t>
            </a:r>
            <a:r>
              <a:rPr dirty="0" sz="2100" spc="-40">
                <a:latin typeface="Tahoma"/>
                <a:cs typeface="Tahoma"/>
              </a:rPr>
              <a:t>b</a:t>
            </a:r>
            <a:r>
              <a:rPr dirty="0" sz="2100" spc="45">
                <a:latin typeface="Tahoma"/>
                <a:cs typeface="Tahoma"/>
              </a:rPr>
              <a:t>l</a:t>
            </a:r>
            <a:r>
              <a:rPr dirty="0" sz="2100" spc="-65">
                <a:latin typeface="Tahoma"/>
                <a:cs typeface="Tahoma"/>
              </a:rPr>
              <a:t>e</a:t>
            </a:r>
            <a:r>
              <a:rPr dirty="0" sz="2100" spc="-200">
                <a:latin typeface="Tahoma"/>
                <a:cs typeface="Tahoma"/>
              </a:rPr>
              <a:t> </a:t>
            </a:r>
            <a:r>
              <a:rPr dirty="0" sz="2100" spc="-65">
                <a:latin typeface="Tahoma"/>
                <a:cs typeface="Tahoma"/>
              </a:rPr>
              <a:t>U.S.  </a:t>
            </a:r>
            <a:r>
              <a:rPr dirty="0" sz="2100" spc="-55">
                <a:latin typeface="Tahoma"/>
                <a:cs typeface="Tahoma"/>
              </a:rPr>
              <a:t>a</a:t>
            </a:r>
            <a:r>
              <a:rPr dirty="0" sz="2100" spc="35">
                <a:latin typeface="Tahoma"/>
                <a:cs typeface="Tahoma"/>
              </a:rPr>
              <a:t>d</a:t>
            </a:r>
            <a:r>
              <a:rPr dirty="0" sz="2100" spc="-50">
                <a:latin typeface="Tahoma"/>
                <a:cs typeface="Tahoma"/>
              </a:rPr>
              <a:t>u</a:t>
            </a:r>
            <a:r>
              <a:rPr dirty="0" sz="2100" spc="45">
                <a:latin typeface="Tahoma"/>
                <a:cs typeface="Tahoma"/>
              </a:rPr>
              <a:t>l</a:t>
            </a:r>
            <a:r>
              <a:rPr dirty="0" sz="2100" spc="40">
                <a:latin typeface="Tahoma"/>
                <a:cs typeface="Tahoma"/>
              </a:rPr>
              <a:t>t</a:t>
            </a:r>
            <a:r>
              <a:rPr dirty="0" sz="2100" spc="-60">
                <a:latin typeface="Tahoma"/>
                <a:cs typeface="Tahoma"/>
              </a:rPr>
              <a:t>s</a:t>
            </a:r>
            <a:r>
              <a:rPr dirty="0" sz="2100" spc="-265">
                <a:latin typeface="Tahoma"/>
                <a:cs typeface="Tahoma"/>
              </a:rPr>
              <a:t> </a:t>
            </a:r>
            <a:r>
              <a:rPr dirty="0" sz="2100" spc="-50">
                <a:latin typeface="Tahoma"/>
                <a:cs typeface="Tahoma"/>
              </a:rPr>
              <a:t>h</a:t>
            </a:r>
            <a:r>
              <a:rPr dirty="0" sz="2100" spc="-55">
                <a:latin typeface="Tahoma"/>
                <a:cs typeface="Tahoma"/>
              </a:rPr>
              <a:t>a</a:t>
            </a:r>
            <a:r>
              <a:rPr dirty="0" sz="2100" spc="-65">
                <a:latin typeface="Tahoma"/>
                <a:cs typeface="Tahoma"/>
              </a:rPr>
              <a:t>ve</a:t>
            </a:r>
            <a:r>
              <a:rPr dirty="0" sz="2100" spc="-204">
                <a:latin typeface="Tahoma"/>
                <a:cs typeface="Tahoma"/>
              </a:rPr>
              <a:t> </a:t>
            </a:r>
            <a:r>
              <a:rPr dirty="0" sz="2100" spc="-40">
                <a:latin typeface="Tahoma"/>
                <a:cs typeface="Tahoma"/>
              </a:rPr>
              <a:t>b</a:t>
            </a:r>
            <a:r>
              <a:rPr dirty="0" sz="2100" spc="-60">
                <a:latin typeface="Tahoma"/>
                <a:cs typeface="Tahoma"/>
              </a:rPr>
              <a:t>ee</a:t>
            </a:r>
            <a:r>
              <a:rPr dirty="0" sz="2100" spc="-15">
                <a:latin typeface="Tahoma"/>
                <a:cs typeface="Tahoma"/>
              </a:rPr>
              <a:t>n  </a:t>
            </a:r>
            <a:r>
              <a:rPr dirty="0" sz="2100" spc="-45">
                <a:latin typeface="Tahoma"/>
                <a:cs typeface="Tahoma"/>
              </a:rPr>
              <a:t>s</a:t>
            </a:r>
            <a:r>
              <a:rPr dirty="0" sz="2100">
                <a:latin typeface="Tahoma"/>
                <a:cs typeface="Tahoma"/>
              </a:rPr>
              <a:t>c</a:t>
            </a:r>
            <a:r>
              <a:rPr dirty="0" sz="2100" spc="-85">
                <a:latin typeface="Tahoma"/>
                <a:cs typeface="Tahoma"/>
              </a:rPr>
              <a:t>r</a:t>
            </a:r>
            <a:r>
              <a:rPr dirty="0" sz="2100" spc="-60">
                <a:latin typeface="Tahoma"/>
                <a:cs typeface="Tahoma"/>
              </a:rPr>
              <a:t>ee</a:t>
            </a:r>
            <a:r>
              <a:rPr dirty="0" sz="2100" spc="-50">
                <a:latin typeface="Tahoma"/>
                <a:cs typeface="Tahoma"/>
              </a:rPr>
              <a:t>n</a:t>
            </a:r>
            <a:r>
              <a:rPr dirty="0" sz="2100" spc="-60">
                <a:latin typeface="Tahoma"/>
                <a:cs typeface="Tahoma"/>
              </a:rPr>
              <a:t>e</a:t>
            </a:r>
            <a:r>
              <a:rPr dirty="0" sz="2100" spc="5">
                <a:latin typeface="Tahoma"/>
                <a:cs typeface="Tahoma"/>
              </a:rPr>
              <a:t>d</a:t>
            </a:r>
            <a:r>
              <a:rPr dirty="0" sz="2100" spc="-245">
                <a:latin typeface="Tahoma"/>
                <a:cs typeface="Tahoma"/>
              </a:rPr>
              <a:t> </a:t>
            </a:r>
            <a:r>
              <a:rPr dirty="0" sz="2100" spc="-45">
                <a:latin typeface="Tahoma"/>
                <a:cs typeface="Tahoma"/>
              </a:rPr>
              <a:t>s</a:t>
            </a:r>
            <a:r>
              <a:rPr dirty="0" sz="2100" spc="-5">
                <a:latin typeface="Tahoma"/>
                <a:cs typeface="Tahoma"/>
              </a:rPr>
              <a:t>o</a:t>
            </a:r>
            <a:r>
              <a:rPr dirty="0" sz="2100" spc="-220">
                <a:latin typeface="Tahoma"/>
                <a:cs typeface="Tahoma"/>
              </a:rPr>
              <a:t> </a:t>
            </a:r>
            <a:r>
              <a:rPr dirty="0" sz="2100" spc="-70">
                <a:latin typeface="Tahoma"/>
                <a:cs typeface="Tahoma"/>
              </a:rPr>
              <a:t>f</a:t>
            </a:r>
            <a:r>
              <a:rPr dirty="0" sz="2100" spc="-55">
                <a:latin typeface="Tahoma"/>
                <a:cs typeface="Tahoma"/>
              </a:rPr>
              <a:t>a</a:t>
            </a:r>
            <a:r>
              <a:rPr dirty="0" sz="2100" spc="-30">
                <a:latin typeface="Tahoma"/>
                <a:cs typeface="Tahoma"/>
              </a:rPr>
              <a:t>r</a:t>
            </a:r>
            <a:endParaRPr sz="2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Tahoma"/>
              <a:buChar char="•"/>
            </a:pPr>
            <a:endParaRPr sz="2050">
              <a:latin typeface="Tahoma"/>
              <a:cs typeface="Tahoma"/>
            </a:endParaRPr>
          </a:p>
          <a:p>
            <a:pPr marL="355600" marR="5080" indent="-343535">
              <a:lnSpc>
                <a:spcPct val="101299"/>
              </a:lnSpc>
              <a:buSzPct val="52380"/>
              <a:buChar char="•"/>
              <a:tabLst>
                <a:tab pos="355600" algn="l"/>
                <a:tab pos="356235" algn="l"/>
              </a:tabLst>
            </a:pPr>
            <a:r>
              <a:rPr dirty="0" sz="2100" spc="-20">
                <a:latin typeface="Tahoma"/>
                <a:cs typeface="Tahoma"/>
              </a:rPr>
              <a:t>Ca</a:t>
            </a:r>
            <a:r>
              <a:rPr dirty="0" sz="2100" spc="-25">
                <a:latin typeface="Tahoma"/>
                <a:cs typeface="Tahoma"/>
              </a:rPr>
              <a:t>l</a:t>
            </a:r>
            <a:r>
              <a:rPr dirty="0" sz="2100" spc="40">
                <a:latin typeface="Tahoma"/>
                <a:cs typeface="Tahoma"/>
              </a:rPr>
              <a:t>i</a:t>
            </a:r>
            <a:r>
              <a:rPr dirty="0" sz="2100" spc="-70">
                <a:latin typeface="Tahoma"/>
                <a:cs typeface="Tahoma"/>
              </a:rPr>
              <a:t>f</a:t>
            </a:r>
            <a:r>
              <a:rPr dirty="0" sz="2100" spc="55">
                <a:latin typeface="Tahoma"/>
                <a:cs typeface="Tahoma"/>
              </a:rPr>
              <a:t>o</a:t>
            </a:r>
            <a:r>
              <a:rPr dirty="0" sz="2100" spc="-85">
                <a:latin typeface="Tahoma"/>
                <a:cs typeface="Tahoma"/>
              </a:rPr>
              <a:t>r</a:t>
            </a:r>
            <a:r>
              <a:rPr dirty="0" sz="2100" spc="25">
                <a:latin typeface="Tahoma"/>
                <a:cs typeface="Tahoma"/>
              </a:rPr>
              <a:t>n</a:t>
            </a:r>
            <a:r>
              <a:rPr dirty="0" sz="2100" spc="-35">
                <a:latin typeface="Tahoma"/>
                <a:cs typeface="Tahoma"/>
              </a:rPr>
              <a:t>i</a:t>
            </a:r>
            <a:r>
              <a:rPr dirty="0" sz="2100" spc="-45">
                <a:latin typeface="Tahoma"/>
                <a:cs typeface="Tahoma"/>
              </a:rPr>
              <a:t>a</a:t>
            </a:r>
            <a:r>
              <a:rPr dirty="0" sz="2100" spc="-215">
                <a:latin typeface="Tahoma"/>
                <a:cs typeface="Tahoma"/>
              </a:rPr>
              <a:t> </a:t>
            </a:r>
            <a:r>
              <a:rPr dirty="0" sz="2100" spc="40">
                <a:latin typeface="Tahoma"/>
                <a:cs typeface="Tahoma"/>
              </a:rPr>
              <a:t>i</a:t>
            </a:r>
            <a:r>
              <a:rPr dirty="0" sz="2100" spc="-60">
                <a:latin typeface="Tahoma"/>
                <a:cs typeface="Tahoma"/>
              </a:rPr>
              <a:t>s</a:t>
            </a:r>
            <a:r>
              <a:rPr dirty="0" sz="2100" spc="-260">
                <a:latin typeface="Tahoma"/>
                <a:cs typeface="Tahoma"/>
              </a:rPr>
              <a:t> </a:t>
            </a:r>
            <a:r>
              <a:rPr dirty="0" sz="2100" spc="40">
                <a:latin typeface="Tahoma"/>
                <a:cs typeface="Tahoma"/>
              </a:rPr>
              <a:t>t</a:t>
            </a:r>
            <a:r>
              <a:rPr dirty="0" sz="2100" spc="-50">
                <a:latin typeface="Tahoma"/>
                <a:cs typeface="Tahoma"/>
              </a:rPr>
              <a:t>h</a:t>
            </a:r>
            <a:r>
              <a:rPr dirty="0" sz="2100" spc="-50">
                <a:latin typeface="Tahoma"/>
                <a:cs typeface="Tahoma"/>
              </a:rPr>
              <a:t>e  </a:t>
            </a:r>
            <a:r>
              <a:rPr dirty="0" sz="2100" spc="-185">
                <a:latin typeface="Tahoma"/>
                <a:cs typeface="Tahoma"/>
              </a:rPr>
              <a:t>W</a:t>
            </a:r>
            <a:r>
              <a:rPr dirty="0" sz="2100" spc="-120">
                <a:latin typeface="Tahoma"/>
                <a:cs typeface="Tahoma"/>
              </a:rPr>
              <a:t>O</a:t>
            </a:r>
            <a:r>
              <a:rPr dirty="0" sz="2100" spc="-80">
                <a:latin typeface="Tahoma"/>
                <a:cs typeface="Tahoma"/>
              </a:rPr>
              <a:t>R</a:t>
            </a:r>
            <a:r>
              <a:rPr dirty="0" sz="2100" spc="-70">
                <a:latin typeface="Tahoma"/>
                <a:cs typeface="Tahoma"/>
              </a:rPr>
              <a:t>S</a:t>
            </a:r>
            <a:r>
              <a:rPr dirty="0" sz="2100" spc="-100">
                <a:latin typeface="Tahoma"/>
                <a:cs typeface="Tahoma"/>
              </a:rPr>
              <a:t>T</a:t>
            </a:r>
            <a:r>
              <a:rPr dirty="0" sz="2100" spc="-280">
                <a:latin typeface="Tahoma"/>
                <a:cs typeface="Tahoma"/>
              </a:rPr>
              <a:t> </a:t>
            </a:r>
            <a:r>
              <a:rPr dirty="0" sz="2100" spc="-45">
                <a:latin typeface="Tahoma"/>
                <a:cs typeface="Tahoma"/>
              </a:rPr>
              <a:t>s</a:t>
            </a:r>
            <a:r>
              <a:rPr dirty="0" sz="2100" spc="40">
                <a:latin typeface="Tahoma"/>
                <a:cs typeface="Tahoma"/>
              </a:rPr>
              <a:t>t</a:t>
            </a:r>
            <a:r>
              <a:rPr dirty="0" sz="2100" spc="-55">
                <a:latin typeface="Tahoma"/>
                <a:cs typeface="Tahoma"/>
              </a:rPr>
              <a:t>a</a:t>
            </a:r>
            <a:r>
              <a:rPr dirty="0" sz="2100" spc="-30">
                <a:latin typeface="Tahoma"/>
                <a:cs typeface="Tahoma"/>
              </a:rPr>
              <a:t>t</a:t>
            </a:r>
            <a:r>
              <a:rPr dirty="0" sz="2100" spc="-65">
                <a:latin typeface="Tahoma"/>
                <a:cs typeface="Tahoma"/>
              </a:rPr>
              <a:t>e</a:t>
            </a:r>
            <a:r>
              <a:rPr dirty="0" sz="2100" spc="-200">
                <a:latin typeface="Tahoma"/>
                <a:cs typeface="Tahoma"/>
              </a:rPr>
              <a:t> </a:t>
            </a:r>
            <a:r>
              <a:rPr dirty="0" sz="2100" spc="-55">
                <a:latin typeface="Tahoma"/>
                <a:cs typeface="Tahoma"/>
              </a:rPr>
              <a:t>a</a:t>
            </a:r>
            <a:r>
              <a:rPr dirty="0" sz="2100" spc="5">
                <a:latin typeface="Tahoma"/>
                <a:cs typeface="Tahoma"/>
              </a:rPr>
              <a:t>t</a:t>
            </a:r>
            <a:r>
              <a:rPr dirty="0" sz="2100" spc="-240">
                <a:latin typeface="Tahoma"/>
                <a:cs typeface="Tahoma"/>
              </a:rPr>
              <a:t> </a:t>
            </a:r>
            <a:r>
              <a:rPr dirty="0" sz="2100" spc="-140">
                <a:latin typeface="Tahoma"/>
                <a:cs typeface="Tahoma"/>
              </a:rPr>
              <a:t>0</a:t>
            </a:r>
            <a:r>
              <a:rPr dirty="0" sz="2100" spc="-75">
                <a:latin typeface="Tahoma"/>
                <a:cs typeface="Tahoma"/>
              </a:rPr>
              <a:t>.</a:t>
            </a:r>
            <a:r>
              <a:rPr dirty="0" sz="2100" spc="-150">
                <a:latin typeface="Tahoma"/>
                <a:cs typeface="Tahoma"/>
              </a:rPr>
              <a:t>7%  </a:t>
            </a:r>
            <a:r>
              <a:rPr dirty="0" sz="2100" spc="-135">
                <a:latin typeface="Tahoma"/>
                <a:cs typeface="Tahoma"/>
              </a:rPr>
              <a:t>(</a:t>
            </a:r>
            <a:r>
              <a:rPr dirty="0" sz="2100" spc="-175">
                <a:latin typeface="Tahoma"/>
                <a:cs typeface="Tahoma"/>
              </a:rPr>
              <a:t>1</a:t>
            </a:r>
            <a:r>
              <a:rPr dirty="0" sz="2100" spc="-320">
                <a:latin typeface="Tahoma"/>
                <a:cs typeface="Tahoma"/>
              </a:rPr>
              <a:t>%</a:t>
            </a:r>
            <a:r>
              <a:rPr dirty="0" sz="2100" spc="-215">
                <a:latin typeface="Tahoma"/>
                <a:cs typeface="Tahoma"/>
              </a:rPr>
              <a:t> </a:t>
            </a:r>
            <a:r>
              <a:rPr dirty="0" sz="2100" spc="40">
                <a:latin typeface="Tahoma"/>
                <a:cs typeface="Tahoma"/>
              </a:rPr>
              <a:t>i</a:t>
            </a:r>
            <a:r>
              <a:rPr dirty="0" sz="2100" spc="-20">
                <a:latin typeface="Tahoma"/>
                <a:cs typeface="Tahoma"/>
              </a:rPr>
              <a:t>n</a:t>
            </a:r>
            <a:r>
              <a:rPr dirty="0" sz="2100" spc="-229">
                <a:latin typeface="Tahoma"/>
                <a:cs typeface="Tahoma"/>
              </a:rPr>
              <a:t> </a:t>
            </a:r>
            <a:r>
              <a:rPr dirty="0" sz="2100" spc="-105">
                <a:latin typeface="Tahoma"/>
                <a:cs typeface="Tahoma"/>
              </a:rPr>
              <a:t>2</a:t>
            </a:r>
            <a:r>
              <a:rPr dirty="0" sz="2100" spc="-95">
                <a:latin typeface="Tahoma"/>
                <a:cs typeface="Tahoma"/>
              </a:rPr>
              <a:t>0</a:t>
            </a:r>
            <a:r>
              <a:rPr dirty="0" sz="2100" spc="-175">
                <a:latin typeface="Tahoma"/>
                <a:cs typeface="Tahoma"/>
              </a:rPr>
              <a:t>2</a:t>
            </a:r>
            <a:r>
              <a:rPr dirty="0" sz="2100" spc="-135">
                <a:latin typeface="Tahoma"/>
                <a:cs typeface="Tahoma"/>
              </a:rPr>
              <a:t>2)</a:t>
            </a:r>
            <a:endParaRPr sz="21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95975" y="1095375"/>
            <a:ext cx="3076575" cy="307657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114675" y="1647825"/>
            <a:ext cx="2733675" cy="2047875"/>
            <a:chOff x="3114675" y="1647825"/>
            <a:chExt cx="2733675" cy="204787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14675" y="1647825"/>
              <a:ext cx="2733675" cy="204787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29275" y="2990850"/>
              <a:ext cx="219075" cy="3048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06120" rIns="0" bIns="0" rtlCol="0" vert="horz">
            <a:spAutoFit/>
          </a:bodyPr>
          <a:lstStyle/>
          <a:p>
            <a:pPr marL="658495" marR="5080">
              <a:lnSpc>
                <a:spcPct val="100499"/>
              </a:lnSpc>
              <a:spcBef>
                <a:spcPts val="110"/>
              </a:spcBef>
            </a:pPr>
            <a:r>
              <a:rPr dirty="0" spc="375"/>
              <a:t>CA</a:t>
            </a:r>
            <a:r>
              <a:rPr dirty="0" spc="-140"/>
              <a:t> </a:t>
            </a:r>
            <a:r>
              <a:rPr dirty="0" spc="20"/>
              <a:t>National</a:t>
            </a:r>
            <a:r>
              <a:rPr dirty="0" spc="-114"/>
              <a:t> </a:t>
            </a:r>
            <a:r>
              <a:rPr dirty="0" spc="85"/>
              <a:t>Rankings</a:t>
            </a:r>
            <a:r>
              <a:rPr dirty="0" spc="-190"/>
              <a:t> </a:t>
            </a:r>
            <a:r>
              <a:rPr dirty="0" spc="-75"/>
              <a:t>for</a:t>
            </a:r>
            <a:r>
              <a:rPr dirty="0" spc="-155"/>
              <a:t> </a:t>
            </a:r>
            <a:r>
              <a:rPr dirty="0" spc="45"/>
              <a:t>Lung </a:t>
            </a:r>
            <a:r>
              <a:rPr dirty="0" spc="-1175"/>
              <a:t> </a:t>
            </a:r>
            <a:r>
              <a:rPr dirty="0" spc="125"/>
              <a:t>Cancer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66334" y="4705667"/>
            <a:ext cx="1640839" cy="338455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 marR="5080">
              <a:lnSpc>
                <a:spcPts val="1200"/>
              </a:lnSpc>
              <a:spcBef>
                <a:spcPts val="190"/>
              </a:spcBef>
            </a:pPr>
            <a:r>
              <a:rPr dirty="0" sz="1050" spc="40">
                <a:latin typeface="Tahoma"/>
                <a:cs typeface="Tahoma"/>
              </a:rPr>
              <a:t>A</a:t>
            </a:r>
            <a:r>
              <a:rPr dirty="0" sz="1050" spc="10">
                <a:latin typeface="Tahoma"/>
                <a:cs typeface="Tahoma"/>
              </a:rPr>
              <a:t>m</a:t>
            </a:r>
            <a:r>
              <a:rPr dirty="0" sz="1050" spc="40">
                <a:latin typeface="Tahoma"/>
                <a:cs typeface="Tahoma"/>
              </a:rPr>
              <a:t>e</a:t>
            </a:r>
            <a:r>
              <a:rPr dirty="0" sz="1050" spc="-10">
                <a:latin typeface="Tahoma"/>
                <a:cs typeface="Tahoma"/>
              </a:rPr>
              <a:t>r</a:t>
            </a:r>
            <a:r>
              <a:rPr dirty="0" sz="1050" spc="-20">
                <a:latin typeface="Tahoma"/>
                <a:cs typeface="Tahoma"/>
              </a:rPr>
              <a:t>i</a:t>
            </a:r>
            <a:r>
              <a:rPr dirty="0" sz="1050" spc="30">
                <a:latin typeface="Tahoma"/>
                <a:cs typeface="Tahoma"/>
              </a:rPr>
              <a:t>c</a:t>
            </a:r>
            <a:r>
              <a:rPr dirty="0" sz="1050" spc="45">
                <a:latin typeface="Tahoma"/>
                <a:cs typeface="Tahoma"/>
              </a:rPr>
              <a:t>a</a:t>
            </a:r>
            <a:r>
              <a:rPr dirty="0" sz="1050" spc="-5">
                <a:latin typeface="Tahoma"/>
                <a:cs typeface="Tahoma"/>
              </a:rPr>
              <a:t>n</a:t>
            </a:r>
            <a:r>
              <a:rPr dirty="0" sz="1050" spc="-90">
                <a:latin typeface="Tahoma"/>
                <a:cs typeface="Tahoma"/>
              </a:rPr>
              <a:t> </a:t>
            </a:r>
            <a:r>
              <a:rPr dirty="0" sz="1050" spc="70">
                <a:latin typeface="Tahoma"/>
                <a:cs typeface="Tahoma"/>
              </a:rPr>
              <a:t>L</a:t>
            </a:r>
            <a:r>
              <a:rPr dirty="0" sz="1050" spc="5">
                <a:latin typeface="Tahoma"/>
                <a:cs typeface="Tahoma"/>
              </a:rPr>
              <a:t>un</a:t>
            </a:r>
            <a:r>
              <a:rPr dirty="0" sz="1050">
                <a:latin typeface="Tahoma"/>
                <a:cs typeface="Tahoma"/>
              </a:rPr>
              <a:t>g</a:t>
            </a:r>
            <a:r>
              <a:rPr dirty="0" sz="1050" spc="-90">
                <a:latin typeface="Tahoma"/>
                <a:cs typeface="Tahoma"/>
              </a:rPr>
              <a:t> </a:t>
            </a:r>
            <a:r>
              <a:rPr dirty="0" sz="1050" spc="114">
                <a:latin typeface="Tahoma"/>
                <a:cs typeface="Tahoma"/>
              </a:rPr>
              <a:t>A</a:t>
            </a:r>
            <a:r>
              <a:rPr dirty="0" sz="1050" spc="35">
                <a:latin typeface="Tahoma"/>
                <a:cs typeface="Tahoma"/>
              </a:rPr>
              <a:t>ss</a:t>
            </a:r>
            <a:r>
              <a:rPr dirty="0" sz="1050" spc="55">
                <a:latin typeface="Tahoma"/>
                <a:cs typeface="Tahoma"/>
              </a:rPr>
              <a:t>o</a:t>
            </a:r>
            <a:r>
              <a:rPr dirty="0" sz="1050" spc="20">
                <a:latin typeface="Tahoma"/>
                <a:cs typeface="Tahoma"/>
              </a:rPr>
              <a:t>c</a:t>
            </a:r>
            <a:r>
              <a:rPr dirty="0" sz="1050">
                <a:latin typeface="Tahoma"/>
                <a:cs typeface="Tahoma"/>
              </a:rPr>
              <a:t>i</a:t>
            </a:r>
            <a:r>
              <a:rPr dirty="0" sz="1050" spc="40">
                <a:latin typeface="Tahoma"/>
                <a:cs typeface="Tahoma"/>
              </a:rPr>
              <a:t>a</a:t>
            </a:r>
            <a:r>
              <a:rPr dirty="0" sz="1050" spc="-130">
                <a:latin typeface="Tahoma"/>
                <a:cs typeface="Tahoma"/>
              </a:rPr>
              <a:t>t</a:t>
            </a:r>
            <a:r>
              <a:rPr dirty="0" sz="1050" spc="55">
                <a:latin typeface="Tahoma"/>
                <a:cs typeface="Tahoma"/>
              </a:rPr>
              <a:t>i</a:t>
            </a:r>
            <a:r>
              <a:rPr dirty="0" sz="1050" spc="-50">
                <a:latin typeface="Tahoma"/>
                <a:cs typeface="Tahoma"/>
              </a:rPr>
              <a:t>o</a:t>
            </a:r>
            <a:r>
              <a:rPr dirty="0" sz="1050" spc="-5">
                <a:latin typeface="Tahoma"/>
                <a:cs typeface="Tahoma"/>
              </a:rPr>
              <a:t>n  </a:t>
            </a:r>
            <a:r>
              <a:rPr dirty="0" sz="1050" spc="25">
                <a:latin typeface="Tahoma"/>
                <a:cs typeface="Tahoma"/>
              </a:rPr>
              <a:t>2023</a:t>
            </a:r>
            <a:endParaRPr sz="105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9736" y="1682999"/>
            <a:ext cx="7802245" cy="2736850"/>
            <a:chOff x="649736" y="1682999"/>
            <a:chExt cx="7802245" cy="27368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9736" y="1682999"/>
              <a:ext cx="7801895" cy="27366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248524" y="1809749"/>
              <a:ext cx="1133475" cy="1524000"/>
            </a:xfrm>
            <a:custGeom>
              <a:avLst/>
              <a:gdLst/>
              <a:ahLst/>
              <a:cxnLst/>
              <a:rect l="l" t="t" r="r" b="b"/>
              <a:pathLst>
                <a:path w="1133475" h="1524000">
                  <a:moveTo>
                    <a:pt x="0" y="188975"/>
                  </a:moveTo>
                  <a:lnTo>
                    <a:pt x="6748" y="138729"/>
                  </a:lnTo>
                  <a:lnTo>
                    <a:pt x="25795" y="93584"/>
                  </a:lnTo>
                  <a:lnTo>
                    <a:pt x="55340" y="55340"/>
                  </a:lnTo>
                  <a:lnTo>
                    <a:pt x="93584" y="25795"/>
                  </a:lnTo>
                  <a:lnTo>
                    <a:pt x="138729" y="6748"/>
                  </a:lnTo>
                  <a:lnTo>
                    <a:pt x="188976" y="0"/>
                  </a:lnTo>
                  <a:lnTo>
                    <a:pt x="944499" y="0"/>
                  </a:lnTo>
                  <a:lnTo>
                    <a:pt x="994745" y="6748"/>
                  </a:lnTo>
                  <a:lnTo>
                    <a:pt x="1039890" y="25795"/>
                  </a:lnTo>
                  <a:lnTo>
                    <a:pt x="1078134" y="55340"/>
                  </a:lnTo>
                  <a:lnTo>
                    <a:pt x="1107679" y="93584"/>
                  </a:lnTo>
                  <a:lnTo>
                    <a:pt x="1126726" y="138729"/>
                  </a:lnTo>
                  <a:lnTo>
                    <a:pt x="1133475" y="188975"/>
                  </a:lnTo>
                  <a:lnTo>
                    <a:pt x="1133475" y="1335023"/>
                  </a:lnTo>
                  <a:lnTo>
                    <a:pt x="1126726" y="1385270"/>
                  </a:lnTo>
                  <a:lnTo>
                    <a:pt x="1107679" y="1430415"/>
                  </a:lnTo>
                  <a:lnTo>
                    <a:pt x="1078134" y="1468659"/>
                  </a:lnTo>
                  <a:lnTo>
                    <a:pt x="1039890" y="1498204"/>
                  </a:lnTo>
                  <a:lnTo>
                    <a:pt x="994745" y="1517251"/>
                  </a:lnTo>
                  <a:lnTo>
                    <a:pt x="944499" y="1524000"/>
                  </a:lnTo>
                  <a:lnTo>
                    <a:pt x="188976" y="1524000"/>
                  </a:lnTo>
                  <a:lnTo>
                    <a:pt x="138729" y="1517251"/>
                  </a:lnTo>
                  <a:lnTo>
                    <a:pt x="93584" y="1498204"/>
                  </a:lnTo>
                  <a:lnTo>
                    <a:pt x="55340" y="1468659"/>
                  </a:lnTo>
                  <a:lnTo>
                    <a:pt x="25795" y="1430415"/>
                  </a:lnTo>
                  <a:lnTo>
                    <a:pt x="6748" y="1385270"/>
                  </a:lnTo>
                  <a:lnTo>
                    <a:pt x="0" y="1335023"/>
                  </a:lnTo>
                  <a:lnTo>
                    <a:pt x="0" y="188975"/>
                  </a:lnTo>
                  <a:close/>
                </a:path>
              </a:pathLst>
            </a:custGeom>
            <a:ln w="571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6600" y="2571750"/>
            <a:ext cx="3981450" cy="199072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8630" y="283146"/>
            <a:ext cx="1800860" cy="6096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00"/>
              <a:t>Sign</a:t>
            </a:r>
            <a:r>
              <a:rPr dirty="0" spc="-190"/>
              <a:t> </a:t>
            </a:r>
            <a:r>
              <a:rPr dirty="0" spc="-75"/>
              <a:t>up!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8165" y="1299146"/>
            <a:ext cx="6729095" cy="10356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69875" indent="-257810">
              <a:lnSpc>
                <a:spcPct val="100000"/>
              </a:lnSpc>
              <a:spcBef>
                <a:spcPts val="105"/>
              </a:spcBef>
              <a:buClr>
                <a:srgbClr val="8B1414"/>
              </a:buClr>
              <a:buSzPct val="78787"/>
              <a:buFont typeface="Wingdings"/>
              <a:buChar char=""/>
              <a:tabLst>
                <a:tab pos="270510" algn="l"/>
              </a:tabLst>
            </a:pPr>
            <a:r>
              <a:rPr dirty="0" u="heavy" sz="33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3"/>
              </a:rPr>
              <a:t>Jeffrey.b.velotta@kp.org</a:t>
            </a:r>
            <a:endParaRPr sz="3300">
              <a:latin typeface="Arial"/>
              <a:cs typeface="Arial"/>
            </a:endParaRPr>
          </a:p>
          <a:p>
            <a:pPr marL="269875" indent="-257810">
              <a:lnSpc>
                <a:spcPct val="100000"/>
              </a:lnSpc>
              <a:spcBef>
                <a:spcPts val="25"/>
              </a:spcBef>
              <a:buClr>
                <a:srgbClr val="8B1414"/>
              </a:buClr>
              <a:buSzPct val="78787"/>
              <a:buFont typeface="Wingdings"/>
              <a:buChar char=""/>
              <a:tabLst>
                <a:tab pos="270510" algn="l"/>
              </a:tabLst>
            </a:pPr>
            <a:r>
              <a:rPr dirty="0" u="heavy" sz="33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https://fansstudy.ucsf.edu/home</a:t>
            </a:r>
            <a:endParaRPr sz="33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3366" y="3186620"/>
            <a:ext cx="1458468" cy="146583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594353" y="4159567"/>
            <a:ext cx="1140460" cy="186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latin typeface="Tahoma"/>
                <a:cs typeface="Tahoma"/>
              </a:rPr>
              <a:t>fansstudy.ucsf.edu</a:t>
            </a:r>
            <a:endParaRPr sz="10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5750" y="352425"/>
            <a:ext cx="8572500" cy="3619500"/>
            <a:chOff x="285750" y="352425"/>
            <a:chExt cx="8572500" cy="3619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750" y="352425"/>
              <a:ext cx="8572500" cy="36195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95350" y="1971675"/>
              <a:ext cx="3086100" cy="219075"/>
            </a:xfrm>
            <a:custGeom>
              <a:avLst/>
              <a:gdLst/>
              <a:ahLst/>
              <a:cxnLst/>
              <a:rect l="l" t="t" r="r" b="b"/>
              <a:pathLst>
                <a:path w="3086100" h="219075">
                  <a:moveTo>
                    <a:pt x="0" y="36575"/>
                  </a:moveTo>
                  <a:lnTo>
                    <a:pt x="2869" y="22342"/>
                  </a:lnTo>
                  <a:lnTo>
                    <a:pt x="10693" y="10715"/>
                  </a:lnTo>
                  <a:lnTo>
                    <a:pt x="22299" y="2875"/>
                  </a:lnTo>
                  <a:lnTo>
                    <a:pt x="36512" y="0"/>
                  </a:lnTo>
                  <a:lnTo>
                    <a:pt x="3049524" y="0"/>
                  </a:lnTo>
                  <a:lnTo>
                    <a:pt x="3063757" y="2875"/>
                  </a:lnTo>
                  <a:lnTo>
                    <a:pt x="3075384" y="10715"/>
                  </a:lnTo>
                  <a:lnTo>
                    <a:pt x="3083224" y="22342"/>
                  </a:lnTo>
                  <a:lnTo>
                    <a:pt x="3086100" y="36575"/>
                  </a:lnTo>
                  <a:lnTo>
                    <a:pt x="3086100" y="182498"/>
                  </a:lnTo>
                  <a:lnTo>
                    <a:pt x="3083224" y="196732"/>
                  </a:lnTo>
                  <a:lnTo>
                    <a:pt x="3075384" y="208359"/>
                  </a:lnTo>
                  <a:lnTo>
                    <a:pt x="3063757" y="216199"/>
                  </a:lnTo>
                  <a:lnTo>
                    <a:pt x="3049524" y="219074"/>
                  </a:lnTo>
                  <a:lnTo>
                    <a:pt x="36512" y="219074"/>
                  </a:lnTo>
                  <a:lnTo>
                    <a:pt x="22299" y="216199"/>
                  </a:lnTo>
                  <a:lnTo>
                    <a:pt x="10693" y="208359"/>
                  </a:lnTo>
                  <a:lnTo>
                    <a:pt x="2869" y="196732"/>
                  </a:lnTo>
                  <a:lnTo>
                    <a:pt x="0" y="182498"/>
                  </a:lnTo>
                  <a:lnTo>
                    <a:pt x="0" y="36575"/>
                  </a:lnTo>
                  <a:close/>
                </a:path>
              </a:pathLst>
            </a:custGeom>
            <a:ln w="571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276850" y="1971675"/>
              <a:ext cx="3143250" cy="219075"/>
            </a:xfrm>
            <a:custGeom>
              <a:avLst/>
              <a:gdLst/>
              <a:ahLst/>
              <a:cxnLst/>
              <a:rect l="l" t="t" r="r" b="b"/>
              <a:pathLst>
                <a:path w="3143250" h="219075">
                  <a:moveTo>
                    <a:pt x="0" y="36575"/>
                  </a:moveTo>
                  <a:lnTo>
                    <a:pt x="2875" y="22342"/>
                  </a:lnTo>
                  <a:lnTo>
                    <a:pt x="10715" y="10715"/>
                  </a:lnTo>
                  <a:lnTo>
                    <a:pt x="22342" y="2875"/>
                  </a:lnTo>
                  <a:lnTo>
                    <a:pt x="36576" y="0"/>
                  </a:lnTo>
                  <a:lnTo>
                    <a:pt x="3106674" y="0"/>
                  </a:lnTo>
                  <a:lnTo>
                    <a:pt x="3120907" y="2875"/>
                  </a:lnTo>
                  <a:lnTo>
                    <a:pt x="3132534" y="10715"/>
                  </a:lnTo>
                  <a:lnTo>
                    <a:pt x="3140374" y="22342"/>
                  </a:lnTo>
                  <a:lnTo>
                    <a:pt x="3143250" y="36575"/>
                  </a:lnTo>
                  <a:lnTo>
                    <a:pt x="3143250" y="182498"/>
                  </a:lnTo>
                  <a:lnTo>
                    <a:pt x="3140374" y="196732"/>
                  </a:lnTo>
                  <a:lnTo>
                    <a:pt x="3132534" y="208359"/>
                  </a:lnTo>
                  <a:lnTo>
                    <a:pt x="3120907" y="216199"/>
                  </a:lnTo>
                  <a:lnTo>
                    <a:pt x="3106674" y="219074"/>
                  </a:lnTo>
                  <a:lnTo>
                    <a:pt x="36576" y="219074"/>
                  </a:lnTo>
                  <a:lnTo>
                    <a:pt x="22342" y="216199"/>
                  </a:lnTo>
                  <a:lnTo>
                    <a:pt x="10715" y="208359"/>
                  </a:lnTo>
                  <a:lnTo>
                    <a:pt x="2875" y="196732"/>
                  </a:lnTo>
                  <a:lnTo>
                    <a:pt x="0" y="182498"/>
                  </a:lnTo>
                  <a:lnTo>
                    <a:pt x="0" y="36575"/>
                  </a:lnTo>
                  <a:close/>
                </a:path>
              </a:pathLst>
            </a:custGeom>
            <a:ln w="571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501650" marR="5080">
              <a:lnSpc>
                <a:spcPct val="100499"/>
              </a:lnSpc>
              <a:spcBef>
                <a:spcPts val="110"/>
              </a:spcBef>
            </a:pPr>
            <a:r>
              <a:rPr dirty="0" spc="120"/>
              <a:t>Asian</a:t>
            </a:r>
            <a:r>
              <a:rPr dirty="0" spc="-180"/>
              <a:t> </a:t>
            </a:r>
            <a:r>
              <a:rPr dirty="0" spc="60"/>
              <a:t>American</a:t>
            </a:r>
            <a:r>
              <a:rPr dirty="0" spc="-180"/>
              <a:t> </a:t>
            </a:r>
            <a:r>
              <a:rPr dirty="0"/>
              <a:t>population</a:t>
            </a:r>
            <a:r>
              <a:rPr dirty="0" spc="-180"/>
              <a:t> </a:t>
            </a:r>
            <a:r>
              <a:rPr dirty="0" spc="85"/>
              <a:t>is </a:t>
            </a:r>
            <a:r>
              <a:rPr dirty="0" spc="-1175"/>
              <a:t> </a:t>
            </a:r>
            <a:r>
              <a:rPr dirty="0" spc="-5"/>
              <a:t>extremely</a:t>
            </a:r>
            <a:r>
              <a:rPr dirty="0" spc="-110"/>
              <a:t> </a:t>
            </a:r>
            <a:r>
              <a:rPr dirty="0" spc="45"/>
              <a:t>diverse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8807" y="1469389"/>
            <a:ext cx="4037329" cy="178562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84150" marR="130810" indent="-171450">
              <a:lnSpc>
                <a:spcPts val="2630"/>
              </a:lnSpc>
              <a:spcBef>
                <a:spcPts val="400"/>
              </a:spcBef>
              <a:buFont typeface="Tahoma"/>
              <a:buChar char="•"/>
              <a:tabLst>
                <a:tab pos="184150" algn="l"/>
              </a:tabLst>
            </a:pPr>
            <a:r>
              <a:rPr dirty="0" sz="2400" spc="5">
                <a:latin typeface="Calibri"/>
                <a:cs typeface="Calibri"/>
              </a:rPr>
              <a:t>Huge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5">
                <a:latin typeface="Calibri"/>
                <a:cs typeface="Calibri"/>
              </a:rPr>
              <a:t>variation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between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10">
                <a:latin typeface="Calibri"/>
                <a:cs typeface="Calibri"/>
              </a:rPr>
              <a:t>Not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 </a:t>
            </a:r>
            <a:r>
              <a:rPr dirty="0" sz="2400" spc="-52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citizen,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Naturalized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citizen,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or</a:t>
            </a:r>
            <a:endParaRPr sz="2400">
              <a:latin typeface="Calibri"/>
              <a:cs typeface="Calibri"/>
            </a:endParaRPr>
          </a:p>
          <a:p>
            <a:pPr marL="184150">
              <a:lnSpc>
                <a:spcPts val="2510"/>
              </a:lnSpc>
            </a:pPr>
            <a:r>
              <a:rPr dirty="0" sz="2400" spc="-10">
                <a:latin typeface="Calibri"/>
                <a:cs typeface="Calibri"/>
              </a:rPr>
              <a:t>U.S.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born</a:t>
            </a:r>
            <a:endParaRPr sz="2400">
              <a:latin typeface="Calibri"/>
              <a:cs typeface="Calibri"/>
            </a:endParaRPr>
          </a:p>
          <a:p>
            <a:pPr marL="227329" marR="5080" indent="-214629">
              <a:lnSpc>
                <a:spcPts val="2860"/>
              </a:lnSpc>
              <a:spcBef>
                <a:spcPts val="160"/>
              </a:spcBef>
              <a:buFont typeface="Tahoma"/>
              <a:buChar char="•"/>
              <a:tabLst>
                <a:tab pos="227329" algn="l"/>
              </a:tabLst>
            </a:pPr>
            <a:r>
              <a:rPr dirty="0" sz="2400">
                <a:latin typeface="Calibri"/>
                <a:cs typeface="Calibri"/>
              </a:rPr>
              <a:t>Asian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population </a:t>
            </a:r>
            <a:r>
              <a:rPr dirty="0" sz="2400" spc="-30">
                <a:latin typeface="Calibri"/>
                <a:cs typeface="Calibri"/>
              </a:rPr>
              <a:t>to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surpass</a:t>
            </a:r>
            <a:r>
              <a:rPr dirty="0" sz="2400" spc="1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46 </a:t>
            </a:r>
            <a:r>
              <a:rPr dirty="0" sz="2400" spc="-52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million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 spc="5">
                <a:latin typeface="Calibri"/>
                <a:cs typeface="Calibri"/>
              </a:rPr>
              <a:t>by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5">
                <a:latin typeface="Calibri"/>
                <a:cs typeface="Calibri"/>
              </a:rPr>
              <a:t>2060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8250" y="933450"/>
            <a:ext cx="3333750" cy="363855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65125" y="4795202"/>
            <a:ext cx="501015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">
                <a:latin typeface="Tahoma"/>
                <a:cs typeface="Tahoma"/>
              </a:rPr>
              <a:t>https://</a:t>
            </a:r>
            <a:r>
              <a:rPr dirty="0" sz="1200" spc="-15">
                <a:latin typeface="Tahoma"/>
                <a:cs typeface="Tahoma"/>
                <a:hlinkClick r:id="rId3"/>
              </a:rPr>
              <a:t>www.nytimes.com/interactive/2021/08/21/us/asians-census-us.html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6090" y="278193"/>
            <a:ext cx="7346315" cy="10566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 indent="457200">
              <a:lnSpc>
                <a:spcPct val="100899"/>
              </a:lnSpc>
              <a:spcBef>
                <a:spcPts val="95"/>
              </a:spcBef>
            </a:pPr>
            <a:r>
              <a:rPr dirty="0" sz="3350" spc="75"/>
              <a:t>Smoking</a:t>
            </a:r>
            <a:r>
              <a:rPr dirty="0" sz="3350" spc="-100"/>
              <a:t> </a:t>
            </a:r>
            <a:r>
              <a:rPr dirty="0" sz="3350" spc="50"/>
              <a:t>and</a:t>
            </a:r>
            <a:r>
              <a:rPr dirty="0" sz="3350" spc="-100"/>
              <a:t> </a:t>
            </a:r>
            <a:r>
              <a:rPr dirty="0" sz="3350" spc="80"/>
              <a:t>Lung</a:t>
            </a:r>
            <a:r>
              <a:rPr dirty="0" sz="3350" spc="-165"/>
              <a:t> </a:t>
            </a:r>
            <a:r>
              <a:rPr dirty="0" sz="3350" spc="100"/>
              <a:t>Cancer,</a:t>
            </a:r>
            <a:r>
              <a:rPr dirty="0" sz="3350" spc="-60"/>
              <a:t> </a:t>
            </a:r>
            <a:r>
              <a:rPr dirty="0" sz="3350" spc="220"/>
              <a:t>BUT</a:t>
            </a:r>
            <a:r>
              <a:rPr dirty="0" sz="3350" spc="-130"/>
              <a:t> </a:t>
            </a:r>
            <a:r>
              <a:rPr dirty="0" sz="3350" spc="10"/>
              <a:t>it’s </a:t>
            </a:r>
            <a:r>
              <a:rPr dirty="0" sz="3350" spc="-1030"/>
              <a:t> </a:t>
            </a:r>
            <a:r>
              <a:rPr dirty="0" sz="3350" spc="-45"/>
              <a:t>not</a:t>
            </a:r>
            <a:r>
              <a:rPr dirty="0" sz="3350" spc="-55"/>
              <a:t> </a:t>
            </a:r>
            <a:r>
              <a:rPr dirty="0" sz="3350" spc="-10"/>
              <a:t>the</a:t>
            </a:r>
            <a:r>
              <a:rPr dirty="0" sz="3350" spc="-155"/>
              <a:t> </a:t>
            </a:r>
            <a:r>
              <a:rPr dirty="0" sz="3350" spc="25"/>
              <a:t>whole</a:t>
            </a:r>
            <a:r>
              <a:rPr dirty="0" sz="3350" spc="-90"/>
              <a:t> </a:t>
            </a:r>
            <a:r>
              <a:rPr dirty="0" sz="3350" spc="10"/>
              <a:t>story</a:t>
            </a:r>
            <a:endParaRPr sz="3350"/>
          </a:p>
        </p:txBody>
      </p:sp>
      <p:sp>
        <p:nvSpPr>
          <p:cNvPr id="3" name="object 3"/>
          <p:cNvSpPr txBox="1"/>
          <p:nvPr/>
        </p:nvSpPr>
        <p:spPr>
          <a:xfrm>
            <a:off x="457200" y="1769110"/>
            <a:ext cx="6162040" cy="22529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68300" indent="-356235">
              <a:lnSpc>
                <a:spcPts val="2250"/>
              </a:lnSpc>
              <a:spcBef>
                <a:spcPts val="130"/>
              </a:spcBef>
              <a:buChar char="●"/>
              <a:tabLst>
                <a:tab pos="368300" algn="l"/>
                <a:tab pos="368935" algn="l"/>
              </a:tabLst>
            </a:pPr>
            <a:r>
              <a:rPr dirty="0" sz="2000" spc="-120">
                <a:latin typeface="Tahoma"/>
                <a:cs typeface="Tahoma"/>
              </a:rPr>
              <a:t>T</a:t>
            </a:r>
            <a:r>
              <a:rPr dirty="0" sz="2000" spc="5">
                <a:latin typeface="Tahoma"/>
                <a:cs typeface="Tahoma"/>
              </a:rPr>
              <a:t>h</a:t>
            </a:r>
            <a:r>
              <a:rPr dirty="0" sz="2000" spc="-50">
                <a:latin typeface="Tahoma"/>
                <a:cs typeface="Tahoma"/>
              </a:rPr>
              <a:t>e</a:t>
            </a:r>
            <a:r>
              <a:rPr dirty="0" sz="2000" spc="-285">
                <a:latin typeface="Tahoma"/>
                <a:cs typeface="Tahoma"/>
              </a:rPr>
              <a:t> </a:t>
            </a:r>
            <a:r>
              <a:rPr dirty="0" sz="2000" spc="40">
                <a:latin typeface="Tahoma"/>
                <a:cs typeface="Tahoma"/>
              </a:rPr>
              <a:t>m</a:t>
            </a:r>
            <a:r>
              <a:rPr dirty="0" sz="2000" spc="-40">
                <a:latin typeface="Tahoma"/>
                <a:cs typeface="Tahoma"/>
              </a:rPr>
              <a:t>o</a:t>
            </a:r>
            <a:r>
              <a:rPr dirty="0" sz="2000" spc="-75">
                <a:latin typeface="Tahoma"/>
                <a:cs typeface="Tahoma"/>
              </a:rPr>
              <a:t>s</a:t>
            </a:r>
            <a:r>
              <a:rPr dirty="0" sz="2000" spc="15">
                <a:latin typeface="Tahoma"/>
                <a:cs typeface="Tahoma"/>
              </a:rPr>
              <a:t>t</a:t>
            </a:r>
            <a:r>
              <a:rPr dirty="0" sz="2000" spc="-19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i</a:t>
            </a:r>
            <a:r>
              <a:rPr dirty="0" sz="2000" spc="-35">
                <a:latin typeface="Tahoma"/>
                <a:cs typeface="Tahoma"/>
              </a:rPr>
              <a:t>m</a:t>
            </a:r>
            <a:r>
              <a:rPr dirty="0" sz="2000" spc="15">
                <a:latin typeface="Tahoma"/>
                <a:cs typeface="Tahoma"/>
              </a:rPr>
              <a:t>p</a:t>
            </a:r>
            <a:r>
              <a:rPr dirty="0" sz="2000" spc="40">
                <a:latin typeface="Tahoma"/>
                <a:cs typeface="Tahoma"/>
              </a:rPr>
              <a:t>o</a:t>
            </a:r>
            <a:r>
              <a:rPr dirty="0" sz="2000" spc="-50">
                <a:latin typeface="Tahoma"/>
                <a:cs typeface="Tahoma"/>
              </a:rPr>
              <a:t>r</a:t>
            </a:r>
            <a:r>
              <a:rPr dirty="0" sz="2000">
                <a:latin typeface="Tahoma"/>
                <a:cs typeface="Tahoma"/>
              </a:rPr>
              <a:t>t</a:t>
            </a:r>
            <a:r>
              <a:rPr dirty="0" sz="2000" spc="-80">
                <a:latin typeface="Tahoma"/>
                <a:cs typeface="Tahoma"/>
              </a:rPr>
              <a:t>a</a:t>
            </a:r>
            <a:r>
              <a:rPr dirty="0" sz="2000" spc="5">
                <a:latin typeface="Tahoma"/>
                <a:cs typeface="Tahoma"/>
              </a:rPr>
              <a:t>n</a:t>
            </a:r>
            <a:r>
              <a:rPr dirty="0" sz="2000" spc="15">
                <a:latin typeface="Tahoma"/>
                <a:cs typeface="Tahoma"/>
              </a:rPr>
              <a:t>t</a:t>
            </a:r>
            <a:r>
              <a:rPr dirty="0" sz="2000" spc="-260">
                <a:latin typeface="Tahoma"/>
                <a:cs typeface="Tahoma"/>
              </a:rPr>
              <a:t> </a:t>
            </a:r>
            <a:r>
              <a:rPr dirty="0" sz="2000" spc="20">
                <a:latin typeface="Tahoma"/>
                <a:cs typeface="Tahoma"/>
              </a:rPr>
              <a:t>r</a:t>
            </a:r>
            <a:r>
              <a:rPr dirty="0" sz="2000" spc="-10">
                <a:latin typeface="Tahoma"/>
                <a:cs typeface="Tahoma"/>
              </a:rPr>
              <a:t>i</a:t>
            </a:r>
            <a:r>
              <a:rPr dirty="0" sz="2000" spc="-75">
                <a:latin typeface="Tahoma"/>
                <a:cs typeface="Tahoma"/>
              </a:rPr>
              <a:t>s</a:t>
            </a:r>
            <a:r>
              <a:rPr dirty="0" sz="2000" spc="5">
                <a:latin typeface="Tahoma"/>
                <a:cs typeface="Tahoma"/>
              </a:rPr>
              <a:t>k</a:t>
            </a:r>
            <a:r>
              <a:rPr dirty="0" sz="2000" spc="-204">
                <a:latin typeface="Tahoma"/>
                <a:cs typeface="Tahoma"/>
              </a:rPr>
              <a:t> </a:t>
            </a:r>
            <a:r>
              <a:rPr dirty="0" sz="2000" spc="-40">
                <a:latin typeface="Tahoma"/>
                <a:cs typeface="Tahoma"/>
              </a:rPr>
              <a:t>f</a:t>
            </a:r>
            <a:r>
              <a:rPr dirty="0" sz="2000" spc="-80">
                <a:latin typeface="Tahoma"/>
                <a:cs typeface="Tahoma"/>
              </a:rPr>
              <a:t>a</a:t>
            </a:r>
            <a:r>
              <a:rPr dirty="0" sz="2000" spc="-30">
                <a:latin typeface="Tahoma"/>
                <a:cs typeface="Tahoma"/>
              </a:rPr>
              <a:t>c</a:t>
            </a:r>
            <a:r>
              <a:rPr dirty="0" sz="2000">
                <a:latin typeface="Tahoma"/>
                <a:cs typeface="Tahoma"/>
              </a:rPr>
              <a:t>t</a:t>
            </a:r>
            <a:r>
              <a:rPr dirty="0" sz="2000" spc="30">
                <a:latin typeface="Tahoma"/>
                <a:cs typeface="Tahoma"/>
              </a:rPr>
              <a:t>o</a:t>
            </a:r>
            <a:r>
              <a:rPr dirty="0" sz="2000" spc="-20">
                <a:latin typeface="Tahoma"/>
                <a:cs typeface="Tahoma"/>
              </a:rPr>
              <a:t>r</a:t>
            </a:r>
            <a:r>
              <a:rPr dirty="0" sz="2000" spc="-204">
                <a:latin typeface="Tahoma"/>
                <a:cs typeface="Tahoma"/>
              </a:rPr>
              <a:t> </a:t>
            </a:r>
            <a:r>
              <a:rPr dirty="0" sz="2000" spc="-114">
                <a:latin typeface="Tahoma"/>
                <a:cs typeface="Tahoma"/>
              </a:rPr>
              <a:t>f</a:t>
            </a:r>
            <a:r>
              <a:rPr dirty="0" sz="2000" spc="30">
                <a:latin typeface="Tahoma"/>
                <a:cs typeface="Tahoma"/>
              </a:rPr>
              <a:t>o</a:t>
            </a:r>
            <a:r>
              <a:rPr dirty="0" sz="2000" spc="-20">
                <a:latin typeface="Tahoma"/>
                <a:cs typeface="Tahoma"/>
              </a:rPr>
              <a:t>r</a:t>
            </a:r>
            <a:r>
              <a:rPr dirty="0" sz="2000" spc="-204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l</a:t>
            </a:r>
            <a:r>
              <a:rPr dirty="0" sz="2000" spc="5">
                <a:latin typeface="Tahoma"/>
                <a:cs typeface="Tahoma"/>
              </a:rPr>
              <a:t>u</a:t>
            </a:r>
            <a:r>
              <a:rPr dirty="0" sz="2000" spc="5">
                <a:latin typeface="Tahoma"/>
                <a:cs typeface="Tahoma"/>
              </a:rPr>
              <a:t>n</a:t>
            </a:r>
            <a:r>
              <a:rPr dirty="0" sz="2000" spc="-85">
                <a:latin typeface="Tahoma"/>
                <a:cs typeface="Tahoma"/>
              </a:rPr>
              <a:t>g</a:t>
            </a:r>
            <a:r>
              <a:rPr dirty="0" sz="2000" spc="-300">
                <a:latin typeface="Tahoma"/>
                <a:cs typeface="Tahoma"/>
              </a:rPr>
              <a:t> </a:t>
            </a:r>
            <a:r>
              <a:rPr dirty="0" sz="2000" spc="45">
                <a:latin typeface="Tahoma"/>
                <a:cs typeface="Tahoma"/>
              </a:rPr>
              <a:t>c</a:t>
            </a:r>
            <a:r>
              <a:rPr dirty="0" sz="2000" spc="-80">
                <a:latin typeface="Tahoma"/>
                <a:cs typeface="Tahoma"/>
              </a:rPr>
              <a:t>a</a:t>
            </a:r>
            <a:r>
              <a:rPr dirty="0" sz="2000" spc="5">
                <a:latin typeface="Tahoma"/>
                <a:cs typeface="Tahoma"/>
              </a:rPr>
              <a:t>n</a:t>
            </a:r>
            <a:r>
              <a:rPr dirty="0" sz="2000" spc="-30">
                <a:latin typeface="Tahoma"/>
                <a:cs typeface="Tahoma"/>
              </a:rPr>
              <a:t>c</a:t>
            </a:r>
            <a:r>
              <a:rPr dirty="0" sz="2000" spc="-85">
                <a:latin typeface="Tahoma"/>
                <a:cs typeface="Tahoma"/>
              </a:rPr>
              <a:t>e</a:t>
            </a:r>
            <a:r>
              <a:rPr dirty="0" sz="2000" spc="-20">
                <a:latin typeface="Tahoma"/>
                <a:cs typeface="Tahoma"/>
              </a:rPr>
              <a:t>r</a:t>
            </a:r>
            <a:r>
              <a:rPr dirty="0" sz="2000" spc="-204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i</a:t>
            </a:r>
            <a:r>
              <a:rPr dirty="0" sz="2000" spc="-45">
                <a:latin typeface="Tahoma"/>
                <a:cs typeface="Tahoma"/>
              </a:rPr>
              <a:t>s</a:t>
            </a:r>
            <a:endParaRPr sz="2000">
              <a:latin typeface="Tahoma"/>
              <a:cs typeface="Tahoma"/>
            </a:endParaRPr>
          </a:p>
          <a:p>
            <a:pPr marL="368300">
              <a:lnSpc>
                <a:spcPts val="2180"/>
              </a:lnSpc>
            </a:pPr>
            <a:r>
              <a:rPr dirty="0" sz="2000" spc="-135" b="1">
                <a:latin typeface="Tahoma"/>
                <a:cs typeface="Tahoma"/>
              </a:rPr>
              <a:t>smoking</a:t>
            </a:r>
            <a:endParaRPr sz="2000">
              <a:latin typeface="Tahoma"/>
              <a:cs typeface="Tahoma"/>
            </a:endParaRPr>
          </a:p>
          <a:p>
            <a:pPr lvl="1" marL="826135" indent="-356870">
              <a:lnSpc>
                <a:spcPts val="2325"/>
              </a:lnSpc>
              <a:buChar char="○"/>
              <a:tabLst>
                <a:tab pos="826135" algn="l"/>
                <a:tab pos="826769" algn="l"/>
              </a:tabLst>
            </a:pPr>
            <a:r>
              <a:rPr dirty="0" sz="2000" spc="30">
                <a:latin typeface="Tahoma"/>
                <a:cs typeface="Tahoma"/>
              </a:rPr>
              <a:t>8</a:t>
            </a:r>
            <a:r>
              <a:rPr dirty="0" sz="2000" spc="35">
                <a:latin typeface="Tahoma"/>
                <a:cs typeface="Tahoma"/>
              </a:rPr>
              <a:t>0</a:t>
            </a:r>
            <a:r>
              <a:rPr dirty="0" sz="2000" spc="-110">
                <a:latin typeface="Tahoma"/>
                <a:cs typeface="Tahoma"/>
              </a:rPr>
              <a:t> </a:t>
            </a:r>
            <a:r>
              <a:rPr dirty="0" sz="2000" spc="-145">
                <a:latin typeface="Tahoma"/>
                <a:cs typeface="Tahoma"/>
              </a:rPr>
              <a:t>t</a:t>
            </a:r>
            <a:r>
              <a:rPr dirty="0" sz="2000" spc="40">
                <a:latin typeface="Tahoma"/>
                <a:cs typeface="Tahoma"/>
              </a:rPr>
              <a:t>o</a:t>
            </a:r>
            <a:r>
              <a:rPr dirty="0" sz="2000" spc="-35">
                <a:latin typeface="Tahoma"/>
                <a:cs typeface="Tahoma"/>
              </a:rPr>
              <a:t> </a:t>
            </a:r>
            <a:r>
              <a:rPr dirty="0" sz="2000" spc="-45">
                <a:latin typeface="Tahoma"/>
                <a:cs typeface="Tahoma"/>
              </a:rPr>
              <a:t>8</a:t>
            </a:r>
            <a:r>
              <a:rPr dirty="0" sz="2000" spc="-45">
                <a:latin typeface="Tahoma"/>
                <a:cs typeface="Tahoma"/>
              </a:rPr>
              <a:t>5</a:t>
            </a:r>
            <a:r>
              <a:rPr dirty="0" sz="2000" spc="-75">
                <a:latin typeface="Tahoma"/>
                <a:cs typeface="Tahoma"/>
              </a:rPr>
              <a:t>%</a:t>
            </a:r>
            <a:r>
              <a:rPr dirty="0" sz="2000" spc="-110">
                <a:latin typeface="Tahoma"/>
                <a:cs typeface="Tahoma"/>
              </a:rPr>
              <a:t> </a:t>
            </a:r>
            <a:r>
              <a:rPr dirty="0" sz="2000" spc="-25">
                <a:latin typeface="Tahoma"/>
                <a:cs typeface="Tahoma"/>
              </a:rPr>
              <a:t>o</a:t>
            </a:r>
            <a:r>
              <a:rPr dirty="0" sz="2000" spc="-15">
                <a:latin typeface="Tahoma"/>
                <a:cs typeface="Tahoma"/>
              </a:rPr>
              <a:t>f</a:t>
            </a:r>
            <a:r>
              <a:rPr dirty="0" sz="2000" spc="-70">
                <a:latin typeface="Tahoma"/>
                <a:cs typeface="Tahoma"/>
              </a:rPr>
              <a:t> </a:t>
            </a:r>
            <a:r>
              <a:rPr dirty="0" sz="2000" spc="20">
                <a:latin typeface="Tahoma"/>
                <a:cs typeface="Tahoma"/>
              </a:rPr>
              <a:t>al</a:t>
            </a:r>
            <a:r>
              <a:rPr dirty="0" sz="2000" spc="15">
                <a:latin typeface="Tahoma"/>
                <a:cs typeface="Tahoma"/>
              </a:rPr>
              <a:t>l</a:t>
            </a:r>
            <a:r>
              <a:rPr dirty="0" sz="2000" spc="-11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lu</a:t>
            </a:r>
            <a:r>
              <a:rPr dirty="0" sz="2000" spc="-5">
                <a:latin typeface="Tahoma"/>
                <a:cs typeface="Tahoma"/>
              </a:rPr>
              <a:t>n</a:t>
            </a:r>
            <a:r>
              <a:rPr dirty="0" sz="2000" spc="20">
                <a:latin typeface="Tahoma"/>
                <a:cs typeface="Tahoma"/>
              </a:rPr>
              <a:t>g</a:t>
            </a:r>
            <a:r>
              <a:rPr dirty="0" sz="2000" spc="-110">
                <a:latin typeface="Tahoma"/>
                <a:cs typeface="Tahoma"/>
              </a:rPr>
              <a:t> </a:t>
            </a:r>
            <a:r>
              <a:rPr dirty="0" sz="2000" spc="45">
                <a:latin typeface="Tahoma"/>
                <a:cs typeface="Tahoma"/>
              </a:rPr>
              <a:t>c</a:t>
            </a:r>
            <a:r>
              <a:rPr dirty="0" sz="2000" spc="40">
                <a:latin typeface="Tahoma"/>
                <a:cs typeface="Tahoma"/>
              </a:rPr>
              <a:t>a</a:t>
            </a:r>
            <a:r>
              <a:rPr dirty="0" sz="2000" spc="35">
                <a:latin typeface="Tahoma"/>
                <a:cs typeface="Tahoma"/>
              </a:rPr>
              <a:t>n</a:t>
            </a:r>
            <a:r>
              <a:rPr dirty="0" sz="2000" spc="45">
                <a:latin typeface="Tahoma"/>
                <a:cs typeface="Tahoma"/>
              </a:rPr>
              <a:t>c</a:t>
            </a:r>
            <a:r>
              <a:rPr dirty="0" sz="2000" spc="45">
                <a:latin typeface="Tahoma"/>
                <a:cs typeface="Tahoma"/>
              </a:rPr>
              <a:t>ers</a:t>
            </a:r>
            <a:endParaRPr sz="2000">
              <a:latin typeface="Tahoma"/>
              <a:cs typeface="Tahoma"/>
            </a:endParaRPr>
          </a:p>
          <a:p>
            <a:pPr marL="368300" indent="-356235">
              <a:lnSpc>
                <a:spcPct val="100000"/>
              </a:lnSpc>
              <a:spcBef>
                <a:spcPts val="1885"/>
              </a:spcBef>
              <a:buChar char="●"/>
              <a:tabLst>
                <a:tab pos="368300" algn="l"/>
                <a:tab pos="368935" algn="l"/>
              </a:tabLst>
            </a:pPr>
            <a:r>
              <a:rPr dirty="0" sz="2000" spc="-30">
                <a:latin typeface="Tahoma"/>
                <a:cs typeface="Tahoma"/>
              </a:rPr>
              <a:t>Risk</a:t>
            </a:r>
            <a:r>
              <a:rPr dirty="0" sz="2000" spc="-280">
                <a:latin typeface="Tahoma"/>
                <a:cs typeface="Tahoma"/>
              </a:rPr>
              <a:t> </a:t>
            </a:r>
            <a:r>
              <a:rPr dirty="0" sz="2000" spc="5">
                <a:latin typeface="Tahoma"/>
                <a:cs typeface="Tahoma"/>
              </a:rPr>
              <a:t>is</a:t>
            </a:r>
            <a:r>
              <a:rPr dirty="0" sz="2000" spc="-245">
                <a:latin typeface="Tahoma"/>
                <a:cs typeface="Tahoma"/>
              </a:rPr>
              <a:t> </a:t>
            </a:r>
            <a:r>
              <a:rPr dirty="0" sz="2000" spc="-140" b="1">
                <a:latin typeface="Tahoma"/>
                <a:cs typeface="Tahoma"/>
              </a:rPr>
              <a:t>20-fold</a:t>
            </a:r>
            <a:r>
              <a:rPr dirty="0" sz="2000" spc="-245" b="1">
                <a:latin typeface="Tahoma"/>
                <a:cs typeface="Tahoma"/>
              </a:rPr>
              <a:t> </a:t>
            </a:r>
            <a:r>
              <a:rPr dirty="0" sz="2000" spc="-125" b="1">
                <a:latin typeface="Tahoma"/>
                <a:cs typeface="Tahoma"/>
              </a:rPr>
              <a:t>higher</a:t>
            </a:r>
            <a:r>
              <a:rPr dirty="0" sz="2000" spc="-185" b="1">
                <a:latin typeface="Tahoma"/>
                <a:cs typeface="Tahoma"/>
              </a:rPr>
              <a:t> </a:t>
            </a:r>
            <a:r>
              <a:rPr dirty="0" sz="2000" spc="25">
                <a:latin typeface="Tahoma"/>
                <a:cs typeface="Tahoma"/>
              </a:rPr>
              <a:t>in</a:t>
            </a:r>
            <a:r>
              <a:rPr dirty="0" sz="2000" spc="-235">
                <a:latin typeface="Tahoma"/>
                <a:cs typeface="Tahoma"/>
              </a:rPr>
              <a:t> </a:t>
            </a:r>
            <a:r>
              <a:rPr dirty="0" sz="2000" spc="-40">
                <a:latin typeface="Tahoma"/>
                <a:cs typeface="Tahoma"/>
              </a:rPr>
              <a:t>smokers</a:t>
            </a:r>
            <a:r>
              <a:rPr dirty="0" sz="2000" spc="-200">
                <a:latin typeface="Tahoma"/>
                <a:cs typeface="Tahoma"/>
              </a:rPr>
              <a:t> </a:t>
            </a:r>
            <a:r>
              <a:rPr dirty="0" sz="2000" spc="-20">
                <a:latin typeface="Tahoma"/>
                <a:cs typeface="Tahoma"/>
              </a:rPr>
              <a:t>than</a:t>
            </a:r>
            <a:r>
              <a:rPr dirty="0" sz="2000" spc="-24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in</a:t>
            </a:r>
            <a:r>
              <a:rPr dirty="0" sz="2000" spc="-235">
                <a:latin typeface="Tahoma"/>
                <a:cs typeface="Tahoma"/>
              </a:rPr>
              <a:t> </a:t>
            </a:r>
            <a:r>
              <a:rPr dirty="0" sz="2000" spc="-35">
                <a:latin typeface="Tahoma"/>
                <a:cs typeface="Tahoma"/>
              </a:rPr>
              <a:t>nonsmokers.</a:t>
            </a:r>
            <a:endParaRPr sz="2000">
              <a:latin typeface="Tahoma"/>
              <a:cs typeface="Tahoma"/>
            </a:endParaRPr>
          </a:p>
          <a:p>
            <a:pPr marL="368300" indent="-356235">
              <a:lnSpc>
                <a:spcPts val="2290"/>
              </a:lnSpc>
              <a:spcBef>
                <a:spcPts val="1880"/>
              </a:spcBef>
              <a:buFont typeface="Tahoma"/>
              <a:buChar char="●"/>
              <a:tabLst>
                <a:tab pos="368300" algn="l"/>
                <a:tab pos="368935" algn="l"/>
              </a:tabLst>
            </a:pPr>
            <a:r>
              <a:rPr dirty="0" sz="2000" spc="-150" b="1">
                <a:latin typeface="Tahoma"/>
                <a:cs typeface="Tahoma"/>
              </a:rPr>
              <a:t>Increasing</a:t>
            </a:r>
            <a:r>
              <a:rPr dirty="0" sz="2000" spc="-245" b="1">
                <a:latin typeface="Tahoma"/>
                <a:cs typeface="Tahoma"/>
              </a:rPr>
              <a:t> </a:t>
            </a:r>
            <a:r>
              <a:rPr dirty="0" sz="2000" spc="-145" b="1">
                <a:latin typeface="Tahoma"/>
                <a:cs typeface="Tahoma"/>
              </a:rPr>
              <a:t>age</a:t>
            </a:r>
            <a:r>
              <a:rPr dirty="0" sz="2000" spc="-229" b="1">
                <a:latin typeface="Tahoma"/>
                <a:cs typeface="Tahoma"/>
              </a:rPr>
              <a:t> </a:t>
            </a:r>
            <a:r>
              <a:rPr dirty="0" sz="2000" spc="5">
                <a:latin typeface="Tahoma"/>
                <a:cs typeface="Tahoma"/>
              </a:rPr>
              <a:t>is</a:t>
            </a:r>
            <a:r>
              <a:rPr dirty="0" sz="2000" spc="-270">
                <a:latin typeface="Tahoma"/>
                <a:cs typeface="Tahoma"/>
              </a:rPr>
              <a:t> </a:t>
            </a:r>
            <a:r>
              <a:rPr dirty="0" sz="2000" spc="-30">
                <a:latin typeface="Tahoma"/>
                <a:cs typeface="Tahoma"/>
              </a:rPr>
              <a:t>a</a:t>
            </a:r>
            <a:r>
              <a:rPr dirty="0" sz="2000" spc="-225">
                <a:latin typeface="Tahoma"/>
                <a:cs typeface="Tahoma"/>
              </a:rPr>
              <a:t> </a:t>
            </a:r>
            <a:r>
              <a:rPr dirty="0" sz="2000" spc="-15">
                <a:latin typeface="Tahoma"/>
                <a:cs typeface="Tahoma"/>
              </a:rPr>
              <a:t>risk</a:t>
            </a:r>
            <a:r>
              <a:rPr dirty="0" sz="2000" spc="-280">
                <a:latin typeface="Tahoma"/>
                <a:cs typeface="Tahoma"/>
              </a:rPr>
              <a:t> </a:t>
            </a:r>
            <a:r>
              <a:rPr dirty="0" sz="2000" spc="-20">
                <a:latin typeface="Tahoma"/>
                <a:cs typeface="Tahoma"/>
              </a:rPr>
              <a:t>factor</a:t>
            </a:r>
            <a:r>
              <a:rPr dirty="0" sz="2000" spc="-204">
                <a:latin typeface="Tahoma"/>
                <a:cs typeface="Tahoma"/>
              </a:rPr>
              <a:t> </a:t>
            </a:r>
            <a:r>
              <a:rPr dirty="0" sz="2000" spc="-35">
                <a:latin typeface="Tahoma"/>
                <a:cs typeface="Tahoma"/>
              </a:rPr>
              <a:t>for</a:t>
            </a:r>
            <a:r>
              <a:rPr dirty="0" sz="2000" spc="-210">
                <a:latin typeface="Tahoma"/>
                <a:cs typeface="Tahoma"/>
              </a:rPr>
              <a:t> </a:t>
            </a:r>
            <a:r>
              <a:rPr dirty="0" sz="2000" spc="-25">
                <a:latin typeface="Tahoma"/>
                <a:cs typeface="Tahoma"/>
              </a:rPr>
              <a:t>lung</a:t>
            </a:r>
            <a:r>
              <a:rPr dirty="0" sz="2000" spc="-220">
                <a:latin typeface="Tahoma"/>
                <a:cs typeface="Tahoma"/>
              </a:rPr>
              <a:t> </a:t>
            </a:r>
            <a:r>
              <a:rPr dirty="0" sz="2000" spc="-25">
                <a:latin typeface="Tahoma"/>
                <a:cs typeface="Tahoma"/>
              </a:rPr>
              <a:t>cancer</a:t>
            </a:r>
            <a:r>
              <a:rPr dirty="0" sz="2000" spc="-280">
                <a:latin typeface="Tahoma"/>
                <a:cs typeface="Tahoma"/>
              </a:rPr>
              <a:t> </a:t>
            </a:r>
            <a:r>
              <a:rPr dirty="0" sz="2000" spc="-100">
                <a:latin typeface="Tahoma"/>
                <a:cs typeface="Tahoma"/>
              </a:rPr>
              <a:t>(70</a:t>
            </a:r>
            <a:r>
              <a:rPr dirty="0" sz="2000" spc="-285">
                <a:latin typeface="Tahoma"/>
                <a:cs typeface="Tahoma"/>
              </a:rPr>
              <a:t> </a:t>
            </a:r>
            <a:r>
              <a:rPr dirty="0" sz="2000" spc="-45">
                <a:latin typeface="Tahoma"/>
                <a:cs typeface="Tahoma"/>
              </a:rPr>
              <a:t>years</a:t>
            </a:r>
            <a:endParaRPr sz="2000">
              <a:latin typeface="Tahoma"/>
              <a:cs typeface="Tahoma"/>
            </a:endParaRPr>
          </a:p>
          <a:p>
            <a:pPr marL="368300">
              <a:lnSpc>
                <a:spcPts val="2290"/>
              </a:lnSpc>
            </a:pPr>
            <a:r>
              <a:rPr dirty="0" sz="2000" spc="-35">
                <a:latin typeface="Tahoma"/>
                <a:cs typeface="Tahoma"/>
              </a:rPr>
              <a:t>m</a:t>
            </a:r>
            <a:r>
              <a:rPr dirty="0" sz="2000" spc="-85">
                <a:latin typeface="Tahoma"/>
                <a:cs typeface="Tahoma"/>
              </a:rPr>
              <a:t>e</a:t>
            </a:r>
            <a:r>
              <a:rPr dirty="0" sz="2000" spc="40">
                <a:latin typeface="Tahoma"/>
                <a:cs typeface="Tahoma"/>
              </a:rPr>
              <a:t>d</a:t>
            </a:r>
            <a:r>
              <a:rPr dirty="0" sz="2000" spc="35">
                <a:latin typeface="Tahoma"/>
                <a:cs typeface="Tahoma"/>
              </a:rPr>
              <a:t>i</a:t>
            </a:r>
            <a:r>
              <a:rPr dirty="0" sz="2000" spc="-80">
                <a:latin typeface="Tahoma"/>
                <a:cs typeface="Tahoma"/>
              </a:rPr>
              <a:t>a</a:t>
            </a:r>
            <a:r>
              <a:rPr dirty="0" sz="2000" spc="-5">
                <a:latin typeface="Tahoma"/>
                <a:cs typeface="Tahoma"/>
              </a:rPr>
              <a:t>n</a:t>
            </a:r>
            <a:r>
              <a:rPr dirty="0" sz="2000" spc="-24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a</a:t>
            </a:r>
            <a:r>
              <a:rPr dirty="0" sz="2000" spc="-135">
                <a:latin typeface="Tahoma"/>
                <a:cs typeface="Tahoma"/>
              </a:rPr>
              <a:t>g</a:t>
            </a:r>
            <a:r>
              <a:rPr dirty="0" sz="2000" spc="-85">
                <a:latin typeface="Tahoma"/>
                <a:cs typeface="Tahoma"/>
              </a:rPr>
              <a:t>e</a:t>
            </a:r>
            <a:r>
              <a:rPr dirty="0" sz="2000" spc="-155">
                <a:latin typeface="Tahoma"/>
                <a:cs typeface="Tahoma"/>
              </a:rPr>
              <a:t>)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6575" y="4757737"/>
            <a:ext cx="6367780" cy="327660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 marR="5080">
              <a:lnSpc>
                <a:spcPct val="105500"/>
              </a:lnSpc>
              <a:spcBef>
                <a:spcPts val="65"/>
              </a:spcBef>
            </a:pPr>
            <a:r>
              <a:rPr dirty="0" sz="950" spc="85">
                <a:solidFill>
                  <a:srgbClr val="333333"/>
                </a:solidFill>
                <a:latin typeface="Tahoma"/>
                <a:cs typeface="Tahoma"/>
              </a:rPr>
              <a:t>US</a:t>
            </a:r>
            <a:r>
              <a:rPr dirty="0" sz="950" spc="-45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dirty="0" sz="950" spc="10">
                <a:solidFill>
                  <a:srgbClr val="333333"/>
                </a:solidFill>
                <a:latin typeface="Tahoma"/>
                <a:cs typeface="Tahoma"/>
              </a:rPr>
              <a:t>Preventive</a:t>
            </a:r>
            <a:r>
              <a:rPr dirty="0" sz="950" spc="-85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dirty="0" sz="950" spc="30">
                <a:solidFill>
                  <a:srgbClr val="333333"/>
                </a:solidFill>
                <a:latin typeface="Tahoma"/>
                <a:cs typeface="Tahoma"/>
              </a:rPr>
              <a:t>Services</a:t>
            </a:r>
            <a:r>
              <a:rPr dirty="0" sz="950" spc="-11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dirty="0" sz="950" spc="25">
                <a:solidFill>
                  <a:srgbClr val="333333"/>
                </a:solidFill>
                <a:latin typeface="Tahoma"/>
                <a:cs typeface="Tahoma"/>
              </a:rPr>
              <a:t>Task</a:t>
            </a:r>
            <a:r>
              <a:rPr dirty="0" sz="950" spc="-3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dirty="0" sz="950" spc="10">
                <a:solidFill>
                  <a:srgbClr val="333333"/>
                </a:solidFill>
                <a:latin typeface="Tahoma"/>
                <a:cs typeface="Tahoma"/>
              </a:rPr>
              <a:t>Force.</a:t>
            </a:r>
            <a:r>
              <a:rPr dirty="0" sz="950" spc="-35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dirty="0" sz="950" spc="15">
                <a:solidFill>
                  <a:srgbClr val="333333"/>
                </a:solidFill>
                <a:latin typeface="Tahoma"/>
                <a:cs typeface="Tahoma"/>
              </a:rPr>
              <a:t>Screening</a:t>
            </a:r>
            <a:r>
              <a:rPr dirty="0" sz="950" spc="-1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dirty="0" sz="950" spc="-30">
                <a:solidFill>
                  <a:srgbClr val="333333"/>
                </a:solidFill>
                <a:latin typeface="Tahoma"/>
                <a:cs typeface="Tahoma"/>
              </a:rPr>
              <a:t>for</a:t>
            </a:r>
            <a:r>
              <a:rPr dirty="0" sz="950" spc="-15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dirty="0" sz="950" spc="10">
                <a:solidFill>
                  <a:srgbClr val="333333"/>
                </a:solidFill>
                <a:latin typeface="Tahoma"/>
                <a:cs typeface="Tahoma"/>
              </a:rPr>
              <a:t>Lung</a:t>
            </a:r>
            <a:r>
              <a:rPr dirty="0" sz="950" spc="-9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dirty="0" sz="950" spc="15">
                <a:solidFill>
                  <a:srgbClr val="333333"/>
                </a:solidFill>
                <a:latin typeface="Tahoma"/>
                <a:cs typeface="Tahoma"/>
              </a:rPr>
              <a:t>Cancer:</a:t>
            </a:r>
            <a:r>
              <a:rPr dirty="0" sz="950" spc="-35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dirty="0" sz="950" spc="85">
                <a:solidFill>
                  <a:srgbClr val="333333"/>
                </a:solidFill>
                <a:latin typeface="Tahoma"/>
                <a:cs typeface="Tahoma"/>
              </a:rPr>
              <a:t>US</a:t>
            </a:r>
            <a:r>
              <a:rPr dirty="0" sz="950" spc="-4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dirty="0" sz="950" spc="10">
                <a:solidFill>
                  <a:srgbClr val="333333"/>
                </a:solidFill>
                <a:latin typeface="Tahoma"/>
                <a:cs typeface="Tahoma"/>
              </a:rPr>
              <a:t>Preventive</a:t>
            </a:r>
            <a:r>
              <a:rPr dirty="0" sz="950" spc="-9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dirty="0" sz="950" spc="30">
                <a:solidFill>
                  <a:srgbClr val="333333"/>
                </a:solidFill>
                <a:latin typeface="Tahoma"/>
                <a:cs typeface="Tahoma"/>
              </a:rPr>
              <a:t>Services</a:t>
            </a:r>
            <a:r>
              <a:rPr dirty="0" sz="950" spc="-11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dirty="0" sz="950" spc="25">
                <a:solidFill>
                  <a:srgbClr val="333333"/>
                </a:solidFill>
                <a:latin typeface="Tahoma"/>
                <a:cs typeface="Tahoma"/>
              </a:rPr>
              <a:t>Task</a:t>
            </a:r>
            <a:r>
              <a:rPr dirty="0" sz="950" spc="-3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dirty="0" sz="950" spc="20">
                <a:solidFill>
                  <a:srgbClr val="333333"/>
                </a:solidFill>
                <a:latin typeface="Tahoma"/>
                <a:cs typeface="Tahoma"/>
              </a:rPr>
              <a:t>Force</a:t>
            </a:r>
            <a:r>
              <a:rPr dirty="0" sz="950" spc="-1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dirty="0" sz="950" spc="10">
                <a:solidFill>
                  <a:srgbClr val="333333"/>
                </a:solidFill>
                <a:latin typeface="Tahoma"/>
                <a:cs typeface="Tahoma"/>
              </a:rPr>
              <a:t>Recommendation </a:t>
            </a:r>
            <a:r>
              <a:rPr dirty="0" sz="950" spc="-28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dirty="0" sz="950">
                <a:solidFill>
                  <a:srgbClr val="333333"/>
                </a:solidFill>
                <a:latin typeface="Tahoma"/>
                <a:cs typeface="Tahoma"/>
              </a:rPr>
              <a:t>Statement.</a:t>
            </a:r>
            <a:r>
              <a:rPr dirty="0" sz="950" spc="-75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dirty="0" sz="950" i="1">
                <a:solidFill>
                  <a:srgbClr val="333333"/>
                </a:solidFill>
                <a:latin typeface="Arial"/>
                <a:cs typeface="Arial"/>
              </a:rPr>
              <a:t>JAMA.</a:t>
            </a:r>
            <a:r>
              <a:rPr dirty="0" sz="950" spc="-20" i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950" spc="-10">
                <a:solidFill>
                  <a:srgbClr val="333333"/>
                </a:solidFill>
                <a:latin typeface="Tahoma"/>
                <a:cs typeface="Tahoma"/>
              </a:rPr>
              <a:t>2021;325(10):962–970.</a:t>
            </a:r>
            <a:r>
              <a:rPr dirty="0" sz="950" spc="-45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dirty="0" sz="950" spc="-10">
                <a:solidFill>
                  <a:srgbClr val="333333"/>
                </a:solidFill>
                <a:latin typeface="Tahoma"/>
                <a:cs typeface="Tahoma"/>
              </a:rPr>
              <a:t>doi:10.1001/jama.2021.1117</a:t>
            </a:r>
            <a:endParaRPr sz="95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41619" y="1371600"/>
            <a:ext cx="1450181" cy="24003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77150" y="4171950"/>
            <a:ext cx="1466850" cy="9715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40583" y="288036"/>
            <a:ext cx="4255135" cy="6324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950" spc="35"/>
              <a:t>Other</a:t>
            </a:r>
            <a:r>
              <a:rPr dirty="0" sz="3950" spc="-200"/>
              <a:t> </a:t>
            </a:r>
            <a:r>
              <a:rPr dirty="0" sz="3950" spc="165"/>
              <a:t>Risk</a:t>
            </a:r>
            <a:r>
              <a:rPr dirty="0" sz="3950" spc="-120"/>
              <a:t> </a:t>
            </a:r>
            <a:r>
              <a:rPr dirty="0" sz="3950" spc="95"/>
              <a:t>Factors</a:t>
            </a:r>
            <a:endParaRPr sz="3950"/>
          </a:p>
        </p:txBody>
      </p:sp>
      <p:sp>
        <p:nvSpPr>
          <p:cNvPr id="4" name="object 4"/>
          <p:cNvSpPr txBox="1"/>
          <p:nvPr/>
        </p:nvSpPr>
        <p:spPr>
          <a:xfrm>
            <a:off x="481012" y="1363662"/>
            <a:ext cx="7327265" cy="27870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marR="60960" indent="-343535">
              <a:lnSpc>
                <a:spcPct val="100000"/>
              </a:lnSpc>
              <a:spcBef>
                <a:spcPts val="125"/>
              </a:spcBef>
              <a:buSzPct val="55000"/>
              <a:buChar char="•"/>
              <a:tabLst>
                <a:tab pos="355600" algn="l"/>
                <a:tab pos="356235" algn="l"/>
              </a:tabLst>
            </a:pPr>
            <a:r>
              <a:rPr dirty="0" sz="2000" spc="-25">
                <a:latin typeface="Tahoma"/>
                <a:cs typeface="Tahoma"/>
              </a:rPr>
              <a:t>Secondhand </a:t>
            </a:r>
            <a:r>
              <a:rPr dirty="0" sz="2000" spc="-35">
                <a:latin typeface="Tahoma"/>
                <a:cs typeface="Tahoma"/>
              </a:rPr>
              <a:t>smoke, </a:t>
            </a:r>
            <a:r>
              <a:rPr dirty="0" sz="2000" spc="-30">
                <a:latin typeface="Tahoma"/>
                <a:cs typeface="Tahoma"/>
              </a:rPr>
              <a:t>previous </a:t>
            </a:r>
            <a:r>
              <a:rPr dirty="0" sz="2000" spc="-95">
                <a:latin typeface="Tahoma"/>
                <a:cs typeface="Tahoma"/>
              </a:rPr>
              <a:t>XRT, </a:t>
            </a:r>
            <a:r>
              <a:rPr dirty="0" sz="2000" spc="-10">
                <a:latin typeface="Tahoma"/>
                <a:cs typeface="Tahoma"/>
              </a:rPr>
              <a:t>occupational </a:t>
            </a:r>
            <a:r>
              <a:rPr dirty="0" sz="2000" spc="-50">
                <a:latin typeface="Tahoma"/>
                <a:cs typeface="Tahoma"/>
              </a:rPr>
              <a:t>exposures </a:t>
            </a:r>
            <a:r>
              <a:rPr dirty="0" sz="2000" spc="-45">
                <a:latin typeface="Tahoma"/>
                <a:cs typeface="Tahoma"/>
              </a:rPr>
              <a:t> </a:t>
            </a:r>
            <a:r>
              <a:rPr dirty="0" sz="2000" spc="-50">
                <a:latin typeface="Tahoma"/>
                <a:cs typeface="Tahoma"/>
              </a:rPr>
              <a:t>(arsenic,</a:t>
            </a:r>
            <a:r>
              <a:rPr dirty="0" sz="2000" spc="-225">
                <a:latin typeface="Tahoma"/>
                <a:cs typeface="Tahoma"/>
              </a:rPr>
              <a:t> </a:t>
            </a:r>
            <a:r>
              <a:rPr dirty="0" sz="2000" spc="-30">
                <a:latin typeface="Tahoma"/>
                <a:cs typeface="Tahoma"/>
              </a:rPr>
              <a:t>chromium,</a:t>
            </a:r>
            <a:r>
              <a:rPr dirty="0" sz="2000" spc="-225">
                <a:latin typeface="Tahoma"/>
                <a:cs typeface="Tahoma"/>
              </a:rPr>
              <a:t> </a:t>
            </a:r>
            <a:r>
              <a:rPr dirty="0" sz="2000" spc="-15">
                <a:latin typeface="Tahoma"/>
                <a:cs typeface="Tahoma"/>
              </a:rPr>
              <a:t>nickel,</a:t>
            </a:r>
            <a:r>
              <a:rPr dirty="0" sz="2000" spc="-225">
                <a:latin typeface="Tahoma"/>
                <a:cs typeface="Tahoma"/>
              </a:rPr>
              <a:t> </a:t>
            </a:r>
            <a:r>
              <a:rPr dirty="0" sz="2000" spc="-45">
                <a:latin typeface="Tahoma"/>
                <a:cs typeface="Tahoma"/>
              </a:rPr>
              <a:t>asbestos,</a:t>
            </a:r>
            <a:r>
              <a:rPr dirty="0" sz="2000" spc="-220">
                <a:latin typeface="Tahoma"/>
                <a:cs typeface="Tahoma"/>
              </a:rPr>
              <a:t> </a:t>
            </a:r>
            <a:r>
              <a:rPr dirty="0" sz="2000" spc="-50">
                <a:latin typeface="Tahoma"/>
                <a:cs typeface="Tahoma"/>
              </a:rPr>
              <a:t>radon),</a:t>
            </a:r>
            <a:r>
              <a:rPr dirty="0" sz="2000" spc="-225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indoor</a:t>
            </a:r>
            <a:r>
              <a:rPr dirty="0" sz="2000" spc="-195">
                <a:latin typeface="Tahoma"/>
                <a:cs typeface="Tahoma"/>
              </a:rPr>
              <a:t> </a:t>
            </a:r>
            <a:r>
              <a:rPr dirty="0" sz="2000" spc="-15">
                <a:latin typeface="Tahoma"/>
                <a:cs typeface="Tahoma"/>
              </a:rPr>
              <a:t>and</a:t>
            </a:r>
            <a:r>
              <a:rPr dirty="0" sz="2000" spc="-245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outdoor </a:t>
            </a:r>
            <a:r>
              <a:rPr dirty="0" sz="2000" spc="-610">
                <a:latin typeface="Tahoma"/>
                <a:cs typeface="Tahoma"/>
              </a:rPr>
              <a:t> </a:t>
            </a:r>
            <a:r>
              <a:rPr dirty="0" sz="2000" spc="15">
                <a:latin typeface="Tahoma"/>
                <a:cs typeface="Tahoma"/>
              </a:rPr>
              <a:t>pollution</a:t>
            </a:r>
            <a:endParaRPr sz="2000">
              <a:latin typeface="Tahoma"/>
              <a:cs typeface="Tahoma"/>
            </a:endParaRPr>
          </a:p>
          <a:p>
            <a:pPr marL="355600" indent="-343535">
              <a:lnSpc>
                <a:spcPct val="100000"/>
              </a:lnSpc>
              <a:spcBef>
                <a:spcPts val="15"/>
              </a:spcBef>
              <a:buSzPct val="55000"/>
              <a:buChar char="•"/>
              <a:tabLst>
                <a:tab pos="355600" algn="l"/>
                <a:tab pos="356235" algn="l"/>
              </a:tabLst>
            </a:pPr>
            <a:r>
              <a:rPr dirty="0" sz="2000" spc="-5">
                <a:latin typeface="Tahoma"/>
                <a:cs typeface="Tahoma"/>
              </a:rPr>
              <a:t>Additional</a:t>
            </a:r>
            <a:r>
              <a:rPr dirty="0" sz="2000" spc="-235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risk</a:t>
            </a:r>
            <a:r>
              <a:rPr dirty="0" sz="2000" spc="-200">
                <a:latin typeface="Tahoma"/>
                <a:cs typeface="Tahoma"/>
              </a:rPr>
              <a:t> </a:t>
            </a:r>
            <a:r>
              <a:rPr dirty="0" sz="2000" spc="-30">
                <a:latin typeface="Tahoma"/>
                <a:cs typeface="Tahoma"/>
              </a:rPr>
              <a:t>indicators:</a:t>
            </a:r>
            <a:r>
              <a:rPr dirty="0" sz="2000" spc="-225">
                <a:latin typeface="Tahoma"/>
                <a:cs typeface="Tahoma"/>
              </a:rPr>
              <a:t> </a:t>
            </a:r>
            <a:r>
              <a:rPr dirty="0" sz="2000" spc="-100">
                <a:latin typeface="Tahoma"/>
                <a:cs typeface="Tahoma"/>
              </a:rPr>
              <a:t>Age,</a:t>
            </a:r>
            <a:r>
              <a:rPr dirty="0" sz="2000" spc="-225">
                <a:latin typeface="Tahoma"/>
                <a:cs typeface="Tahoma"/>
              </a:rPr>
              <a:t> </a:t>
            </a:r>
            <a:r>
              <a:rPr dirty="0" sz="2000" spc="-30">
                <a:latin typeface="Tahoma"/>
                <a:cs typeface="Tahoma"/>
              </a:rPr>
              <a:t>male,</a:t>
            </a:r>
            <a:r>
              <a:rPr dirty="0" sz="2000" spc="-225">
                <a:latin typeface="Tahoma"/>
                <a:cs typeface="Tahoma"/>
              </a:rPr>
              <a:t> </a:t>
            </a:r>
            <a:r>
              <a:rPr dirty="0" sz="2000" spc="-85">
                <a:latin typeface="Tahoma"/>
                <a:cs typeface="Tahoma"/>
              </a:rPr>
              <a:t>FH,</a:t>
            </a:r>
            <a:r>
              <a:rPr dirty="0" sz="2000" spc="-225">
                <a:latin typeface="Tahoma"/>
                <a:cs typeface="Tahoma"/>
              </a:rPr>
              <a:t> </a:t>
            </a:r>
            <a:r>
              <a:rPr dirty="0" sz="2000" spc="-15">
                <a:latin typeface="Tahoma"/>
                <a:cs typeface="Tahoma"/>
              </a:rPr>
              <a:t>acquired</a:t>
            </a:r>
            <a:r>
              <a:rPr dirty="0" sz="2000" spc="-245">
                <a:latin typeface="Tahoma"/>
                <a:cs typeface="Tahoma"/>
              </a:rPr>
              <a:t> </a:t>
            </a:r>
            <a:r>
              <a:rPr dirty="0" sz="2000" spc="-20">
                <a:latin typeface="Tahoma"/>
                <a:cs typeface="Tahoma"/>
              </a:rPr>
              <a:t>lung</a:t>
            </a:r>
            <a:r>
              <a:rPr dirty="0" sz="2000" spc="-220">
                <a:latin typeface="Tahoma"/>
                <a:cs typeface="Tahoma"/>
              </a:rPr>
              <a:t> </a:t>
            </a:r>
            <a:r>
              <a:rPr dirty="0" sz="2000" spc="-35">
                <a:latin typeface="Tahoma"/>
                <a:cs typeface="Tahoma"/>
              </a:rPr>
              <a:t>disease</a:t>
            </a:r>
            <a:endParaRPr sz="2000">
              <a:latin typeface="Tahoma"/>
              <a:cs typeface="Tahoma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dirty="0" sz="2000" spc="-170">
                <a:latin typeface="Tahoma"/>
                <a:cs typeface="Tahoma"/>
              </a:rPr>
              <a:t>(</a:t>
            </a:r>
            <a:r>
              <a:rPr dirty="0" sz="2000" spc="-70">
                <a:latin typeface="Tahoma"/>
                <a:cs typeface="Tahoma"/>
              </a:rPr>
              <a:t>I</a:t>
            </a:r>
            <a:r>
              <a:rPr dirty="0" sz="2000" spc="-135">
                <a:latin typeface="Tahoma"/>
                <a:cs typeface="Tahoma"/>
              </a:rPr>
              <a:t>P</a:t>
            </a:r>
            <a:r>
              <a:rPr dirty="0" sz="2000" spc="-70">
                <a:latin typeface="Tahoma"/>
                <a:cs typeface="Tahoma"/>
              </a:rPr>
              <a:t>F</a:t>
            </a:r>
            <a:r>
              <a:rPr dirty="0" sz="2000" spc="-170">
                <a:latin typeface="Tahoma"/>
                <a:cs typeface="Tahoma"/>
              </a:rPr>
              <a:t>)</a:t>
            </a:r>
            <a:r>
              <a:rPr dirty="0" sz="2000" spc="-105">
                <a:latin typeface="Tahoma"/>
                <a:cs typeface="Tahoma"/>
              </a:rPr>
              <a:t>,</a:t>
            </a:r>
            <a:r>
              <a:rPr dirty="0" sz="2000" spc="-229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C</a:t>
            </a:r>
            <a:r>
              <a:rPr dirty="0" sz="2000" spc="-140">
                <a:latin typeface="Tahoma"/>
                <a:cs typeface="Tahoma"/>
              </a:rPr>
              <a:t>O</a:t>
            </a:r>
            <a:r>
              <a:rPr dirty="0" sz="2000" spc="20">
                <a:latin typeface="Tahoma"/>
                <a:cs typeface="Tahoma"/>
              </a:rPr>
              <a:t>P</a:t>
            </a:r>
            <a:r>
              <a:rPr dirty="0" sz="2000" spc="-85">
                <a:latin typeface="Tahoma"/>
                <a:cs typeface="Tahoma"/>
              </a:rPr>
              <a:t>D</a:t>
            </a:r>
            <a:r>
              <a:rPr dirty="0" sz="2000" spc="-105">
                <a:latin typeface="Tahoma"/>
                <a:cs typeface="Tahoma"/>
              </a:rPr>
              <a:t>,</a:t>
            </a:r>
            <a:r>
              <a:rPr dirty="0" sz="2000" spc="-229">
                <a:latin typeface="Tahoma"/>
                <a:cs typeface="Tahoma"/>
              </a:rPr>
              <a:t> </a:t>
            </a:r>
            <a:r>
              <a:rPr dirty="0" sz="2000" spc="-120">
                <a:latin typeface="Tahoma"/>
                <a:cs typeface="Tahoma"/>
              </a:rPr>
              <a:t>T</a:t>
            </a:r>
            <a:r>
              <a:rPr dirty="0" sz="2000" spc="10">
                <a:latin typeface="Tahoma"/>
                <a:cs typeface="Tahoma"/>
              </a:rPr>
              <a:t>B</a:t>
            </a:r>
            <a:endParaRPr sz="2000">
              <a:latin typeface="Tahoma"/>
              <a:cs typeface="Tahoma"/>
            </a:endParaRPr>
          </a:p>
          <a:p>
            <a:pPr marL="355600" marR="5080" indent="-343535">
              <a:lnSpc>
                <a:spcPct val="100000"/>
              </a:lnSpc>
              <a:spcBef>
                <a:spcPts val="5"/>
              </a:spcBef>
              <a:buClr>
                <a:srgbClr val="000000"/>
              </a:buClr>
              <a:buSzPct val="55000"/>
              <a:buChar char="•"/>
              <a:tabLst>
                <a:tab pos="355600" algn="l"/>
                <a:tab pos="356235" algn="l"/>
              </a:tabLst>
            </a:pPr>
            <a:r>
              <a:rPr dirty="0" sz="2000" spc="-50">
                <a:solidFill>
                  <a:srgbClr val="8B1414"/>
                </a:solidFill>
                <a:latin typeface="Tahoma"/>
                <a:cs typeface="Tahoma"/>
              </a:rPr>
              <a:t>Vaping</a:t>
            </a:r>
            <a:r>
              <a:rPr dirty="0" sz="2000" spc="-220">
                <a:solidFill>
                  <a:srgbClr val="8B1414"/>
                </a:solidFill>
                <a:latin typeface="Tahoma"/>
                <a:cs typeface="Tahoma"/>
              </a:rPr>
              <a:t> </a:t>
            </a:r>
            <a:r>
              <a:rPr dirty="0" sz="2000" spc="-60">
                <a:solidFill>
                  <a:srgbClr val="8B1414"/>
                </a:solidFill>
                <a:latin typeface="Tahoma"/>
                <a:cs typeface="Tahoma"/>
              </a:rPr>
              <a:t>(E-cigarettes)</a:t>
            </a:r>
            <a:r>
              <a:rPr dirty="0" sz="2000" spc="-260">
                <a:solidFill>
                  <a:srgbClr val="8B1414"/>
                </a:solidFill>
                <a:latin typeface="Tahoma"/>
                <a:cs typeface="Tahoma"/>
              </a:rPr>
              <a:t> </a:t>
            </a:r>
            <a:r>
              <a:rPr dirty="0" sz="2000" spc="-120">
                <a:latin typeface="Tahoma"/>
                <a:cs typeface="Tahoma"/>
              </a:rPr>
              <a:t>–</a:t>
            </a:r>
            <a:r>
              <a:rPr dirty="0" sz="2000" spc="-235">
                <a:latin typeface="Tahoma"/>
                <a:cs typeface="Tahoma"/>
              </a:rPr>
              <a:t> </a:t>
            </a:r>
            <a:r>
              <a:rPr dirty="0" sz="2000" spc="-75">
                <a:latin typeface="Tahoma"/>
                <a:cs typeface="Tahoma"/>
              </a:rPr>
              <a:t>(mid-2000s)</a:t>
            </a:r>
            <a:r>
              <a:rPr dirty="0" sz="2000" spc="-275">
                <a:latin typeface="Tahoma"/>
                <a:cs typeface="Tahoma"/>
              </a:rPr>
              <a:t> </a:t>
            </a:r>
            <a:r>
              <a:rPr dirty="0" sz="2000" spc="-120">
                <a:latin typeface="Tahoma"/>
                <a:cs typeface="Tahoma"/>
              </a:rPr>
              <a:t>–</a:t>
            </a:r>
            <a:r>
              <a:rPr dirty="0" sz="2000" spc="-240">
                <a:latin typeface="Tahoma"/>
                <a:cs typeface="Tahoma"/>
              </a:rPr>
              <a:t> </a:t>
            </a:r>
            <a:r>
              <a:rPr dirty="0" sz="2000" spc="-50">
                <a:latin typeface="Tahoma"/>
                <a:cs typeface="Tahoma"/>
              </a:rPr>
              <a:t>Vaping</a:t>
            </a:r>
            <a:r>
              <a:rPr dirty="0" sz="2000" spc="-220">
                <a:latin typeface="Tahoma"/>
                <a:cs typeface="Tahoma"/>
              </a:rPr>
              <a:t> </a:t>
            </a:r>
            <a:r>
              <a:rPr dirty="0" sz="2000" spc="-20">
                <a:latin typeface="Tahoma"/>
                <a:cs typeface="Tahoma"/>
              </a:rPr>
              <a:t>and</a:t>
            </a:r>
            <a:r>
              <a:rPr dirty="0" sz="2000" spc="-245">
                <a:latin typeface="Tahoma"/>
                <a:cs typeface="Tahoma"/>
              </a:rPr>
              <a:t> </a:t>
            </a:r>
            <a:r>
              <a:rPr dirty="0" sz="2000" spc="-15">
                <a:latin typeface="Tahoma"/>
                <a:cs typeface="Tahoma"/>
              </a:rPr>
              <a:t>smoking</a:t>
            </a:r>
            <a:r>
              <a:rPr dirty="0" sz="2000" spc="-29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leads</a:t>
            </a:r>
            <a:r>
              <a:rPr dirty="0" sz="2000" spc="-275">
                <a:latin typeface="Tahoma"/>
                <a:cs typeface="Tahoma"/>
              </a:rPr>
              <a:t> </a:t>
            </a:r>
            <a:r>
              <a:rPr dirty="0" sz="2000" spc="5">
                <a:latin typeface="Tahoma"/>
                <a:cs typeface="Tahoma"/>
              </a:rPr>
              <a:t>to </a:t>
            </a:r>
            <a:r>
              <a:rPr dirty="0" sz="2000" spc="-610">
                <a:latin typeface="Tahoma"/>
                <a:cs typeface="Tahoma"/>
              </a:rPr>
              <a:t> </a:t>
            </a:r>
            <a:r>
              <a:rPr dirty="0" sz="2000" spc="-105">
                <a:latin typeface="Tahoma"/>
                <a:cs typeface="Tahoma"/>
              </a:rPr>
              <a:t>4x</a:t>
            </a:r>
            <a:r>
              <a:rPr dirty="0" sz="2000" spc="-180">
                <a:latin typeface="Tahoma"/>
                <a:cs typeface="Tahoma"/>
              </a:rPr>
              <a:t> </a:t>
            </a:r>
            <a:r>
              <a:rPr dirty="0" sz="2000" spc="-40">
                <a:latin typeface="Tahoma"/>
                <a:cs typeface="Tahoma"/>
              </a:rPr>
              <a:t>higher</a:t>
            </a:r>
            <a:r>
              <a:rPr dirty="0" sz="2000" spc="-275">
                <a:latin typeface="Tahoma"/>
                <a:cs typeface="Tahoma"/>
              </a:rPr>
              <a:t> </a:t>
            </a:r>
            <a:r>
              <a:rPr dirty="0" sz="2000" spc="-20">
                <a:latin typeface="Tahoma"/>
                <a:cs typeface="Tahoma"/>
              </a:rPr>
              <a:t>lung</a:t>
            </a:r>
            <a:r>
              <a:rPr dirty="0" sz="2000" spc="-220">
                <a:latin typeface="Tahoma"/>
                <a:cs typeface="Tahoma"/>
              </a:rPr>
              <a:t> </a:t>
            </a:r>
            <a:r>
              <a:rPr dirty="0" sz="2000" spc="-25">
                <a:latin typeface="Tahoma"/>
                <a:cs typeface="Tahoma"/>
              </a:rPr>
              <a:t>cancer</a:t>
            </a:r>
            <a:r>
              <a:rPr dirty="0" sz="2000" spc="-204">
                <a:latin typeface="Tahoma"/>
                <a:cs typeface="Tahoma"/>
              </a:rPr>
              <a:t> </a:t>
            </a:r>
            <a:r>
              <a:rPr dirty="0" sz="2000" spc="-15">
                <a:latin typeface="Tahoma"/>
                <a:cs typeface="Tahoma"/>
              </a:rPr>
              <a:t>risk</a:t>
            </a:r>
            <a:r>
              <a:rPr dirty="0" sz="2000" spc="-275">
                <a:latin typeface="Tahoma"/>
                <a:cs typeface="Tahoma"/>
              </a:rPr>
              <a:t> </a:t>
            </a:r>
            <a:r>
              <a:rPr dirty="0" sz="2000" spc="-20">
                <a:latin typeface="Tahoma"/>
                <a:cs typeface="Tahoma"/>
              </a:rPr>
              <a:t>than</a:t>
            </a:r>
            <a:r>
              <a:rPr dirty="0" sz="2000" spc="-235">
                <a:latin typeface="Tahoma"/>
                <a:cs typeface="Tahoma"/>
              </a:rPr>
              <a:t> </a:t>
            </a:r>
            <a:r>
              <a:rPr dirty="0" sz="2000" spc="-25">
                <a:latin typeface="Tahoma"/>
                <a:cs typeface="Tahoma"/>
              </a:rPr>
              <a:t>smoking</a:t>
            </a:r>
            <a:r>
              <a:rPr dirty="0" sz="2000" spc="-220">
                <a:latin typeface="Tahoma"/>
                <a:cs typeface="Tahoma"/>
              </a:rPr>
              <a:t> </a:t>
            </a:r>
            <a:r>
              <a:rPr dirty="0" sz="2000" spc="-5">
                <a:latin typeface="Tahoma"/>
                <a:cs typeface="Tahoma"/>
              </a:rPr>
              <a:t>alone</a:t>
            </a:r>
            <a:endParaRPr sz="2000">
              <a:latin typeface="Tahoma"/>
              <a:cs typeface="Tahoma"/>
            </a:endParaRPr>
          </a:p>
          <a:p>
            <a:pPr lvl="1" marL="813435" marR="72390" indent="-343535">
              <a:lnSpc>
                <a:spcPct val="100000"/>
              </a:lnSpc>
              <a:spcBef>
                <a:spcPts val="80"/>
              </a:spcBef>
              <a:buSzPct val="55000"/>
              <a:buChar char="•"/>
              <a:tabLst>
                <a:tab pos="813435" algn="l"/>
                <a:tab pos="814069" algn="l"/>
              </a:tabLst>
            </a:pPr>
            <a:r>
              <a:rPr dirty="0" sz="2000" spc="150">
                <a:latin typeface="Tahoma"/>
                <a:cs typeface="Tahoma"/>
              </a:rPr>
              <a:t>F</a:t>
            </a:r>
            <a:r>
              <a:rPr dirty="0" sz="2000" spc="-5">
                <a:latin typeface="Tahoma"/>
                <a:cs typeface="Tahoma"/>
              </a:rPr>
              <a:t>or</a:t>
            </a:r>
            <a:r>
              <a:rPr dirty="0" sz="2000" spc="-45">
                <a:latin typeface="Tahoma"/>
                <a:cs typeface="Tahoma"/>
              </a:rPr>
              <a:t>m</a:t>
            </a:r>
            <a:r>
              <a:rPr dirty="0" sz="2000" spc="10">
                <a:latin typeface="Tahoma"/>
                <a:cs typeface="Tahoma"/>
              </a:rPr>
              <a:t>e</a:t>
            </a:r>
            <a:r>
              <a:rPr dirty="0" sz="2000" spc="10">
                <a:latin typeface="Tahoma"/>
                <a:cs typeface="Tahoma"/>
              </a:rPr>
              <a:t>r</a:t>
            </a:r>
            <a:r>
              <a:rPr dirty="0" sz="2000" spc="-110">
                <a:latin typeface="Tahoma"/>
                <a:cs typeface="Tahoma"/>
              </a:rPr>
              <a:t> </a:t>
            </a:r>
            <a:r>
              <a:rPr dirty="0" sz="2000" spc="150">
                <a:latin typeface="Tahoma"/>
                <a:cs typeface="Tahoma"/>
              </a:rPr>
              <a:t>s</a:t>
            </a:r>
            <a:r>
              <a:rPr dirty="0" sz="2000" spc="-30">
                <a:latin typeface="Tahoma"/>
                <a:cs typeface="Tahoma"/>
              </a:rPr>
              <a:t>m</a:t>
            </a:r>
            <a:r>
              <a:rPr dirty="0" sz="2000" spc="25">
                <a:latin typeface="Tahoma"/>
                <a:cs typeface="Tahoma"/>
              </a:rPr>
              <a:t>o</a:t>
            </a:r>
            <a:r>
              <a:rPr dirty="0" sz="2000" spc="-20">
                <a:latin typeface="Tahoma"/>
                <a:cs typeface="Tahoma"/>
              </a:rPr>
              <a:t>k</a:t>
            </a:r>
            <a:r>
              <a:rPr dirty="0" sz="2000" spc="45">
                <a:latin typeface="Tahoma"/>
                <a:cs typeface="Tahoma"/>
              </a:rPr>
              <a:t>er</a:t>
            </a:r>
            <a:r>
              <a:rPr dirty="0" sz="2000" spc="50">
                <a:latin typeface="Tahoma"/>
                <a:cs typeface="Tahoma"/>
              </a:rPr>
              <a:t>s</a:t>
            </a:r>
            <a:r>
              <a:rPr dirty="0" sz="2000" spc="-145">
                <a:latin typeface="Tahoma"/>
                <a:cs typeface="Tahoma"/>
              </a:rPr>
              <a:t> </a:t>
            </a:r>
            <a:r>
              <a:rPr dirty="0" sz="2000" spc="-20">
                <a:latin typeface="Tahoma"/>
                <a:cs typeface="Tahoma"/>
              </a:rPr>
              <a:t>(q</a:t>
            </a:r>
            <a:r>
              <a:rPr dirty="0" sz="2000" spc="-30">
                <a:latin typeface="Tahoma"/>
                <a:cs typeface="Tahoma"/>
              </a:rPr>
              <a:t>u</a:t>
            </a:r>
            <a:r>
              <a:rPr dirty="0" sz="2000" spc="-50">
                <a:latin typeface="Tahoma"/>
                <a:cs typeface="Tahoma"/>
              </a:rPr>
              <a:t>i</a:t>
            </a:r>
            <a:r>
              <a:rPr dirty="0" sz="2000" spc="-70">
                <a:latin typeface="Tahoma"/>
                <a:cs typeface="Tahoma"/>
              </a:rPr>
              <a:t>t</a:t>
            </a:r>
            <a:r>
              <a:rPr dirty="0" sz="2000" spc="-145">
                <a:latin typeface="Tahoma"/>
                <a:cs typeface="Tahoma"/>
              </a:rPr>
              <a:t> </a:t>
            </a:r>
            <a:r>
              <a:rPr dirty="0" sz="2000" spc="-270">
                <a:latin typeface="Tahoma"/>
                <a:cs typeface="Tahoma"/>
              </a:rPr>
              <a:t>&lt;</a:t>
            </a:r>
            <a:r>
              <a:rPr dirty="0" sz="2000" spc="-90">
                <a:latin typeface="Tahoma"/>
                <a:cs typeface="Tahoma"/>
              </a:rPr>
              <a:t> </a:t>
            </a:r>
            <a:r>
              <a:rPr dirty="0" sz="2000" spc="35">
                <a:latin typeface="Tahoma"/>
                <a:cs typeface="Tahoma"/>
              </a:rPr>
              <a:t>5</a:t>
            </a:r>
            <a:r>
              <a:rPr dirty="0" sz="2000" spc="-105">
                <a:latin typeface="Tahoma"/>
                <a:cs typeface="Tahoma"/>
              </a:rPr>
              <a:t> </a:t>
            </a:r>
            <a:r>
              <a:rPr dirty="0" sz="2000" spc="45">
                <a:latin typeface="Tahoma"/>
                <a:cs typeface="Tahoma"/>
              </a:rPr>
              <a:t>y</a:t>
            </a:r>
            <a:r>
              <a:rPr dirty="0" sz="2000" spc="30">
                <a:latin typeface="Tahoma"/>
                <a:cs typeface="Tahoma"/>
              </a:rPr>
              <a:t>r</a:t>
            </a:r>
            <a:r>
              <a:rPr dirty="0" sz="2000" spc="-5">
                <a:latin typeface="Tahoma"/>
                <a:cs typeface="Tahoma"/>
              </a:rPr>
              <a:t>s</a:t>
            </a:r>
            <a:r>
              <a:rPr dirty="0" sz="2000" spc="-90">
                <a:latin typeface="Tahoma"/>
                <a:cs typeface="Tahoma"/>
              </a:rPr>
              <a:t>)</a:t>
            </a:r>
            <a:r>
              <a:rPr dirty="0" sz="2000" spc="-105">
                <a:latin typeface="Tahoma"/>
                <a:cs typeface="Tahoma"/>
              </a:rPr>
              <a:t> </a:t>
            </a:r>
            <a:r>
              <a:rPr dirty="0" sz="2000" spc="-60">
                <a:latin typeface="Tahoma"/>
                <a:cs typeface="Tahoma"/>
              </a:rPr>
              <a:t>w</a:t>
            </a:r>
            <a:r>
              <a:rPr dirty="0" sz="2000" spc="20">
                <a:latin typeface="Tahoma"/>
                <a:cs typeface="Tahoma"/>
              </a:rPr>
              <a:t>h</a:t>
            </a:r>
            <a:r>
              <a:rPr dirty="0" sz="2000" spc="25">
                <a:latin typeface="Tahoma"/>
                <a:cs typeface="Tahoma"/>
              </a:rPr>
              <a:t>o</a:t>
            </a:r>
            <a:r>
              <a:rPr dirty="0" sz="2000" spc="-110">
                <a:latin typeface="Tahoma"/>
                <a:cs typeface="Tahoma"/>
              </a:rPr>
              <a:t> </a:t>
            </a:r>
            <a:r>
              <a:rPr dirty="0" sz="2000" spc="45">
                <a:latin typeface="Tahoma"/>
                <a:cs typeface="Tahoma"/>
              </a:rPr>
              <a:t>v</a:t>
            </a:r>
            <a:r>
              <a:rPr dirty="0" sz="2000" spc="45">
                <a:latin typeface="Tahoma"/>
                <a:cs typeface="Tahoma"/>
              </a:rPr>
              <a:t>a</a:t>
            </a:r>
            <a:r>
              <a:rPr dirty="0" sz="2000" spc="-35">
                <a:latin typeface="Tahoma"/>
                <a:cs typeface="Tahoma"/>
              </a:rPr>
              <a:t>p</a:t>
            </a:r>
            <a:r>
              <a:rPr dirty="0" sz="2000" spc="40">
                <a:latin typeface="Tahoma"/>
                <a:cs typeface="Tahoma"/>
              </a:rPr>
              <a:t>e</a:t>
            </a:r>
            <a:r>
              <a:rPr dirty="0" sz="2000" spc="40">
                <a:latin typeface="Tahoma"/>
                <a:cs typeface="Tahoma"/>
              </a:rPr>
              <a:t>d</a:t>
            </a:r>
            <a:r>
              <a:rPr dirty="0" sz="2000" spc="-45">
                <a:latin typeface="Tahoma"/>
                <a:cs typeface="Tahoma"/>
              </a:rPr>
              <a:t>,</a:t>
            </a:r>
            <a:r>
              <a:rPr dirty="0" sz="2000" spc="-65">
                <a:latin typeface="Tahoma"/>
                <a:cs typeface="Tahoma"/>
              </a:rPr>
              <a:t> </a:t>
            </a:r>
            <a:r>
              <a:rPr dirty="0" sz="2000" spc="40">
                <a:latin typeface="Tahoma"/>
                <a:cs typeface="Tahoma"/>
              </a:rPr>
              <a:t>h</a:t>
            </a:r>
            <a:r>
              <a:rPr dirty="0" sz="2000" spc="-40">
                <a:latin typeface="Tahoma"/>
                <a:cs typeface="Tahoma"/>
              </a:rPr>
              <a:t>a</a:t>
            </a:r>
            <a:r>
              <a:rPr dirty="0" sz="2000" spc="20">
                <a:latin typeface="Tahoma"/>
                <a:cs typeface="Tahoma"/>
              </a:rPr>
              <a:t>d</a:t>
            </a:r>
            <a:r>
              <a:rPr dirty="0" sz="2000" spc="-35">
                <a:latin typeface="Tahoma"/>
                <a:cs typeface="Tahoma"/>
              </a:rPr>
              <a:t> </a:t>
            </a:r>
            <a:r>
              <a:rPr dirty="0" sz="2000" spc="-70">
                <a:latin typeface="Tahoma"/>
                <a:cs typeface="Tahoma"/>
              </a:rPr>
              <a:t>h</a:t>
            </a:r>
            <a:r>
              <a:rPr dirty="0" sz="2000">
                <a:latin typeface="Tahoma"/>
                <a:cs typeface="Tahoma"/>
              </a:rPr>
              <a:t>ig</a:t>
            </a:r>
            <a:r>
              <a:rPr dirty="0" sz="2000">
                <a:latin typeface="Tahoma"/>
                <a:cs typeface="Tahoma"/>
              </a:rPr>
              <a:t>h</a:t>
            </a:r>
            <a:r>
              <a:rPr dirty="0" sz="2000" spc="10">
                <a:latin typeface="Tahoma"/>
                <a:cs typeface="Tahoma"/>
              </a:rPr>
              <a:t>e</a:t>
            </a:r>
            <a:r>
              <a:rPr dirty="0" sz="2000" spc="10">
                <a:latin typeface="Tahoma"/>
                <a:cs typeface="Tahoma"/>
              </a:rPr>
              <a:t>r</a:t>
            </a:r>
            <a:r>
              <a:rPr dirty="0" sz="2000" spc="-110">
                <a:latin typeface="Tahoma"/>
                <a:cs typeface="Tahoma"/>
              </a:rPr>
              <a:t> </a:t>
            </a:r>
            <a:r>
              <a:rPr dirty="0" sz="2000" spc="20">
                <a:latin typeface="Tahoma"/>
                <a:cs typeface="Tahoma"/>
              </a:rPr>
              <a:t>ri</a:t>
            </a:r>
            <a:r>
              <a:rPr dirty="0" sz="2000" spc="-15">
                <a:latin typeface="Tahoma"/>
                <a:cs typeface="Tahoma"/>
              </a:rPr>
              <a:t>s</a:t>
            </a:r>
            <a:r>
              <a:rPr dirty="0" sz="2000" spc="10">
                <a:latin typeface="Tahoma"/>
                <a:cs typeface="Tahoma"/>
              </a:rPr>
              <a:t>k  </a:t>
            </a:r>
            <a:r>
              <a:rPr dirty="0" sz="2000" spc="-20">
                <a:latin typeface="Tahoma"/>
                <a:cs typeface="Tahoma"/>
              </a:rPr>
              <a:t>of</a:t>
            </a:r>
            <a:r>
              <a:rPr dirty="0" sz="2000" spc="-75">
                <a:latin typeface="Tahoma"/>
                <a:cs typeface="Tahoma"/>
              </a:rPr>
              <a:t> </a:t>
            </a:r>
            <a:r>
              <a:rPr dirty="0" sz="2000" spc="-15">
                <a:latin typeface="Tahoma"/>
                <a:cs typeface="Tahoma"/>
              </a:rPr>
              <a:t>lung</a:t>
            </a:r>
            <a:r>
              <a:rPr dirty="0" sz="2000" spc="-110">
                <a:latin typeface="Tahoma"/>
                <a:cs typeface="Tahoma"/>
              </a:rPr>
              <a:t> </a:t>
            </a:r>
            <a:r>
              <a:rPr dirty="0" sz="2000" spc="15">
                <a:latin typeface="Tahoma"/>
                <a:cs typeface="Tahoma"/>
              </a:rPr>
              <a:t>cancer-related</a:t>
            </a:r>
            <a:r>
              <a:rPr dirty="0" sz="2000" spc="-100">
                <a:latin typeface="Tahoma"/>
                <a:cs typeface="Tahoma"/>
              </a:rPr>
              <a:t> </a:t>
            </a:r>
            <a:r>
              <a:rPr dirty="0" sz="2000" spc="5">
                <a:latin typeface="Tahoma"/>
                <a:cs typeface="Tahoma"/>
              </a:rPr>
              <a:t>death</a:t>
            </a:r>
            <a:r>
              <a:rPr dirty="0" sz="2000" spc="-100">
                <a:latin typeface="Tahoma"/>
                <a:cs typeface="Tahoma"/>
              </a:rPr>
              <a:t> </a:t>
            </a:r>
            <a:r>
              <a:rPr dirty="0" sz="2000" spc="-15">
                <a:latin typeface="Tahoma"/>
                <a:cs typeface="Tahoma"/>
              </a:rPr>
              <a:t>than</a:t>
            </a:r>
            <a:r>
              <a:rPr dirty="0" sz="2000" spc="-105">
                <a:latin typeface="Tahoma"/>
                <a:cs typeface="Tahoma"/>
              </a:rPr>
              <a:t> </a:t>
            </a:r>
            <a:r>
              <a:rPr dirty="0" sz="2000" spc="10">
                <a:latin typeface="Tahoma"/>
                <a:cs typeface="Tahoma"/>
              </a:rPr>
              <a:t>non-vapers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1012" y="4226242"/>
            <a:ext cx="7556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-110">
                <a:latin typeface="Tahoma"/>
                <a:cs typeface="Tahoma"/>
              </a:rPr>
              <a:t>•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6206" y="4116794"/>
            <a:ext cx="4546600" cy="323850"/>
          </a:xfrm>
          <a:prstGeom prst="rect">
            <a:avLst/>
          </a:prstGeom>
          <a:solidFill>
            <a:srgbClr val="FFFF00"/>
          </a:solidFill>
        </p:spPr>
        <p:txBody>
          <a:bodyPr wrap="square" lIns="0" tIns="11430" rIns="0" bIns="0" rtlCol="0" vert="horz">
            <a:spAutoFit/>
          </a:bodyPr>
          <a:lstStyle/>
          <a:p>
            <a:pPr marL="635">
              <a:lnSpc>
                <a:spcPct val="100000"/>
              </a:lnSpc>
              <a:spcBef>
                <a:spcPts val="90"/>
              </a:spcBef>
            </a:pPr>
            <a:r>
              <a:rPr dirty="0" sz="2000" spc="-450">
                <a:latin typeface="Tahoma"/>
                <a:cs typeface="Tahoma"/>
              </a:rPr>
              <a:t>~</a:t>
            </a:r>
            <a:r>
              <a:rPr dirty="0" sz="2000" spc="-235">
                <a:latin typeface="Tahoma"/>
                <a:cs typeface="Tahoma"/>
              </a:rPr>
              <a:t> </a:t>
            </a:r>
            <a:r>
              <a:rPr dirty="0" sz="2000" spc="-229" b="1">
                <a:latin typeface="Tahoma"/>
                <a:cs typeface="Tahoma"/>
              </a:rPr>
              <a:t>1</a:t>
            </a:r>
            <a:r>
              <a:rPr dirty="0" sz="2000" spc="-204" b="1">
                <a:latin typeface="Tahoma"/>
                <a:cs typeface="Tahoma"/>
              </a:rPr>
              <a:t>5</a:t>
            </a:r>
            <a:r>
              <a:rPr dirty="0" sz="2000" spc="-235" b="1">
                <a:latin typeface="Tahoma"/>
                <a:cs typeface="Tahoma"/>
              </a:rPr>
              <a:t> </a:t>
            </a:r>
            <a:r>
              <a:rPr dirty="0" sz="2000" spc="-10" b="1">
                <a:latin typeface="Tahoma"/>
                <a:cs typeface="Tahoma"/>
              </a:rPr>
              <a:t>t</a:t>
            </a:r>
            <a:r>
              <a:rPr dirty="0" sz="2000" spc="-110" b="1">
                <a:latin typeface="Tahoma"/>
                <a:cs typeface="Tahoma"/>
              </a:rPr>
              <a:t>o</a:t>
            </a:r>
            <a:r>
              <a:rPr dirty="0" sz="2000" spc="-215" b="1">
                <a:latin typeface="Tahoma"/>
                <a:cs typeface="Tahoma"/>
              </a:rPr>
              <a:t> </a:t>
            </a:r>
            <a:r>
              <a:rPr dirty="0" sz="2000" spc="-229" b="1">
                <a:latin typeface="Tahoma"/>
                <a:cs typeface="Tahoma"/>
              </a:rPr>
              <a:t>20</a:t>
            </a:r>
            <a:r>
              <a:rPr dirty="0" sz="2000" spc="-660" b="1">
                <a:latin typeface="Tahoma"/>
                <a:cs typeface="Tahoma"/>
              </a:rPr>
              <a:t>%</a:t>
            </a:r>
            <a:r>
              <a:rPr dirty="0" sz="2000" spc="-225" b="1">
                <a:latin typeface="Tahoma"/>
                <a:cs typeface="Tahoma"/>
              </a:rPr>
              <a:t> </a:t>
            </a:r>
            <a:r>
              <a:rPr dirty="0" sz="2000" spc="30">
                <a:latin typeface="Tahoma"/>
                <a:cs typeface="Tahoma"/>
              </a:rPr>
              <a:t>o</a:t>
            </a:r>
            <a:r>
              <a:rPr dirty="0" sz="2000" spc="-45">
                <a:latin typeface="Tahoma"/>
                <a:cs typeface="Tahoma"/>
              </a:rPr>
              <a:t>f</a:t>
            </a:r>
            <a:r>
              <a:rPr dirty="0" sz="2000" spc="-245">
                <a:latin typeface="Tahoma"/>
                <a:cs typeface="Tahoma"/>
              </a:rPr>
              <a:t> </a:t>
            </a:r>
            <a:r>
              <a:rPr dirty="0" sz="2000" spc="65">
                <a:latin typeface="Tahoma"/>
                <a:cs typeface="Tahoma"/>
              </a:rPr>
              <a:t>l</a:t>
            </a:r>
            <a:r>
              <a:rPr dirty="0" sz="2000" spc="-70">
                <a:latin typeface="Tahoma"/>
                <a:cs typeface="Tahoma"/>
              </a:rPr>
              <a:t>u</a:t>
            </a:r>
            <a:r>
              <a:rPr dirty="0" sz="2000">
                <a:latin typeface="Tahoma"/>
                <a:cs typeface="Tahoma"/>
              </a:rPr>
              <a:t>n</a:t>
            </a:r>
            <a:r>
              <a:rPr dirty="0" sz="2000" spc="-85">
                <a:latin typeface="Tahoma"/>
                <a:cs typeface="Tahoma"/>
              </a:rPr>
              <a:t>g</a:t>
            </a:r>
            <a:r>
              <a:rPr dirty="0" sz="2000" spc="-225">
                <a:latin typeface="Tahoma"/>
                <a:cs typeface="Tahoma"/>
              </a:rPr>
              <a:t> </a:t>
            </a:r>
            <a:r>
              <a:rPr dirty="0" sz="2000" spc="-25">
                <a:latin typeface="Tahoma"/>
                <a:cs typeface="Tahoma"/>
              </a:rPr>
              <a:t>c</a:t>
            </a:r>
            <a:r>
              <a:rPr dirty="0" sz="2000" spc="-80">
                <a:latin typeface="Tahoma"/>
                <a:cs typeface="Tahoma"/>
              </a:rPr>
              <a:t>a</a:t>
            </a:r>
            <a:r>
              <a:rPr dirty="0" sz="2000">
                <a:latin typeface="Tahoma"/>
                <a:cs typeface="Tahoma"/>
              </a:rPr>
              <a:t>n</a:t>
            </a:r>
            <a:r>
              <a:rPr dirty="0" sz="2000" spc="-25">
                <a:latin typeface="Tahoma"/>
                <a:cs typeface="Tahoma"/>
              </a:rPr>
              <a:t>c</a:t>
            </a:r>
            <a:r>
              <a:rPr dirty="0" sz="2000" spc="-85">
                <a:latin typeface="Tahoma"/>
                <a:cs typeface="Tahoma"/>
              </a:rPr>
              <a:t>e</a:t>
            </a:r>
            <a:r>
              <a:rPr dirty="0" sz="2000" spc="-20">
                <a:latin typeface="Tahoma"/>
                <a:cs typeface="Tahoma"/>
              </a:rPr>
              <a:t>r</a:t>
            </a:r>
            <a:r>
              <a:rPr dirty="0" sz="2000" spc="-210">
                <a:latin typeface="Tahoma"/>
                <a:cs typeface="Tahoma"/>
              </a:rPr>
              <a:t> </a:t>
            </a:r>
            <a:r>
              <a:rPr dirty="0" sz="2000" spc="-10">
                <a:latin typeface="Tahoma"/>
                <a:cs typeface="Tahoma"/>
              </a:rPr>
              <a:t>i</a:t>
            </a:r>
            <a:r>
              <a:rPr dirty="0" sz="2000" spc="-10">
                <a:latin typeface="Tahoma"/>
                <a:cs typeface="Tahoma"/>
              </a:rPr>
              <a:t>n</a:t>
            </a:r>
            <a:r>
              <a:rPr dirty="0" sz="2000" spc="-240">
                <a:latin typeface="Tahoma"/>
                <a:cs typeface="Tahoma"/>
              </a:rPr>
              <a:t> </a:t>
            </a:r>
            <a:r>
              <a:rPr dirty="0" sz="2000">
                <a:latin typeface="Tahoma"/>
                <a:cs typeface="Tahoma"/>
              </a:rPr>
              <a:t>n</a:t>
            </a:r>
            <a:r>
              <a:rPr dirty="0" sz="2000" spc="30">
                <a:latin typeface="Tahoma"/>
                <a:cs typeface="Tahoma"/>
              </a:rPr>
              <a:t>o</a:t>
            </a:r>
            <a:r>
              <a:rPr dirty="0" sz="2000" spc="-25">
                <a:latin typeface="Tahoma"/>
                <a:cs typeface="Tahoma"/>
              </a:rPr>
              <a:t>n</a:t>
            </a:r>
            <a:r>
              <a:rPr dirty="0" sz="2000" spc="-110">
                <a:latin typeface="Tahoma"/>
                <a:cs typeface="Tahoma"/>
              </a:rPr>
              <a:t>-</a:t>
            </a:r>
            <a:r>
              <a:rPr dirty="0" sz="2000" spc="-70">
                <a:latin typeface="Tahoma"/>
                <a:cs typeface="Tahoma"/>
              </a:rPr>
              <a:t>s</a:t>
            </a:r>
            <a:r>
              <a:rPr dirty="0" sz="2000" spc="-30">
                <a:latin typeface="Tahoma"/>
                <a:cs typeface="Tahoma"/>
              </a:rPr>
              <a:t>m</a:t>
            </a:r>
            <a:r>
              <a:rPr dirty="0" sz="2000" spc="35">
                <a:latin typeface="Tahoma"/>
                <a:cs typeface="Tahoma"/>
              </a:rPr>
              <a:t>o</a:t>
            </a:r>
            <a:r>
              <a:rPr dirty="0" sz="2000" spc="-25">
                <a:latin typeface="Tahoma"/>
                <a:cs typeface="Tahoma"/>
              </a:rPr>
              <a:t>k</a:t>
            </a:r>
            <a:r>
              <a:rPr dirty="0" sz="2000" spc="-80">
                <a:latin typeface="Tahoma"/>
                <a:cs typeface="Tahoma"/>
              </a:rPr>
              <a:t>e</a:t>
            </a:r>
            <a:r>
              <a:rPr dirty="0" sz="2000" spc="25">
                <a:latin typeface="Tahoma"/>
                <a:cs typeface="Tahoma"/>
              </a:rPr>
              <a:t>r</a:t>
            </a:r>
            <a:r>
              <a:rPr dirty="0" sz="2000" spc="-45">
                <a:latin typeface="Tahoma"/>
                <a:cs typeface="Tahoma"/>
              </a:rPr>
              <a:t>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5272" y="4607877"/>
            <a:ext cx="1393825" cy="501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230"/>
              </a:lnSpc>
              <a:spcBef>
                <a:spcPts val="100"/>
              </a:spcBef>
            </a:pPr>
            <a:r>
              <a:rPr dirty="0" sz="1050" spc="10">
                <a:latin typeface="Tahoma"/>
                <a:cs typeface="Tahoma"/>
              </a:rPr>
              <a:t>Alberg</a:t>
            </a:r>
            <a:r>
              <a:rPr dirty="0" sz="1050" spc="-35">
                <a:latin typeface="Tahoma"/>
                <a:cs typeface="Tahoma"/>
              </a:rPr>
              <a:t> </a:t>
            </a:r>
            <a:r>
              <a:rPr dirty="0" sz="1050" spc="15">
                <a:latin typeface="Tahoma"/>
                <a:cs typeface="Tahoma"/>
              </a:rPr>
              <a:t>Chest</a:t>
            </a:r>
            <a:r>
              <a:rPr dirty="0" sz="1050" spc="-40">
                <a:latin typeface="Tahoma"/>
                <a:cs typeface="Tahoma"/>
              </a:rPr>
              <a:t> </a:t>
            </a:r>
            <a:r>
              <a:rPr dirty="0" sz="1050" spc="15">
                <a:latin typeface="Tahoma"/>
                <a:cs typeface="Tahoma"/>
              </a:rPr>
              <a:t>2013</a:t>
            </a:r>
            <a:endParaRPr sz="1050">
              <a:latin typeface="Tahoma"/>
              <a:cs typeface="Tahoma"/>
            </a:endParaRPr>
          </a:p>
          <a:p>
            <a:pPr marL="12700">
              <a:lnSpc>
                <a:spcPts val="1230"/>
              </a:lnSpc>
            </a:pPr>
            <a:r>
              <a:rPr dirty="0" sz="1050" spc="85">
                <a:latin typeface="Tahoma"/>
                <a:cs typeface="Tahoma"/>
              </a:rPr>
              <a:t>J</a:t>
            </a:r>
            <a:r>
              <a:rPr dirty="0" sz="1050" spc="-50">
                <a:latin typeface="Tahoma"/>
                <a:cs typeface="Tahoma"/>
              </a:rPr>
              <a:t> </a:t>
            </a:r>
            <a:r>
              <a:rPr dirty="0" sz="1050" spc="15">
                <a:latin typeface="Tahoma"/>
                <a:cs typeface="Tahoma"/>
              </a:rPr>
              <a:t>Oncol</a:t>
            </a:r>
            <a:r>
              <a:rPr dirty="0" sz="1050" spc="-55">
                <a:latin typeface="Tahoma"/>
                <a:cs typeface="Tahoma"/>
              </a:rPr>
              <a:t> </a:t>
            </a:r>
            <a:r>
              <a:rPr dirty="0" sz="1050" spc="60">
                <a:latin typeface="Tahoma"/>
                <a:cs typeface="Tahoma"/>
              </a:rPr>
              <a:t>Res</a:t>
            </a:r>
            <a:r>
              <a:rPr dirty="0" sz="1050" spc="-50">
                <a:latin typeface="Tahoma"/>
                <a:cs typeface="Tahoma"/>
              </a:rPr>
              <a:t> </a:t>
            </a:r>
            <a:r>
              <a:rPr dirty="0" sz="1050">
                <a:latin typeface="Tahoma"/>
                <a:cs typeface="Tahoma"/>
              </a:rPr>
              <a:t>Ther</a:t>
            </a:r>
            <a:r>
              <a:rPr dirty="0" sz="1050" spc="-25">
                <a:latin typeface="Tahoma"/>
                <a:cs typeface="Tahoma"/>
              </a:rPr>
              <a:t> </a:t>
            </a:r>
            <a:r>
              <a:rPr dirty="0" sz="1050">
                <a:latin typeface="Tahoma"/>
                <a:cs typeface="Tahoma"/>
              </a:rPr>
              <a:t>2024</a:t>
            </a:r>
            <a:endParaRPr sz="10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050" spc="40">
                <a:latin typeface="Tahoma"/>
                <a:cs typeface="Tahoma"/>
              </a:rPr>
              <a:t>A</a:t>
            </a:r>
            <a:r>
              <a:rPr dirty="0" sz="1050" spc="55">
                <a:latin typeface="Tahoma"/>
                <a:cs typeface="Tahoma"/>
              </a:rPr>
              <a:t>T</a:t>
            </a:r>
            <a:r>
              <a:rPr dirty="0" sz="1050" spc="114">
                <a:latin typeface="Tahoma"/>
                <a:cs typeface="Tahoma"/>
              </a:rPr>
              <a:t>S</a:t>
            </a:r>
            <a:r>
              <a:rPr dirty="0" sz="1050" spc="-60">
                <a:latin typeface="Tahoma"/>
                <a:cs typeface="Tahoma"/>
              </a:rPr>
              <a:t> </a:t>
            </a:r>
            <a:r>
              <a:rPr dirty="0" sz="1050" spc="20">
                <a:latin typeface="Tahoma"/>
                <a:cs typeface="Tahoma"/>
              </a:rPr>
              <a:t>202</a:t>
            </a:r>
            <a:r>
              <a:rPr dirty="0" sz="1050" spc="10">
                <a:latin typeface="Tahoma"/>
                <a:cs typeface="Tahoma"/>
              </a:rPr>
              <a:t>4</a:t>
            </a:r>
            <a:endParaRPr sz="105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667625" y="19050"/>
            <a:ext cx="1428750" cy="1790700"/>
            <a:chOff x="7667625" y="19050"/>
            <a:chExt cx="1428750" cy="179070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5725" y="57150"/>
              <a:ext cx="1352550" cy="17145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686675" y="38100"/>
              <a:ext cx="1390650" cy="1752600"/>
            </a:xfrm>
            <a:custGeom>
              <a:avLst/>
              <a:gdLst/>
              <a:ahLst/>
              <a:cxnLst/>
              <a:rect l="l" t="t" r="r" b="b"/>
              <a:pathLst>
                <a:path w="1390650" h="1752600">
                  <a:moveTo>
                    <a:pt x="0" y="1752600"/>
                  </a:moveTo>
                  <a:lnTo>
                    <a:pt x="1390650" y="1752600"/>
                  </a:lnTo>
                  <a:lnTo>
                    <a:pt x="1390650" y="0"/>
                  </a:lnTo>
                  <a:lnTo>
                    <a:pt x="0" y="0"/>
                  </a:lnTo>
                  <a:lnTo>
                    <a:pt x="0" y="17526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2219325" cy="11620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4800" y="533400"/>
            <a:ext cx="8220075" cy="4095750"/>
            <a:chOff x="304800" y="533400"/>
            <a:chExt cx="8220075" cy="4095750"/>
          </a:xfrm>
        </p:grpSpPr>
        <p:sp>
          <p:nvSpPr>
            <p:cNvPr id="3" name="object 3"/>
            <p:cNvSpPr/>
            <p:nvPr/>
          </p:nvSpPr>
          <p:spPr>
            <a:xfrm>
              <a:off x="647700" y="561975"/>
              <a:ext cx="7848600" cy="38100"/>
            </a:xfrm>
            <a:custGeom>
              <a:avLst/>
              <a:gdLst/>
              <a:ahLst/>
              <a:cxnLst/>
              <a:rect l="l" t="t" r="r" b="b"/>
              <a:pathLst>
                <a:path w="7848600" h="38100">
                  <a:moveTo>
                    <a:pt x="0" y="0"/>
                  </a:moveTo>
                  <a:lnTo>
                    <a:pt x="7848600" y="38100"/>
                  </a:lnTo>
                </a:path>
              </a:pathLst>
            </a:custGeom>
            <a:ln w="5715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00" y="628650"/>
              <a:ext cx="8210550" cy="400050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493895" y="2735960"/>
            <a:ext cx="4053204" cy="11264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dirty="0" sz="2400" b="1">
                <a:latin typeface="Arial"/>
                <a:cs typeface="Arial"/>
              </a:rPr>
              <a:t>More</a:t>
            </a:r>
            <a:r>
              <a:rPr dirty="0" sz="2400" spc="-65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than</a:t>
            </a:r>
            <a:r>
              <a:rPr dirty="0" sz="2400" spc="25" b="1">
                <a:latin typeface="Arial"/>
                <a:cs typeface="Arial"/>
              </a:rPr>
              <a:t> </a:t>
            </a:r>
            <a:r>
              <a:rPr dirty="0" sz="2400" spc="5" b="1">
                <a:latin typeface="Arial"/>
                <a:cs typeface="Arial"/>
              </a:rPr>
              <a:t>30</a:t>
            </a:r>
            <a:r>
              <a:rPr dirty="0" sz="2400" spc="-6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%</a:t>
            </a:r>
            <a:r>
              <a:rPr dirty="0" sz="2400" spc="40" b="1">
                <a:latin typeface="Arial"/>
                <a:cs typeface="Arial"/>
              </a:rPr>
              <a:t> </a:t>
            </a:r>
            <a:r>
              <a:rPr dirty="0" sz="2400" spc="-20" b="1">
                <a:latin typeface="Arial"/>
                <a:cs typeface="Arial"/>
              </a:rPr>
              <a:t>of</a:t>
            </a:r>
            <a:r>
              <a:rPr dirty="0" sz="2400" spc="15" b="1">
                <a:latin typeface="Arial"/>
                <a:cs typeface="Arial"/>
              </a:rPr>
              <a:t> </a:t>
            </a:r>
            <a:r>
              <a:rPr dirty="0" sz="2400" spc="-20" b="1">
                <a:latin typeface="Arial"/>
                <a:cs typeface="Arial"/>
              </a:rPr>
              <a:t>all</a:t>
            </a:r>
            <a:r>
              <a:rPr dirty="0" sz="2400" spc="10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lung </a:t>
            </a:r>
            <a:r>
              <a:rPr dirty="0" sz="2400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cancer </a:t>
            </a:r>
            <a:r>
              <a:rPr dirty="0" sz="2400" spc="-10" b="1">
                <a:latin typeface="Arial"/>
                <a:cs typeface="Arial"/>
              </a:rPr>
              <a:t>pts </a:t>
            </a:r>
            <a:r>
              <a:rPr dirty="0" sz="2400" spc="-15" b="1">
                <a:latin typeface="Arial"/>
                <a:cs typeface="Arial"/>
              </a:rPr>
              <a:t>did </a:t>
            </a:r>
            <a:r>
              <a:rPr dirty="0" sz="2400" spc="-5" b="1">
                <a:latin typeface="Arial"/>
                <a:cs typeface="Arial"/>
              </a:rPr>
              <a:t>not have </a:t>
            </a:r>
            <a:r>
              <a:rPr dirty="0" sz="2400" b="1">
                <a:latin typeface="Arial"/>
                <a:cs typeface="Arial"/>
              </a:rPr>
              <a:t>a </a:t>
            </a:r>
            <a:r>
              <a:rPr dirty="0" sz="2400" spc="5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smoking</a:t>
            </a:r>
            <a:r>
              <a:rPr dirty="0" sz="2400" spc="-55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history</a:t>
            </a:r>
            <a:r>
              <a:rPr dirty="0" sz="2400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world-wide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61614" y="4274502"/>
            <a:ext cx="4853305" cy="628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b="1">
                <a:latin typeface="Arial"/>
                <a:cs typeface="Arial"/>
              </a:rPr>
              <a:t>LCINS:</a:t>
            </a:r>
            <a:r>
              <a:rPr dirty="0" sz="1350" spc="-5" b="1">
                <a:latin typeface="Arial"/>
                <a:cs typeface="Arial"/>
              </a:rPr>
              <a:t> </a:t>
            </a:r>
            <a:r>
              <a:rPr dirty="0" sz="1350" b="1">
                <a:latin typeface="Arial"/>
                <a:cs typeface="Arial"/>
              </a:rPr>
              <a:t>Lung</a:t>
            </a:r>
            <a:r>
              <a:rPr dirty="0" sz="1350" spc="-5" b="1">
                <a:latin typeface="Arial"/>
                <a:cs typeface="Arial"/>
              </a:rPr>
              <a:t> </a:t>
            </a:r>
            <a:r>
              <a:rPr dirty="0" sz="1350" b="1">
                <a:latin typeface="Arial"/>
                <a:cs typeface="Arial"/>
              </a:rPr>
              <a:t>cancer</a:t>
            </a:r>
            <a:r>
              <a:rPr dirty="0" sz="1350" spc="-5" b="1">
                <a:latin typeface="Arial"/>
                <a:cs typeface="Arial"/>
              </a:rPr>
              <a:t> </a:t>
            </a:r>
            <a:r>
              <a:rPr dirty="0" sz="1350" b="1">
                <a:latin typeface="Arial"/>
                <a:cs typeface="Arial"/>
              </a:rPr>
              <a:t>in</a:t>
            </a:r>
            <a:r>
              <a:rPr dirty="0" sz="1350" spc="-5" b="1">
                <a:latin typeface="Arial"/>
                <a:cs typeface="Arial"/>
              </a:rPr>
              <a:t> </a:t>
            </a:r>
            <a:r>
              <a:rPr dirty="0" sz="1350" b="1">
                <a:latin typeface="Arial"/>
                <a:cs typeface="Arial"/>
              </a:rPr>
              <a:t>individuals</a:t>
            </a:r>
            <a:r>
              <a:rPr dirty="0" sz="1350" spc="-5" b="1">
                <a:latin typeface="Arial"/>
                <a:cs typeface="Arial"/>
              </a:rPr>
              <a:t> </a:t>
            </a:r>
            <a:r>
              <a:rPr dirty="0" sz="1350" b="1">
                <a:latin typeface="Arial"/>
                <a:cs typeface="Arial"/>
              </a:rPr>
              <a:t>who</a:t>
            </a:r>
            <a:r>
              <a:rPr dirty="0" sz="1350" spc="-5" b="1">
                <a:latin typeface="Arial"/>
                <a:cs typeface="Arial"/>
              </a:rPr>
              <a:t> </a:t>
            </a:r>
            <a:r>
              <a:rPr dirty="0" sz="1350" b="1">
                <a:latin typeface="Arial"/>
                <a:cs typeface="Arial"/>
              </a:rPr>
              <a:t>have</a:t>
            </a:r>
            <a:r>
              <a:rPr dirty="0" sz="1350" spc="-5" b="1">
                <a:latin typeface="Arial"/>
                <a:cs typeface="Arial"/>
              </a:rPr>
              <a:t> </a:t>
            </a:r>
            <a:r>
              <a:rPr dirty="0" sz="1350" b="1">
                <a:latin typeface="Arial"/>
                <a:cs typeface="Arial"/>
              </a:rPr>
              <a:t>never</a:t>
            </a:r>
            <a:r>
              <a:rPr dirty="0" sz="1350" spc="-5" b="1">
                <a:latin typeface="Arial"/>
                <a:cs typeface="Arial"/>
              </a:rPr>
              <a:t> </a:t>
            </a:r>
            <a:r>
              <a:rPr dirty="0" sz="1350" b="1">
                <a:latin typeface="Arial"/>
                <a:cs typeface="Arial"/>
              </a:rPr>
              <a:t>smoked</a:t>
            </a:r>
            <a:endParaRPr sz="13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 spc="-10" i="1">
                <a:latin typeface="Arial"/>
                <a:cs typeface="Arial"/>
              </a:rPr>
              <a:t>LoPiccolo</a:t>
            </a:r>
            <a:r>
              <a:rPr dirty="0" sz="1200" spc="50" i="1">
                <a:latin typeface="Arial"/>
                <a:cs typeface="Arial"/>
              </a:rPr>
              <a:t> </a:t>
            </a:r>
            <a:r>
              <a:rPr dirty="0" sz="1200" i="1">
                <a:latin typeface="Arial"/>
                <a:cs typeface="Arial"/>
              </a:rPr>
              <a:t>J</a:t>
            </a:r>
            <a:r>
              <a:rPr dirty="0" sz="1200" spc="-30" i="1">
                <a:latin typeface="Arial"/>
                <a:cs typeface="Arial"/>
              </a:rPr>
              <a:t> </a:t>
            </a:r>
            <a:r>
              <a:rPr dirty="0" sz="1200" i="1">
                <a:latin typeface="Arial"/>
                <a:cs typeface="Arial"/>
              </a:rPr>
              <a:t>et</a:t>
            </a:r>
            <a:r>
              <a:rPr dirty="0" sz="1200" spc="10" i="1">
                <a:latin typeface="Arial"/>
                <a:cs typeface="Arial"/>
              </a:rPr>
              <a:t> </a:t>
            </a:r>
            <a:r>
              <a:rPr dirty="0" sz="1200" spc="-15" i="1">
                <a:latin typeface="Arial"/>
                <a:cs typeface="Arial"/>
              </a:rPr>
              <a:t>al.</a:t>
            </a:r>
            <a:r>
              <a:rPr dirty="0" sz="1200" spc="10" i="1">
                <a:latin typeface="Arial"/>
                <a:cs typeface="Arial"/>
              </a:rPr>
              <a:t> Nat </a:t>
            </a:r>
            <a:r>
              <a:rPr dirty="0" sz="1200" spc="-15" i="1">
                <a:latin typeface="Arial"/>
                <a:cs typeface="Arial"/>
              </a:rPr>
              <a:t>Rev</a:t>
            </a:r>
            <a:r>
              <a:rPr dirty="0" sz="1200" spc="-30" i="1">
                <a:latin typeface="Arial"/>
                <a:cs typeface="Arial"/>
              </a:rPr>
              <a:t> </a:t>
            </a:r>
            <a:r>
              <a:rPr dirty="0" sz="1200" i="1">
                <a:latin typeface="Arial"/>
                <a:cs typeface="Arial"/>
              </a:rPr>
              <a:t>Clin</a:t>
            </a:r>
            <a:r>
              <a:rPr dirty="0" sz="1200" spc="-25" i="1">
                <a:latin typeface="Arial"/>
                <a:cs typeface="Arial"/>
              </a:rPr>
              <a:t> </a:t>
            </a:r>
            <a:r>
              <a:rPr dirty="0" sz="1200" spc="-5" i="1">
                <a:latin typeface="Arial"/>
                <a:cs typeface="Arial"/>
              </a:rPr>
              <a:t>Oncol</a:t>
            </a:r>
            <a:r>
              <a:rPr dirty="0" sz="1200" i="1">
                <a:latin typeface="Arial"/>
                <a:cs typeface="Arial"/>
              </a:rPr>
              <a:t> 2024.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96680" y="4899342"/>
            <a:ext cx="83820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292934"/>
                </a:solidFill>
                <a:latin typeface="Calibri"/>
                <a:cs typeface="Calibri"/>
              </a:rPr>
              <a:t>8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21359" y="147955"/>
            <a:ext cx="7797800" cy="3467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2100" spc="-5" b="1">
                <a:latin typeface="Calibri"/>
                <a:cs typeface="Calibri"/>
              </a:rPr>
              <a:t>Non-smoking</a:t>
            </a:r>
            <a:r>
              <a:rPr dirty="0" sz="2100" spc="25" b="1">
                <a:latin typeface="Calibri"/>
                <a:cs typeface="Calibri"/>
              </a:rPr>
              <a:t> </a:t>
            </a:r>
            <a:r>
              <a:rPr dirty="0" sz="2100" spc="5" b="1">
                <a:latin typeface="Calibri"/>
                <a:cs typeface="Calibri"/>
              </a:rPr>
              <a:t>Lung</a:t>
            </a:r>
            <a:r>
              <a:rPr dirty="0" sz="2100" spc="25" b="1">
                <a:latin typeface="Calibri"/>
                <a:cs typeface="Calibri"/>
              </a:rPr>
              <a:t> </a:t>
            </a:r>
            <a:r>
              <a:rPr dirty="0" sz="2100" spc="-10" b="1">
                <a:latin typeface="Calibri"/>
                <a:cs typeface="Calibri"/>
              </a:rPr>
              <a:t>Cancer</a:t>
            </a:r>
            <a:r>
              <a:rPr dirty="0" sz="2100" spc="-25" b="1">
                <a:latin typeface="Calibri"/>
                <a:cs typeface="Calibri"/>
              </a:rPr>
              <a:t> </a:t>
            </a:r>
            <a:r>
              <a:rPr dirty="0" sz="2100" spc="10" b="1">
                <a:latin typeface="Calibri"/>
                <a:cs typeface="Calibri"/>
              </a:rPr>
              <a:t>Ranked</a:t>
            </a:r>
            <a:r>
              <a:rPr dirty="0" sz="2100" spc="-25" b="1">
                <a:latin typeface="Calibri"/>
                <a:cs typeface="Calibri"/>
              </a:rPr>
              <a:t> </a:t>
            </a:r>
            <a:r>
              <a:rPr dirty="0" sz="2100" spc="-5" b="1">
                <a:latin typeface="Calibri"/>
                <a:cs typeface="Calibri"/>
              </a:rPr>
              <a:t>5</a:t>
            </a:r>
            <a:r>
              <a:rPr dirty="0" baseline="23809" sz="2100" spc="-7" b="1">
                <a:latin typeface="Calibri"/>
                <a:cs typeface="Calibri"/>
              </a:rPr>
              <a:t>Th</a:t>
            </a:r>
            <a:r>
              <a:rPr dirty="0" baseline="23809" sz="2100" spc="232" b="1">
                <a:latin typeface="Calibri"/>
                <a:cs typeface="Calibri"/>
              </a:rPr>
              <a:t> </a:t>
            </a:r>
            <a:r>
              <a:rPr dirty="0" sz="2100" b="1">
                <a:latin typeface="Calibri"/>
                <a:cs typeface="Calibri"/>
              </a:rPr>
              <a:t>in</a:t>
            </a:r>
            <a:r>
              <a:rPr dirty="0" sz="2100" spc="-25" b="1">
                <a:latin typeface="Calibri"/>
                <a:cs typeface="Calibri"/>
              </a:rPr>
              <a:t> </a:t>
            </a:r>
            <a:r>
              <a:rPr dirty="0" sz="2100" b="1">
                <a:latin typeface="Calibri"/>
                <a:cs typeface="Calibri"/>
              </a:rPr>
              <a:t>Global</a:t>
            </a:r>
            <a:r>
              <a:rPr dirty="0" sz="2100" spc="-20" b="1">
                <a:latin typeface="Calibri"/>
                <a:cs typeface="Calibri"/>
              </a:rPr>
              <a:t> </a:t>
            </a:r>
            <a:r>
              <a:rPr dirty="0" sz="2100" spc="-10" b="1">
                <a:latin typeface="Calibri"/>
                <a:cs typeface="Calibri"/>
              </a:rPr>
              <a:t>Cancer</a:t>
            </a:r>
            <a:r>
              <a:rPr dirty="0" sz="2100" spc="50" b="1">
                <a:latin typeface="Calibri"/>
                <a:cs typeface="Calibri"/>
              </a:rPr>
              <a:t> </a:t>
            </a:r>
            <a:r>
              <a:rPr dirty="0" sz="2100" spc="-5" b="1">
                <a:latin typeface="Calibri"/>
                <a:cs typeface="Calibri"/>
              </a:rPr>
              <a:t>Deaths</a:t>
            </a:r>
            <a:r>
              <a:rPr dirty="0" sz="2100" spc="30" b="1">
                <a:latin typeface="Calibri"/>
                <a:cs typeface="Calibri"/>
              </a:rPr>
              <a:t> </a:t>
            </a:r>
            <a:r>
              <a:rPr dirty="0" sz="2100" spc="-35" b="1">
                <a:latin typeface="Calibri"/>
                <a:cs typeface="Calibri"/>
              </a:rPr>
              <a:t>in</a:t>
            </a:r>
            <a:r>
              <a:rPr dirty="0" sz="2100" spc="50" b="1">
                <a:latin typeface="Calibri"/>
                <a:cs typeface="Calibri"/>
              </a:rPr>
              <a:t> </a:t>
            </a:r>
            <a:r>
              <a:rPr dirty="0" sz="2100" spc="-10" b="1">
                <a:latin typeface="Calibri"/>
                <a:cs typeface="Calibri"/>
              </a:rPr>
              <a:t>2020</a:t>
            </a:r>
            <a:endParaRPr sz="2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309880" marR="5080">
              <a:lnSpc>
                <a:spcPct val="100499"/>
              </a:lnSpc>
              <a:spcBef>
                <a:spcPts val="110"/>
              </a:spcBef>
            </a:pPr>
            <a:r>
              <a:rPr dirty="0" spc="40"/>
              <a:t>Dispelling</a:t>
            </a:r>
            <a:r>
              <a:rPr dirty="0" spc="-170"/>
              <a:t> </a:t>
            </a:r>
            <a:r>
              <a:rPr dirty="0" spc="50"/>
              <a:t>Myths</a:t>
            </a:r>
            <a:r>
              <a:rPr dirty="0" spc="-180"/>
              <a:t> </a:t>
            </a:r>
            <a:r>
              <a:rPr dirty="0" spc="-5"/>
              <a:t>&amp;</a:t>
            </a:r>
            <a:r>
              <a:rPr dirty="0" spc="-145"/>
              <a:t> </a:t>
            </a:r>
            <a:r>
              <a:rPr dirty="0" spc="30"/>
              <a:t>Stigma,</a:t>
            </a:r>
            <a:r>
              <a:rPr dirty="0" spc="-155"/>
              <a:t> </a:t>
            </a:r>
            <a:r>
              <a:rPr dirty="0" spc="95"/>
              <a:t>Raising </a:t>
            </a:r>
            <a:r>
              <a:rPr dirty="0" spc="-1175"/>
              <a:t> </a:t>
            </a:r>
            <a:r>
              <a:rPr dirty="0" spc="90"/>
              <a:t>Awareness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43395" y="838112"/>
            <a:ext cx="4538784" cy="362437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50126" y="1560578"/>
            <a:ext cx="114300" cy="123825"/>
          </a:xfrm>
          <a:custGeom>
            <a:avLst/>
            <a:gdLst/>
            <a:ahLst/>
            <a:cxnLst/>
            <a:rect l="l" t="t" r="r" b="b"/>
            <a:pathLst>
              <a:path w="114300" h="123825">
                <a:moveTo>
                  <a:pt x="114100" y="0"/>
                </a:moveTo>
                <a:lnTo>
                  <a:pt x="0" y="123611"/>
                </a:lnTo>
                <a:lnTo>
                  <a:pt x="114100" y="123611"/>
                </a:lnTo>
                <a:lnTo>
                  <a:pt x="114100" y="0"/>
                </a:lnTo>
                <a:close/>
              </a:path>
            </a:pathLst>
          </a:custGeom>
          <a:solidFill>
            <a:srgbClr val="003A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12469" y="1407413"/>
            <a:ext cx="5772785" cy="35121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2106295">
              <a:lnSpc>
                <a:spcPct val="100400"/>
              </a:lnSpc>
              <a:spcBef>
                <a:spcPts val="95"/>
              </a:spcBef>
            </a:pPr>
            <a:r>
              <a:rPr dirty="0" sz="2100" spc="35">
                <a:latin typeface="Tahoma"/>
                <a:cs typeface="Tahoma"/>
              </a:rPr>
              <a:t>More </a:t>
            </a:r>
            <a:r>
              <a:rPr dirty="0" sz="2100" spc="15">
                <a:latin typeface="Tahoma"/>
                <a:cs typeface="Tahoma"/>
              </a:rPr>
              <a:t>people </a:t>
            </a:r>
            <a:r>
              <a:rPr dirty="0" sz="2100" spc="20">
                <a:latin typeface="Tahoma"/>
                <a:cs typeface="Tahoma"/>
              </a:rPr>
              <a:t>die </a:t>
            </a:r>
            <a:r>
              <a:rPr dirty="0" sz="2100" spc="-15">
                <a:latin typeface="Tahoma"/>
                <a:cs typeface="Tahoma"/>
              </a:rPr>
              <a:t>of </a:t>
            </a:r>
            <a:r>
              <a:rPr dirty="0" sz="2100" spc="-5" b="1">
                <a:latin typeface="Arial"/>
                <a:cs typeface="Arial"/>
              </a:rPr>
              <a:t>lung </a:t>
            </a:r>
            <a:r>
              <a:rPr dirty="0" sz="2100" b="1">
                <a:latin typeface="Arial"/>
                <a:cs typeface="Arial"/>
              </a:rPr>
              <a:t> </a:t>
            </a:r>
            <a:r>
              <a:rPr dirty="0" sz="2100" spc="-10" b="1">
                <a:latin typeface="Arial"/>
                <a:cs typeface="Arial"/>
              </a:rPr>
              <a:t>cancer</a:t>
            </a:r>
            <a:r>
              <a:rPr dirty="0" sz="2100" b="1">
                <a:latin typeface="Arial"/>
                <a:cs typeface="Arial"/>
              </a:rPr>
              <a:t> </a:t>
            </a:r>
            <a:r>
              <a:rPr dirty="0" sz="2100" spc="-15">
                <a:latin typeface="Tahoma"/>
                <a:cs typeface="Tahoma"/>
              </a:rPr>
              <a:t>than</a:t>
            </a:r>
            <a:r>
              <a:rPr dirty="0" sz="2100" spc="-110">
                <a:latin typeface="Tahoma"/>
                <a:cs typeface="Tahoma"/>
              </a:rPr>
              <a:t> </a:t>
            </a:r>
            <a:r>
              <a:rPr dirty="0" sz="2100">
                <a:latin typeface="Tahoma"/>
                <a:cs typeface="Tahoma"/>
              </a:rPr>
              <a:t>breast,</a:t>
            </a:r>
            <a:r>
              <a:rPr dirty="0" sz="2100" spc="-55">
                <a:latin typeface="Tahoma"/>
                <a:cs typeface="Tahoma"/>
              </a:rPr>
              <a:t> </a:t>
            </a:r>
            <a:r>
              <a:rPr dirty="0" sz="2100" spc="-5">
                <a:latin typeface="Tahoma"/>
                <a:cs typeface="Tahoma"/>
              </a:rPr>
              <a:t>colon,</a:t>
            </a:r>
            <a:r>
              <a:rPr dirty="0" sz="2100" spc="-55">
                <a:latin typeface="Tahoma"/>
                <a:cs typeface="Tahoma"/>
              </a:rPr>
              <a:t> </a:t>
            </a:r>
            <a:r>
              <a:rPr dirty="0" sz="2100" spc="15">
                <a:latin typeface="Tahoma"/>
                <a:cs typeface="Tahoma"/>
              </a:rPr>
              <a:t>and </a:t>
            </a:r>
            <a:r>
              <a:rPr dirty="0" sz="2100" spc="-640">
                <a:latin typeface="Tahoma"/>
                <a:cs typeface="Tahoma"/>
              </a:rPr>
              <a:t> </a:t>
            </a:r>
            <a:r>
              <a:rPr dirty="0" sz="2100" spc="-5">
                <a:latin typeface="Tahoma"/>
                <a:cs typeface="Tahoma"/>
              </a:rPr>
              <a:t>prostate </a:t>
            </a:r>
            <a:r>
              <a:rPr dirty="0" sz="2100" spc="-5" i="1">
                <a:latin typeface="Arial"/>
                <a:cs typeface="Arial"/>
              </a:rPr>
              <a:t>combined </a:t>
            </a:r>
            <a:r>
              <a:rPr dirty="0" sz="2100" spc="-20">
                <a:latin typeface="Tahoma"/>
                <a:cs typeface="Tahoma"/>
              </a:rPr>
              <a:t>in </a:t>
            </a:r>
            <a:r>
              <a:rPr dirty="0" sz="2100" spc="-30">
                <a:latin typeface="Tahoma"/>
                <a:cs typeface="Tahoma"/>
              </a:rPr>
              <a:t>the </a:t>
            </a:r>
            <a:r>
              <a:rPr dirty="0" sz="2100" spc="70">
                <a:latin typeface="Tahoma"/>
                <a:cs typeface="Tahoma"/>
              </a:rPr>
              <a:t>U.S. </a:t>
            </a:r>
            <a:r>
              <a:rPr dirty="0" sz="2100" spc="75">
                <a:latin typeface="Tahoma"/>
                <a:cs typeface="Tahoma"/>
              </a:rPr>
              <a:t> </a:t>
            </a:r>
            <a:r>
              <a:rPr dirty="0" sz="2100" spc="5">
                <a:latin typeface="Tahoma"/>
                <a:cs typeface="Tahoma"/>
              </a:rPr>
              <a:t>every</a:t>
            </a:r>
            <a:r>
              <a:rPr dirty="0" sz="2100" spc="-65">
                <a:latin typeface="Tahoma"/>
                <a:cs typeface="Tahoma"/>
              </a:rPr>
              <a:t> </a:t>
            </a:r>
            <a:r>
              <a:rPr dirty="0" sz="2100" spc="15">
                <a:latin typeface="Tahoma"/>
                <a:cs typeface="Tahoma"/>
              </a:rPr>
              <a:t>year</a:t>
            </a:r>
            <a:endParaRPr sz="2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dirty="0" sz="2100" spc="20">
                <a:latin typeface="Tahoma"/>
                <a:cs typeface="Tahoma"/>
              </a:rPr>
              <a:t>Overall</a:t>
            </a:r>
            <a:r>
              <a:rPr dirty="0" sz="2100" spc="-90">
                <a:latin typeface="Tahoma"/>
                <a:cs typeface="Tahoma"/>
              </a:rPr>
              <a:t> </a:t>
            </a:r>
            <a:r>
              <a:rPr dirty="0" sz="2100" spc="5">
                <a:latin typeface="Tahoma"/>
                <a:cs typeface="Tahoma"/>
              </a:rPr>
              <a:t>5-year</a:t>
            </a:r>
            <a:r>
              <a:rPr dirty="0" sz="2100" spc="-90">
                <a:latin typeface="Tahoma"/>
                <a:cs typeface="Tahoma"/>
              </a:rPr>
              <a:t> </a:t>
            </a:r>
            <a:r>
              <a:rPr dirty="0" sz="2100" spc="10">
                <a:latin typeface="Tahoma"/>
                <a:cs typeface="Tahoma"/>
              </a:rPr>
              <a:t>survival</a:t>
            </a:r>
            <a:r>
              <a:rPr dirty="0" sz="2100" spc="-90">
                <a:latin typeface="Tahoma"/>
                <a:cs typeface="Tahoma"/>
              </a:rPr>
              <a:t> </a:t>
            </a:r>
            <a:r>
              <a:rPr dirty="0" sz="2100" spc="-15" b="1">
                <a:latin typeface="Arial"/>
                <a:cs typeface="Arial"/>
              </a:rPr>
              <a:t>~25%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2100" spc="35">
                <a:latin typeface="Tahoma"/>
                <a:cs typeface="Tahoma"/>
              </a:rPr>
              <a:t>v</a:t>
            </a:r>
            <a:r>
              <a:rPr dirty="0" sz="2100" spc="60">
                <a:latin typeface="Tahoma"/>
                <a:cs typeface="Tahoma"/>
              </a:rPr>
              <a:t>e</a:t>
            </a:r>
            <a:r>
              <a:rPr dirty="0" sz="2100" spc="-90">
                <a:latin typeface="Tahoma"/>
                <a:cs typeface="Tahoma"/>
              </a:rPr>
              <a:t>r</a:t>
            </a:r>
            <a:r>
              <a:rPr dirty="0" sz="2100" spc="50">
                <a:latin typeface="Tahoma"/>
                <a:cs typeface="Tahoma"/>
              </a:rPr>
              <a:t>s</a:t>
            </a:r>
            <a:r>
              <a:rPr dirty="0" sz="2100" spc="15">
                <a:latin typeface="Tahoma"/>
                <a:cs typeface="Tahoma"/>
              </a:rPr>
              <a:t>u</a:t>
            </a:r>
            <a:r>
              <a:rPr dirty="0" sz="2100" spc="114">
                <a:latin typeface="Tahoma"/>
                <a:cs typeface="Tahoma"/>
              </a:rPr>
              <a:t>s</a:t>
            </a:r>
            <a:r>
              <a:rPr dirty="0" sz="2100" spc="-60">
                <a:latin typeface="Tahoma"/>
                <a:cs typeface="Tahoma"/>
              </a:rPr>
              <a:t> </a:t>
            </a:r>
            <a:r>
              <a:rPr dirty="0" sz="2100" spc="45">
                <a:latin typeface="Tahoma"/>
                <a:cs typeface="Tahoma"/>
              </a:rPr>
              <a:t>9</a:t>
            </a:r>
            <a:r>
              <a:rPr dirty="0" sz="2100" spc="-25">
                <a:latin typeface="Tahoma"/>
                <a:cs typeface="Tahoma"/>
              </a:rPr>
              <a:t>1</a:t>
            </a:r>
            <a:r>
              <a:rPr dirty="0" sz="2100" spc="-185">
                <a:latin typeface="Tahoma"/>
                <a:cs typeface="Tahoma"/>
              </a:rPr>
              <a:t>%</a:t>
            </a:r>
            <a:r>
              <a:rPr dirty="0" sz="2100" spc="-55">
                <a:latin typeface="Tahoma"/>
                <a:cs typeface="Tahoma"/>
              </a:rPr>
              <a:t>,</a:t>
            </a:r>
            <a:r>
              <a:rPr dirty="0" sz="2100" spc="-40">
                <a:latin typeface="Tahoma"/>
                <a:cs typeface="Tahoma"/>
              </a:rPr>
              <a:t> </a:t>
            </a:r>
            <a:r>
              <a:rPr dirty="0" sz="2100" spc="-25">
                <a:latin typeface="Tahoma"/>
                <a:cs typeface="Tahoma"/>
              </a:rPr>
              <a:t>6</a:t>
            </a:r>
            <a:r>
              <a:rPr dirty="0" sz="2100" spc="45">
                <a:latin typeface="Tahoma"/>
                <a:cs typeface="Tahoma"/>
              </a:rPr>
              <a:t>4</a:t>
            </a:r>
            <a:r>
              <a:rPr dirty="0" sz="2100" spc="-185">
                <a:latin typeface="Tahoma"/>
                <a:cs typeface="Tahoma"/>
              </a:rPr>
              <a:t>%</a:t>
            </a:r>
            <a:r>
              <a:rPr dirty="0" sz="2100" spc="-55">
                <a:latin typeface="Tahoma"/>
                <a:cs typeface="Tahoma"/>
              </a:rPr>
              <a:t>,</a:t>
            </a:r>
            <a:r>
              <a:rPr dirty="0" sz="2100" spc="-114">
                <a:latin typeface="Tahoma"/>
                <a:cs typeface="Tahoma"/>
              </a:rPr>
              <a:t> </a:t>
            </a:r>
            <a:r>
              <a:rPr dirty="0" sz="2100" spc="90">
                <a:latin typeface="Tahoma"/>
                <a:cs typeface="Tahoma"/>
              </a:rPr>
              <a:t>a</a:t>
            </a:r>
            <a:r>
              <a:rPr dirty="0" sz="2100" spc="-50">
                <a:latin typeface="Tahoma"/>
                <a:cs typeface="Tahoma"/>
              </a:rPr>
              <a:t>n</a:t>
            </a:r>
            <a:r>
              <a:rPr dirty="0" sz="2100" spc="10">
                <a:latin typeface="Tahoma"/>
                <a:cs typeface="Tahoma"/>
              </a:rPr>
              <a:t>d</a:t>
            </a:r>
            <a:r>
              <a:rPr dirty="0" sz="2100" spc="-30">
                <a:latin typeface="Tahoma"/>
                <a:cs typeface="Tahoma"/>
              </a:rPr>
              <a:t> </a:t>
            </a:r>
            <a:r>
              <a:rPr dirty="0" sz="2100" spc="-25">
                <a:latin typeface="Tahoma"/>
                <a:cs typeface="Tahoma"/>
              </a:rPr>
              <a:t>9</a:t>
            </a:r>
            <a:r>
              <a:rPr dirty="0" sz="2100" spc="45">
                <a:latin typeface="Tahoma"/>
                <a:cs typeface="Tahoma"/>
              </a:rPr>
              <a:t>7</a:t>
            </a:r>
            <a:r>
              <a:rPr dirty="0" sz="2100" spc="-180">
                <a:latin typeface="Tahoma"/>
                <a:cs typeface="Tahoma"/>
              </a:rPr>
              <a:t>%</a:t>
            </a:r>
            <a:endParaRPr sz="2100">
              <a:latin typeface="Tahoma"/>
              <a:cs typeface="Tahoma"/>
            </a:endParaRPr>
          </a:p>
          <a:p>
            <a:pPr marL="12700" marR="2020570">
              <a:lnSpc>
                <a:spcPct val="101400"/>
              </a:lnSpc>
              <a:spcBef>
                <a:spcPts val="900"/>
              </a:spcBef>
            </a:pPr>
            <a:r>
              <a:rPr dirty="0" sz="2100" spc="-10" b="1">
                <a:latin typeface="Arial"/>
                <a:cs typeface="Arial"/>
              </a:rPr>
              <a:t>&gt;50% </a:t>
            </a:r>
            <a:r>
              <a:rPr dirty="0" sz="2100" spc="-20">
                <a:latin typeface="Tahoma"/>
                <a:cs typeface="Tahoma"/>
              </a:rPr>
              <a:t>of </a:t>
            </a:r>
            <a:r>
              <a:rPr dirty="0" sz="2100" spc="-15">
                <a:latin typeface="Tahoma"/>
                <a:cs typeface="Tahoma"/>
              </a:rPr>
              <a:t>lung </a:t>
            </a:r>
            <a:r>
              <a:rPr dirty="0" sz="2100" spc="45">
                <a:latin typeface="Tahoma"/>
                <a:cs typeface="Tahoma"/>
              </a:rPr>
              <a:t>cancers </a:t>
            </a:r>
            <a:r>
              <a:rPr dirty="0" sz="2100" spc="20">
                <a:latin typeface="Tahoma"/>
                <a:cs typeface="Tahoma"/>
              </a:rPr>
              <a:t>occur </a:t>
            </a:r>
            <a:r>
              <a:rPr dirty="0" sz="2100" spc="-20">
                <a:latin typeface="Tahoma"/>
                <a:cs typeface="Tahoma"/>
              </a:rPr>
              <a:t>in </a:t>
            </a:r>
            <a:r>
              <a:rPr dirty="0" sz="2100" spc="-15">
                <a:latin typeface="Tahoma"/>
                <a:cs typeface="Tahoma"/>
              </a:rPr>
              <a:t> </a:t>
            </a:r>
            <a:r>
              <a:rPr dirty="0" sz="2100" spc="15">
                <a:latin typeface="Tahoma"/>
                <a:cs typeface="Tahoma"/>
              </a:rPr>
              <a:t>people </a:t>
            </a:r>
            <a:r>
              <a:rPr dirty="0" sz="2100" spc="-30">
                <a:latin typeface="Tahoma"/>
                <a:cs typeface="Tahoma"/>
              </a:rPr>
              <a:t>who </a:t>
            </a:r>
            <a:r>
              <a:rPr dirty="0" sz="2100" spc="-10" b="1">
                <a:latin typeface="Arial"/>
                <a:cs typeface="Arial"/>
              </a:rPr>
              <a:t>formerly or do not </a:t>
            </a:r>
            <a:r>
              <a:rPr dirty="0" sz="2100" spc="-570" b="1">
                <a:latin typeface="Arial"/>
                <a:cs typeface="Arial"/>
              </a:rPr>
              <a:t> </a:t>
            </a:r>
            <a:r>
              <a:rPr dirty="0" sz="2100" spc="-5" b="1">
                <a:latin typeface="Arial"/>
                <a:cs typeface="Arial"/>
              </a:rPr>
              <a:t>smoke</a:t>
            </a:r>
            <a:endParaRPr sz="21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1245"/>
              </a:spcBef>
            </a:pPr>
            <a:r>
              <a:rPr dirty="0" sz="1200" spc="110">
                <a:latin typeface="Tahoma"/>
                <a:cs typeface="Tahoma"/>
              </a:rPr>
              <a:t>ACS</a:t>
            </a:r>
            <a:r>
              <a:rPr dirty="0" sz="1200" spc="-90">
                <a:latin typeface="Tahoma"/>
                <a:cs typeface="Tahoma"/>
              </a:rPr>
              <a:t> </a:t>
            </a:r>
            <a:r>
              <a:rPr dirty="0" sz="1200" spc="15">
                <a:latin typeface="Tahoma"/>
                <a:cs typeface="Tahoma"/>
              </a:rPr>
              <a:t>2024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0126" y="2970278"/>
            <a:ext cx="114300" cy="123825"/>
          </a:xfrm>
          <a:custGeom>
            <a:avLst/>
            <a:gdLst/>
            <a:ahLst/>
            <a:cxnLst/>
            <a:rect l="l" t="t" r="r" b="b"/>
            <a:pathLst>
              <a:path w="114300" h="123825">
                <a:moveTo>
                  <a:pt x="114100" y="0"/>
                </a:moveTo>
                <a:lnTo>
                  <a:pt x="0" y="123611"/>
                </a:lnTo>
                <a:lnTo>
                  <a:pt x="114100" y="123611"/>
                </a:lnTo>
                <a:lnTo>
                  <a:pt x="114100" y="0"/>
                </a:lnTo>
                <a:close/>
              </a:path>
            </a:pathLst>
          </a:custGeom>
          <a:solidFill>
            <a:srgbClr val="003A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50126" y="3732278"/>
            <a:ext cx="114300" cy="123825"/>
          </a:xfrm>
          <a:custGeom>
            <a:avLst/>
            <a:gdLst/>
            <a:ahLst/>
            <a:cxnLst/>
            <a:rect l="l" t="t" r="r" b="b"/>
            <a:pathLst>
              <a:path w="114300" h="123825">
                <a:moveTo>
                  <a:pt x="114100" y="0"/>
                </a:moveTo>
                <a:lnTo>
                  <a:pt x="0" y="123611"/>
                </a:lnTo>
                <a:lnTo>
                  <a:pt x="114100" y="123611"/>
                </a:lnTo>
                <a:lnTo>
                  <a:pt x="114100" y="0"/>
                </a:lnTo>
                <a:close/>
              </a:path>
            </a:pathLst>
          </a:custGeom>
          <a:solidFill>
            <a:srgbClr val="003A7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2024-11-04T02:26:49Z</dcterms:created>
  <dcterms:modified xsi:type="dcterms:W3CDTF">2024-11-04T02:26:49Z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2024-10-29T00:00:00Z</vt:filetime>
  </property>
  <property fmtid="{D5CDD505-2E9C-101B-9397-08002B2CF9AE}" pid="3" name="LastSaved">
    <vt:filetime>2024-11-04T00:00:00Z</vt:filetime>
  </property>
</Properties>
</file>